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 id="689" r:id="rId435"/>
    <p:sldId id="690" r:id="rId436"/>
    <p:sldId id="691" r:id="rId437"/>
    <p:sldId id="692" r:id="rId438"/>
    <p:sldId id="693" r:id="rId439"/>
    <p:sldId id="694" r:id="rId440"/>
    <p:sldId id="695" r:id="rId441"/>
    <p:sldId id="696" r:id="rId442"/>
    <p:sldId id="697" r:id="rId443"/>
    <p:sldId id="698" r:id="rId444"/>
    <p:sldId id="699" r:id="rId445"/>
    <p:sldId id="700" r:id="rId446"/>
    <p:sldId id="701" r:id="rId447"/>
    <p:sldId id="702" r:id="rId448"/>
    <p:sldId id="703" r:id="rId449"/>
    <p:sldId id="704" r:id="rId450"/>
    <p:sldId id="705" r:id="rId451"/>
    <p:sldId id="706" r:id="rId452"/>
    <p:sldId id="707" r:id="rId453"/>
    <p:sldId id="708" r:id="rId454"/>
    <p:sldId id="709" r:id="rId455"/>
    <p:sldId id="710" r:id="rId456"/>
    <p:sldId id="711" r:id="rId457"/>
    <p:sldId id="712" r:id="rId458"/>
    <p:sldId id="713" r:id="rId459"/>
    <p:sldId id="714" r:id="rId460"/>
    <p:sldId id="715" r:id="rId461"/>
    <p:sldId id="716" r:id="rId462"/>
    <p:sldId id="717" r:id="rId463"/>
    <p:sldId id="718" r:id="rId464"/>
    <p:sldId id="719" r:id="rId465"/>
    <p:sldId id="720" r:id="rId466"/>
    <p:sldId id="721" r:id="rId467"/>
    <p:sldId id="722" r:id="rId468"/>
    <p:sldId id="723" r:id="rId469"/>
    <p:sldId id="724" r:id="rId470"/>
    <p:sldId id="725" r:id="rId471"/>
    <p:sldId id="726" r:id="rId472"/>
    <p:sldId id="727" r:id="rId473"/>
    <p:sldId id="728" r:id="rId474"/>
    <p:sldId id="729" r:id="rId475"/>
    <p:sldId id="730" r:id="rId476"/>
    <p:sldId id="731" r:id="rId477"/>
    <p:sldId id="732" r:id="rId478"/>
    <p:sldId id="733" r:id="rId479"/>
    <p:sldId id="734" r:id="rId480"/>
    <p:sldId id="735" r:id="rId481"/>
    <p:sldId id="736" r:id="rId482"/>
    <p:sldId id="737" r:id="rId483"/>
    <p:sldId id="738" r:id="rId484"/>
    <p:sldId id="739" r:id="rId485"/>
    <p:sldId id="740" r:id="rId486"/>
    <p:sldId id="741" r:id="rId487"/>
    <p:sldId id="742" r:id="rId488"/>
    <p:sldId id="743" r:id="rId489"/>
    <p:sldId id="744" r:id="rId490"/>
    <p:sldId id="745" r:id="rId491"/>
    <p:sldId id="746" r:id="rId492"/>
    <p:sldId id="747" r:id="rId493"/>
    <p:sldId id="748" r:id="rId494"/>
    <p:sldId id="749" r:id="rId495"/>
    <p:sldId id="750" r:id="rId496"/>
    <p:sldId id="751" r:id="rId497"/>
    <p:sldId id="752" r:id="rId498"/>
    <p:sldId id="753" r:id="rId499"/>
    <p:sldId id="754" r:id="rId500"/>
    <p:sldId id="755" r:id="rId501"/>
    <p:sldId id="756" r:id="rId502"/>
    <p:sldId id="757" r:id="rId503"/>
    <p:sldId id="758" r:id="rId504"/>
    <p:sldId id="759" r:id="rId505"/>
    <p:sldId id="760" r:id="rId506"/>
    <p:sldId id="761" r:id="rId507"/>
    <p:sldId id="762" r:id="rId508"/>
    <p:sldId id="763" r:id="rId509"/>
    <p:sldId id="764" r:id="rId510"/>
    <p:sldId id="765" r:id="rId511"/>
    <p:sldId id="766" r:id="rId512"/>
    <p:sldId id="767" r:id="rId513"/>
    <p:sldId id="768" r:id="rId514"/>
    <p:sldId id="769" r:id="rId515"/>
    <p:sldId id="770" r:id="rId516"/>
    <p:sldId id="771" r:id="rId517"/>
    <p:sldId id="772" r:id="rId518"/>
    <p:sldId id="773" r:id="rId519"/>
    <p:sldId id="774" r:id="rId520"/>
    <p:sldId id="775" r:id="rId521"/>
    <p:sldId id="776" r:id="rId522"/>
    <p:sldId id="777" r:id="rId523"/>
    <p:sldId id="778" r:id="rId524"/>
    <p:sldId id="779" r:id="rId525"/>
    <p:sldId id="780" r:id="rId526"/>
    <p:sldId id="781" r:id="rId527"/>
    <p:sldId id="782" r:id="rId528"/>
    <p:sldId id="783" r:id="rId529"/>
    <p:sldId id="784" r:id="rId530"/>
    <p:sldId id="785" r:id="rId531"/>
    <p:sldId id="786" r:id="rId532"/>
    <p:sldId id="787" r:id="rId533"/>
    <p:sldId id="788" r:id="rId534"/>
    <p:sldId id="789" r:id="rId535"/>
    <p:sldId id="790" r:id="rId536"/>
    <p:sldId id="791" r:id="rId537"/>
    <p:sldId id="792" r:id="rId538"/>
    <p:sldId id="793" r:id="rId539"/>
    <p:sldId id="794" r:id="rId540"/>
    <p:sldId id="795" r:id="rId541"/>
    <p:sldId id="796" r:id="rId542"/>
    <p:sldId id="797" r:id="rId543"/>
    <p:sldId id="798" r:id="rId544"/>
    <p:sldId id="799" r:id="rId545"/>
    <p:sldId id="800" r:id="rId546"/>
    <p:sldId id="801" r:id="rId547"/>
    <p:sldId id="802" r:id="rId548"/>
    <p:sldId id="803" r:id="rId549"/>
    <p:sldId id="804" r:id="rId550"/>
    <p:sldId id="805" r:id="rId551"/>
    <p:sldId id="806" r:id="rId552"/>
    <p:sldId id="807" r:id="rId553"/>
    <p:sldId id="808" r:id="rId554"/>
    <p:sldId id="809" r:id="rId555"/>
    <p:sldId id="810" r:id="rId556"/>
    <p:sldId id="811" r:id="rId557"/>
    <p:sldId id="812" r:id="rId558"/>
    <p:sldId id="813" r:id="rId559"/>
    <p:sldId id="814" r:id="rId560"/>
    <p:sldId id="815" r:id="rId561"/>
    <p:sldId id="816" r:id="rId562"/>
    <p:sldId id="817" r:id="rId563"/>
    <p:sldId id="818" r:id="rId564"/>
    <p:sldId id="819" r:id="rId565"/>
    <p:sldId id="820" r:id="rId566"/>
    <p:sldId id="821" r:id="rId567"/>
    <p:sldId id="822" r:id="rId568"/>
    <p:sldId id="823" r:id="rId569"/>
    <p:sldId id="824" r:id="rId570"/>
    <p:sldId id="825" r:id="rId571"/>
    <p:sldId id="826" r:id="rId572"/>
    <p:sldId id="827" r:id="rId573"/>
    <p:sldId id="828" r:id="rId574"/>
    <p:sldId id="829" r:id="rId575"/>
    <p:sldId id="830" r:id="rId576"/>
    <p:sldId id="831" r:id="rId577"/>
    <p:sldId id="832" r:id="rId578"/>
    <p:sldId id="833" r:id="rId579"/>
    <p:sldId id="834" r:id="rId580"/>
    <p:sldId id="835" r:id="rId581"/>
    <p:sldId id="836" r:id="rId582"/>
    <p:sldId id="837" r:id="rId583"/>
    <p:sldId id="838" r:id="rId584"/>
    <p:sldId id="839" r:id="rId585"/>
    <p:sldId id="840" r:id="rId586"/>
    <p:sldId id="841" r:id="rId587"/>
    <p:sldId id="842" r:id="rId588"/>
    <p:sldId id="843" r:id="rId589"/>
    <p:sldId id="844" r:id="rId590"/>
    <p:sldId id="845" r:id="rId591"/>
    <p:sldId id="846" r:id="rId592"/>
    <p:sldId id="847" r:id="rId593"/>
    <p:sldId id="848" r:id="rId594"/>
    <p:sldId id="849" r:id="rId595"/>
    <p:sldId id="850" r:id="rId596"/>
    <p:sldId id="851" r:id="rId597"/>
    <p:sldId id="852" r:id="rId598"/>
    <p:sldId id="853" r:id="rId599"/>
    <p:sldId id="854" r:id="rId600"/>
    <p:sldId id="855" r:id="rId601"/>
    <p:sldId id="856" r:id="rId602"/>
    <p:sldId id="857" r:id="rId603"/>
    <p:sldId id="858" r:id="rId604"/>
    <p:sldId id="859" r:id="rId605"/>
    <p:sldId id="860" r:id="rId606"/>
    <p:sldId id="861" r:id="rId607"/>
    <p:sldId id="862" r:id="rId608"/>
    <p:sldId id="863" r:id="rId609"/>
    <p:sldId id="864" r:id="rId610"/>
    <p:sldId id="865" r:id="rId611"/>
    <p:sldId id="866" r:id="rId612"/>
    <p:sldId id="867" r:id="rId613"/>
    <p:sldId id="868" r:id="rId614"/>
    <p:sldId id="869" r:id="rId615"/>
    <p:sldId id="870" r:id="rId616"/>
    <p:sldId id="871" r:id="rId617"/>
    <p:sldId id="872" r:id="rId618"/>
    <p:sldId id="873" r:id="rId619"/>
    <p:sldId id="874" r:id="rId620"/>
    <p:sldId id="875" r:id="rId621"/>
    <p:sldId id="876" r:id="rId622"/>
    <p:sldId id="877" r:id="rId623"/>
    <p:sldId id="878" r:id="rId624"/>
    <p:sldId id="879" r:id="rId625"/>
    <p:sldId id="880" r:id="rId626"/>
    <p:sldId id="881" r:id="rId627"/>
    <p:sldId id="882" r:id="rId628"/>
    <p:sldId id="883" r:id="rId629"/>
    <p:sldId id="884" r:id="rId630"/>
    <p:sldId id="885" r:id="rId631"/>
    <p:sldId id="886" r:id="rId632"/>
    <p:sldId id="887" r:id="rId633"/>
    <p:sldId id="888" r:id="rId634"/>
    <p:sldId id="889" r:id="rId635"/>
    <p:sldId id="890" r:id="rId636"/>
    <p:sldId id="891" r:id="rId637"/>
    <p:sldId id="892" r:id="rId638"/>
    <p:sldId id="893" r:id="rId639"/>
    <p:sldId id="894" r:id="rId640"/>
    <p:sldId id="895" r:id="rId641"/>
    <p:sldId id="896" r:id="rId642"/>
    <p:sldId id="897" r:id="rId643"/>
    <p:sldId id="898" r:id="rId644"/>
    <p:sldId id="899" r:id="rId645"/>
    <p:sldId id="900" r:id="rId646"/>
    <p:sldId id="901" r:id="rId647"/>
    <p:sldId id="902" r:id="rId648"/>
    <p:sldId id="903" r:id="rId649"/>
    <p:sldId id="904" r:id="rId650"/>
  </p:sldIdLst>
  <p:sldSz cx="9144000" cy="6858000" type="screen4x3"/>
  <p:notesSz cx="6858000" cy="9144000"/>
  <p:embeddedFontLst>
    <p:embeddedFont>
      <p:font typeface="Roboto Slab" pitchFamily="2" charset="0"/>
      <p:regular r:id="rId652"/>
      <p:bold r:id="rId6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7" roundtripDataSignature="AMtx7mj93ARpYhWRsgJoNUy8dd9FBRZm0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D5E62B-5EB3-449B-AB98-16D06887C7FE}">
  <a:tblStyle styleId="{3ED5E62B-5EB3-449B-AB98-16D06887C7FE}"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B9AE1F7-E3C7-4C51-AF8A-9167019CADB0}"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DE3687-6881-4637-BBB0-EA1D47524DB9}"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CF3"/>
          </a:solidFill>
        </a:fill>
      </a:tcStyle>
    </a:wholeTbl>
    <a:band1H>
      <a:tcTxStyle/>
      <a:tcStyle>
        <a:tcBdr/>
        <a:fill>
          <a:solidFill>
            <a:srgbClr val="CDD7E6"/>
          </a:solidFill>
        </a:fill>
      </a:tcStyle>
    </a:band1H>
    <a:band2H>
      <a:tcTxStyle/>
      <a:tcStyle>
        <a:tcBdr/>
      </a:tcStyle>
    </a:band2H>
    <a:band1V>
      <a:tcTxStyle/>
      <a:tcStyle>
        <a:tcBdr/>
        <a:fill>
          <a:solidFill>
            <a:srgbClr val="CDD7E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7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font" Target="fonts/font2.fntdata"/><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customschemas.google.com/relationships/presentationmetadata" Target="metadata"/><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viewProps" Target="viewProps.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font" Target="fonts/font1.fntdata"/><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presProps" Target="presProps.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theme" Target="theme/theme1.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notesMaster" Target="notesMasters/notesMaster1.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3" Type="http://schemas.openxmlformats.org/officeDocument/2006/relationships/hyperlink" Target="https://es.wikipedia.org/wiki/Microorganismos" TargetMode="External"/><Relationship Id="rId2" Type="http://schemas.openxmlformats.org/officeDocument/2006/relationships/slide" Target="../slides/slide194.xml"/><Relationship Id="rId1" Type="http://schemas.openxmlformats.org/officeDocument/2006/relationships/notesMaster" Target="../notesMasters/notesMaster1.xml"/><Relationship Id="rId5" Type="http://schemas.openxmlformats.org/officeDocument/2006/relationships/hyperlink" Target="https://es.wikipedia.org/wiki/Teor%C3%ADa_de_la_generaci%C3%B3n_espont%C3%A1nea" TargetMode="External"/><Relationship Id="rId4" Type="http://schemas.openxmlformats.org/officeDocument/2006/relationships/hyperlink" Target="https://es.wikipedia.org/wiki/Generaci%C3%B3n_espont%C3%A1nea" TargetMode="Externa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4" name="Google Shape;814;p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5" name="Google Shape;835;p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5" name="Google Shape;845;p1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p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0" name="Google Shape;860;p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4" name="Google Shape;874;p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4" name="Google Shape;884;p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p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4" name="Google Shape;904;p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4" name="Google Shape;914;p1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0" name="Google Shape;920;p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p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5" name="Google Shape;935;p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p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2" name="Google Shape;952;p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8" name="Google Shape;958;p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5" name="Google Shape;965;p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2" name="Google Shape;972;p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1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4" name="Google Shape;984;p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0" name="Google Shape;990;p1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6" name="Google Shape;996;p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2" name="Google Shape;1002;p1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8" name="Google Shape;1008;p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4" name="Google Shape;1014;p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6" name="Google Shape;1026;p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2" name="Google Shape;1032;p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p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6" name="Google Shape;1046;p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2" name="Google Shape;1052;p1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8" name="Google Shape;1058;p1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4" name="Google Shape;1064;p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0" name="Google Shape;1070;p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p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2" name="Google Shape;1082;p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8" name="Google Shape;1088;p1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4" name="Google Shape;1094;p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2" name="Google Shape;1102;p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8" name="Google Shape;1108;p1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4" name="Google Shape;1114;p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0" name="Google Shape;1120;p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6" name="Google Shape;1126;p1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2" name="Google Shape;1132;p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8" name="Google Shape;1138;p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4" name="Google Shape;1144;p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3" name="Google Shape;1153;p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1" name="Google Shape;1161;p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7" name="Google Shape;1167;p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3" name="Google Shape;1173;p1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9" name="Google Shape;1179;p1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5" name="Google Shape;1185;p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1" name="Google Shape;1191;p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p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6" name="Google Shape;1206;p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4" name="Google Shape;1214;p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0" name="Google Shape;1220;p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6" name="Google Shape;1226;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4" name="Google Shape;1234;p1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p1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p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6" name="Google Shape;1246;p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p1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8" name="Google Shape;1258;p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7" name="Google Shape;1267;p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5" name="Google Shape;1275;p1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1" name="Google Shape;1281;p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7" name="Google Shape;1287;p1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3" name="Google Shape;1293;p1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9" name="Google Shape;1299;p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5" name="Google Shape;1305;p1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1" name="Google Shape;1311;p1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7" name="Google Shape;1317;p1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p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3" name="Google Shape;1323;p1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9" name="Google Shape;1329;p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5" name="Google Shape;1345;p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2" name="Google Shape;1352;p1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9" name="Google Shape;1359;p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8" name="Google Shape;1368;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180:notes"/>
          <p:cNvSpPr txBox="1">
            <a:spLocks noGrp="1"/>
          </p:cNvSpPr>
          <p:nvPr>
            <p:ph type="sldNum" idx="12"/>
          </p:nvPr>
        </p:nvSpPr>
        <p:spPr>
          <a:xfrm>
            <a:off x="3884613" y="8250238"/>
            <a:ext cx="2971800" cy="434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200" b="0" i="0" u="none" strike="noStrike" cap="none">
                <a:solidFill>
                  <a:schemeClr val="dk1"/>
                </a:solidFill>
                <a:latin typeface="Times New Roman"/>
                <a:ea typeface="Times New Roman"/>
                <a:cs typeface="Times New Roman"/>
                <a:sym typeface="Times New Roman"/>
              </a:rPr>
              <a:t>180</a:t>
            </a:fld>
            <a:endParaRPr sz="1200" b="0" i="0" u="none" strike="noStrike" cap="none">
              <a:solidFill>
                <a:schemeClr val="dk1"/>
              </a:solidFill>
              <a:latin typeface="Times New Roman"/>
              <a:ea typeface="Times New Roman"/>
              <a:cs typeface="Times New Roman"/>
              <a:sym typeface="Times New Roman"/>
            </a:endParaRPr>
          </a:p>
        </p:txBody>
      </p:sp>
      <p:sp>
        <p:nvSpPr>
          <p:cNvPr id="1376" name="Google Shape;1376;p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7" name="Google Shape;1377;p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4" name="Google Shape;1384;p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0" name="Google Shape;1390;p1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6" name="Google Shape;1396;p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5" name="Google Shape;1405;p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3" name="Google Shape;1413;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2" name="Google Shape;1422;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p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7" name="Google Shape;1427;p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p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189:notes"/>
          <p:cNvSpPr txBox="1">
            <a:spLocks noGrp="1"/>
          </p:cNvSpPr>
          <p:nvPr>
            <p:ph type="sldNum" idx="12"/>
          </p:nvPr>
        </p:nvSpPr>
        <p:spPr>
          <a:xfrm>
            <a:off x="3884613" y="8250238"/>
            <a:ext cx="2971800" cy="434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200" b="0" i="0" u="none" strike="noStrike" cap="none">
                <a:solidFill>
                  <a:schemeClr val="dk1"/>
                </a:solidFill>
                <a:latin typeface="Times New Roman"/>
                <a:ea typeface="Times New Roman"/>
                <a:cs typeface="Times New Roman"/>
                <a:sym typeface="Times New Roman"/>
              </a:rPr>
              <a:t>189</a:t>
            </a:fld>
            <a:endParaRPr sz="1200" b="0" i="0" u="none" strike="noStrike" cap="none">
              <a:solidFill>
                <a:schemeClr val="dk1"/>
              </a:solidFill>
              <a:latin typeface="Times New Roman"/>
              <a:ea typeface="Times New Roman"/>
              <a:cs typeface="Times New Roman"/>
              <a:sym typeface="Times New Roman"/>
            </a:endParaRPr>
          </a:p>
        </p:txBody>
      </p:sp>
      <p:sp>
        <p:nvSpPr>
          <p:cNvPr id="1443" name="Google Shape;1443;p1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4" name="Google Shape;1444;p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90:notes"/>
          <p:cNvSpPr txBox="1">
            <a:spLocks noGrp="1"/>
          </p:cNvSpPr>
          <p:nvPr>
            <p:ph type="sldNum" idx="12"/>
          </p:nvPr>
        </p:nvSpPr>
        <p:spPr>
          <a:xfrm>
            <a:off x="3884613" y="8250238"/>
            <a:ext cx="2971800" cy="434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200" b="0" i="0" u="none" strike="noStrike" cap="none">
                <a:solidFill>
                  <a:schemeClr val="dk1"/>
                </a:solidFill>
                <a:latin typeface="Times New Roman"/>
                <a:ea typeface="Times New Roman"/>
                <a:cs typeface="Times New Roman"/>
                <a:sym typeface="Times New Roman"/>
              </a:rPr>
              <a:t>190</a:t>
            </a:fld>
            <a:endParaRPr sz="1200" b="0" i="0" u="none" strike="noStrike" cap="none">
              <a:solidFill>
                <a:schemeClr val="dk1"/>
              </a:solidFill>
              <a:latin typeface="Times New Roman"/>
              <a:ea typeface="Times New Roman"/>
              <a:cs typeface="Times New Roman"/>
              <a:sym typeface="Times New Roman"/>
            </a:endParaRPr>
          </a:p>
        </p:txBody>
      </p:sp>
      <p:sp>
        <p:nvSpPr>
          <p:cNvPr id="1451" name="Google Shape;1451;p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2" name="Google Shape;1452;p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191:notes"/>
          <p:cNvSpPr txBox="1">
            <a:spLocks noGrp="1"/>
          </p:cNvSpPr>
          <p:nvPr>
            <p:ph type="sldNum" idx="12"/>
          </p:nvPr>
        </p:nvSpPr>
        <p:spPr>
          <a:xfrm>
            <a:off x="3884613" y="8250238"/>
            <a:ext cx="2971800" cy="434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200" b="0" i="0" u="none" strike="noStrike" cap="none">
                <a:solidFill>
                  <a:schemeClr val="dk1"/>
                </a:solidFill>
                <a:latin typeface="Times New Roman"/>
                <a:ea typeface="Times New Roman"/>
                <a:cs typeface="Times New Roman"/>
                <a:sym typeface="Times New Roman"/>
              </a:rPr>
              <a:t>191</a:t>
            </a:fld>
            <a:endParaRPr sz="1200" b="0" i="0" u="none" strike="noStrike" cap="none">
              <a:solidFill>
                <a:schemeClr val="dk1"/>
              </a:solidFill>
              <a:latin typeface="Times New Roman"/>
              <a:ea typeface="Times New Roman"/>
              <a:cs typeface="Times New Roman"/>
              <a:sym typeface="Times New Roman"/>
            </a:endParaRPr>
          </a:p>
        </p:txBody>
      </p:sp>
      <p:sp>
        <p:nvSpPr>
          <p:cNvPr id="1469" name="Google Shape;1469;p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0" name="Google Shape;1470;p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Los constructos son los medios para conectar las operaciones usadas en los experimentos a la teoría. Cuando tenemos una hipótesis sobre una relación causa-efecto lo que tenemos es la creencia de una relación entre un constructo causa y un constructo efecto (Wohlin, 2012).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192:notes"/>
          <p:cNvSpPr txBox="1">
            <a:spLocks noGrp="1"/>
          </p:cNvSpPr>
          <p:nvPr>
            <p:ph type="sldNum" idx="12"/>
          </p:nvPr>
        </p:nvSpPr>
        <p:spPr>
          <a:xfrm>
            <a:off x="3884613" y="8250238"/>
            <a:ext cx="2971800" cy="434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200" b="0" i="0" u="none" strike="noStrike" cap="none">
                <a:solidFill>
                  <a:schemeClr val="dk1"/>
                </a:solidFill>
                <a:latin typeface="Times New Roman"/>
                <a:ea typeface="Times New Roman"/>
                <a:cs typeface="Times New Roman"/>
                <a:sym typeface="Times New Roman"/>
              </a:rPr>
              <a:t>192</a:t>
            </a:fld>
            <a:endParaRPr sz="1200" b="0" i="0" u="none" strike="noStrike" cap="none">
              <a:solidFill>
                <a:schemeClr val="dk1"/>
              </a:solidFill>
              <a:latin typeface="Times New Roman"/>
              <a:ea typeface="Times New Roman"/>
              <a:cs typeface="Times New Roman"/>
              <a:sym typeface="Times New Roman"/>
            </a:endParaRPr>
          </a:p>
        </p:txBody>
      </p:sp>
      <p:sp>
        <p:nvSpPr>
          <p:cNvPr id="1477" name="Google Shape;1477;p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8" name="Google Shape;1478;p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193:notes"/>
          <p:cNvSpPr txBox="1">
            <a:spLocks noGrp="1"/>
          </p:cNvSpPr>
          <p:nvPr>
            <p:ph type="sldNum" idx="12"/>
          </p:nvPr>
        </p:nvSpPr>
        <p:spPr>
          <a:xfrm>
            <a:off x="3884613" y="8250238"/>
            <a:ext cx="2971800" cy="434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200" b="0" i="0" u="none" strike="noStrike" cap="none">
                <a:solidFill>
                  <a:schemeClr val="dk1"/>
                </a:solidFill>
                <a:latin typeface="Times New Roman"/>
                <a:ea typeface="Times New Roman"/>
                <a:cs typeface="Times New Roman"/>
                <a:sym typeface="Times New Roman"/>
              </a:rPr>
              <a:t>193</a:t>
            </a:fld>
            <a:endParaRPr sz="1200" b="0" i="0" u="none" strike="noStrike" cap="none">
              <a:solidFill>
                <a:schemeClr val="dk1"/>
              </a:solidFill>
              <a:latin typeface="Times New Roman"/>
              <a:ea typeface="Times New Roman"/>
              <a:cs typeface="Times New Roman"/>
              <a:sym typeface="Times New Roman"/>
            </a:endParaRPr>
          </a:p>
        </p:txBody>
      </p:sp>
      <p:sp>
        <p:nvSpPr>
          <p:cNvPr id="1486" name="Google Shape;1486;p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7" name="Google Shape;1487;p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p194: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194</a:t>
            </a:fld>
            <a:endParaRPr sz="1300" b="0" i="0" u="none" strike="noStrike" cap="none">
              <a:solidFill>
                <a:schemeClr val="dk1"/>
              </a:solidFill>
              <a:latin typeface="Times New Roman"/>
              <a:ea typeface="Times New Roman"/>
              <a:cs typeface="Times New Roman"/>
              <a:sym typeface="Times New Roman"/>
            </a:endParaRPr>
          </a:p>
        </p:txBody>
      </p:sp>
      <p:sp>
        <p:nvSpPr>
          <p:cNvPr id="1494" name="Google Shape;1494;p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5" name="Google Shape;1495;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A continuación presento un ejemplo clásico de un problema de instrumentación en ciencia.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Pasteur demostró que el crecimiento de los </a:t>
            </a:r>
            <a:r>
              <a:rPr lang="es-EC" u="sng">
                <a:solidFill>
                  <a:schemeClr val="hlink"/>
                </a:solidFill>
                <a:hlinkClick r:id="rId3"/>
              </a:rPr>
              <a:t>microorganismos</a:t>
            </a:r>
            <a:r>
              <a:rPr lang="es-EC"/>
              <a:t> en caldos de cultivo no era debido a la </a:t>
            </a:r>
            <a:r>
              <a:rPr lang="es-EC" u="sng">
                <a:solidFill>
                  <a:schemeClr val="hlink"/>
                </a:solidFill>
                <a:hlinkClick r:id="rId4"/>
              </a:rPr>
              <a:t>generación espontánea</a:t>
            </a:r>
            <a:r>
              <a:rPr lang="es-EC"/>
              <a:t>.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Para demostrarlo, expuso caldos de cultivo hervidos en dos tipos de matraces.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Un matraz innovador estuvo </a:t>
            </a:r>
            <a:r>
              <a:rPr lang="es-EC" b="1"/>
              <a:t>provisto de un filtro que permitía el paso del aire pero evitaba el paso de partículas de polvo </a:t>
            </a:r>
            <a:r>
              <a:rPr lang="es-EC"/>
              <a:t>hasta el caldo de cultivo, el matraz poseían un cuello muy alargado y curvado, llamado cuello de cisne, simultáneamente expuso </a:t>
            </a:r>
            <a:r>
              <a:rPr lang="es-EC" b="1"/>
              <a:t>otro matraz que carecían de ese filtro</a:t>
            </a:r>
            <a:r>
              <a:rPr lang="es-EC"/>
              <a:t>. Al cabo de un tiempo observó que el caldo de cultivo del matraz con el cuello de cisne permanecía estéril, debido a que los microorganismos quedarían atrapados en la parte más baja del cuello de cisne sin llegar al medio de cultivo. Mientras que en el matraz sin filtro los organismos vivos que habían crecido, provenían del exterior, probablemente del polvo y las esporas.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De esta manera Louis Pasteur mostró que los microorganismos no se formaban espontáneamente en el interior del caldo, refutando así la </a:t>
            </a:r>
            <a:r>
              <a:rPr lang="es-EC" u="sng">
                <a:solidFill>
                  <a:schemeClr val="hlink"/>
                </a:solidFill>
                <a:hlinkClick r:id="rId5"/>
              </a:rPr>
              <a:t>teoría de la generación espontánea</a:t>
            </a:r>
            <a:r>
              <a:rPr lang="es-EC"/>
              <a:t> y demostrando que todo ser vivo procede de otro ser vivo anterior.</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Este es un ejemplo del problema de la instrumentación en otra ciencia, al variar el instrumento también cambió el resultado.  Este problema también pasa en la experimentación en IS y en otras ciencias e ingenierías.</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195: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195</a:t>
            </a:fld>
            <a:endParaRPr sz="1300" b="0" i="0" u="none" strike="noStrike" cap="none">
              <a:solidFill>
                <a:schemeClr val="dk1"/>
              </a:solidFill>
              <a:latin typeface="Times New Roman"/>
              <a:ea typeface="Times New Roman"/>
              <a:cs typeface="Times New Roman"/>
              <a:sym typeface="Times New Roman"/>
            </a:endParaRPr>
          </a:p>
        </p:txBody>
      </p:sp>
      <p:sp>
        <p:nvSpPr>
          <p:cNvPr id="1502" name="Google Shape;1502;p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3" name="Google Shape;1503;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Podemos citar varios problemas de incertidumbre de instrumentos de medida en otras disciplinas.:</a:t>
            </a:r>
            <a:endParaRPr/>
          </a:p>
          <a:p>
            <a:pPr marL="457200" lvl="0" indent="-228600" algn="l" rtl="0">
              <a:lnSpc>
                <a:spcPct val="100000"/>
              </a:lnSpc>
              <a:spcBef>
                <a:spcPts val="0"/>
              </a:spcBef>
              <a:spcAft>
                <a:spcPts val="0"/>
              </a:spcAft>
              <a:buSzPts val="1400"/>
              <a:buNone/>
            </a:pPr>
            <a:endParaRPr/>
          </a:p>
          <a:p>
            <a:pPr marL="191167" lvl="0" indent="-191167" algn="l" rtl="0">
              <a:lnSpc>
                <a:spcPct val="100000"/>
              </a:lnSpc>
              <a:spcBef>
                <a:spcPts val="0"/>
              </a:spcBef>
              <a:spcAft>
                <a:spcPts val="0"/>
              </a:spcAft>
              <a:buSzPts val="1400"/>
              <a:buFont typeface="Arial"/>
              <a:buChar char="-"/>
            </a:pPr>
            <a:r>
              <a:rPr lang="es-EC"/>
              <a:t>Problemas instrumentales: Por ejemplo, un instrumento </a:t>
            </a:r>
            <a:r>
              <a:rPr lang="es-EC" b="1"/>
              <a:t>mal calibrado </a:t>
            </a:r>
            <a:r>
              <a:rPr lang="es-EC"/>
              <a:t>como un termómetro que lee 102 °C cuando está sumergido en agua hirviendo. Tal termómetro producirá mediciones que son demasiado altas.  La calibración de un instrumento no puede ser perfecta a causa de la incertidumbre en la reproducibilidad del patrón con el cual se calibra.</a:t>
            </a:r>
            <a:endParaRPr/>
          </a:p>
          <a:p>
            <a:pPr marL="191167" lvl="0" indent="-102267" algn="l" rtl="0">
              <a:lnSpc>
                <a:spcPct val="100000"/>
              </a:lnSpc>
              <a:spcBef>
                <a:spcPts val="0"/>
              </a:spcBef>
              <a:spcAft>
                <a:spcPts val="0"/>
              </a:spcAft>
              <a:buSzPts val="1400"/>
              <a:buFont typeface="Arial"/>
              <a:buNone/>
            </a:pPr>
            <a:endParaRPr/>
          </a:p>
          <a:p>
            <a:pPr marL="191167" lvl="0" indent="-191167" algn="l" rtl="0">
              <a:lnSpc>
                <a:spcPct val="100000"/>
              </a:lnSpc>
              <a:spcBef>
                <a:spcPts val="0"/>
              </a:spcBef>
              <a:spcAft>
                <a:spcPts val="0"/>
              </a:spcAft>
              <a:buSzPts val="1400"/>
              <a:buFont typeface="Arial"/>
              <a:buChar char="-"/>
            </a:pPr>
            <a:r>
              <a:rPr lang="es-EC"/>
              <a:t>Problemas de observación: Por ejemplo, de </a:t>
            </a:r>
            <a:r>
              <a:rPr lang="es-EC" b="1"/>
              <a:t>paralaje</a:t>
            </a:r>
            <a:r>
              <a:rPr lang="es-EC"/>
              <a:t> en la lectura de una escala métrica.  Cuando el observador mira oblicuamente un indicador y la escala del instrumento. Para evitarlo se debe mirar perpendicularmente la escala de medida del aparato.</a:t>
            </a:r>
            <a:endParaRPr/>
          </a:p>
          <a:p>
            <a:pPr marL="191167" lvl="0" indent="-102267" algn="l" rtl="0">
              <a:lnSpc>
                <a:spcPct val="100000"/>
              </a:lnSpc>
              <a:spcBef>
                <a:spcPts val="0"/>
              </a:spcBef>
              <a:spcAft>
                <a:spcPts val="0"/>
              </a:spcAft>
              <a:buSzPts val="1400"/>
              <a:buFont typeface="Arial"/>
              <a:buNone/>
            </a:pPr>
            <a:endParaRPr/>
          </a:p>
          <a:p>
            <a:pPr marL="191167" lvl="0" indent="-191167" algn="l" rtl="0">
              <a:lnSpc>
                <a:spcPct val="100000"/>
              </a:lnSpc>
              <a:spcBef>
                <a:spcPts val="0"/>
              </a:spcBef>
              <a:spcAft>
                <a:spcPts val="0"/>
              </a:spcAft>
              <a:buSzPts val="1400"/>
              <a:buFont typeface="Arial"/>
              <a:buChar char="-"/>
            </a:pPr>
            <a:r>
              <a:rPr lang="es-EC" b="1"/>
              <a:t>Instrumentos digitales</a:t>
            </a:r>
            <a:r>
              <a:rPr lang="es-EC"/>
              <a:t>: La salida en pantalla se realiza con un número limitado de dígitos por lo que, aunque el aparato pueda medir con mayor precisión, sólo nos podrá mostrar una medida limitada al número de dígitos de que dispone. El error de lectura equivale a N unidades del último dígito</a:t>
            </a:r>
            <a:endParaRPr/>
          </a:p>
          <a:p>
            <a:pPr marL="191167" lvl="0" indent="-102267" algn="l" rtl="0">
              <a:lnSpc>
                <a:spcPct val="100000"/>
              </a:lnSpc>
              <a:spcBef>
                <a:spcPts val="0"/>
              </a:spcBef>
              <a:spcAft>
                <a:spcPts val="0"/>
              </a:spcAft>
              <a:buSzPts val="1400"/>
              <a:buFont typeface="Arial"/>
              <a:buNone/>
            </a:pPr>
            <a:endParaRPr/>
          </a:p>
          <a:p>
            <a:pPr marL="191167" lvl="0" indent="-102267" algn="l" rtl="0">
              <a:lnSpc>
                <a:spcPct val="100000"/>
              </a:lnSpc>
              <a:spcBef>
                <a:spcPts val="0"/>
              </a:spcBef>
              <a:spcAft>
                <a:spcPts val="0"/>
              </a:spcAft>
              <a:buSzPts val="1400"/>
              <a:buFont typeface="Arial"/>
              <a:buNone/>
            </a:pPr>
            <a:endParaRPr/>
          </a:p>
          <a:p>
            <a:pPr marL="191167" lvl="0" indent="-102267" algn="l" rtl="0">
              <a:lnSpc>
                <a:spcPct val="100000"/>
              </a:lnSpc>
              <a:spcBef>
                <a:spcPts val="0"/>
              </a:spcBef>
              <a:spcAft>
                <a:spcPts val="0"/>
              </a:spcAft>
              <a:buSzPts val="1400"/>
              <a:buFont typeface="Arial"/>
              <a:buNone/>
            </a:pPr>
            <a:endParaRPr/>
          </a:p>
          <a:p>
            <a:pPr marL="457200" lvl="0" indent="-228600" algn="l" rtl="0">
              <a:lnSpc>
                <a:spcPct val="100000"/>
              </a:lnSpc>
              <a:spcBef>
                <a:spcPts val="0"/>
              </a:spcBef>
              <a:spcAft>
                <a:spcPts val="0"/>
              </a:spcAft>
              <a:buSzPts val="1400"/>
              <a:buNone/>
            </a:pPr>
            <a:endParaRPr/>
          </a:p>
          <a:p>
            <a:pPr marL="191167" lvl="0" indent="-102267" algn="l" rtl="0">
              <a:lnSpc>
                <a:spcPct val="100000"/>
              </a:lnSpc>
              <a:spcBef>
                <a:spcPts val="0"/>
              </a:spcBef>
              <a:spcAft>
                <a:spcPts val="0"/>
              </a:spcAft>
              <a:buSzPts val="1400"/>
              <a:buFont typeface="Arial"/>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196: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196</a:t>
            </a:fld>
            <a:endParaRPr sz="1300" b="0" i="0" u="none" strike="noStrike" cap="none">
              <a:solidFill>
                <a:schemeClr val="dk1"/>
              </a:solidFill>
              <a:latin typeface="Times New Roman"/>
              <a:ea typeface="Times New Roman"/>
              <a:cs typeface="Times New Roman"/>
              <a:sym typeface="Times New Roman"/>
            </a:endParaRPr>
          </a:p>
        </p:txBody>
      </p:sp>
      <p:sp>
        <p:nvSpPr>
          <p:cNvPr id="1511" name="Google Shape;1511;p1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2" name="Google Shape;1512;p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Esta investigación se enmarca dentro de las áreas de Ingeniería del Software e Ingeniería del Software empírica, concretamente en la realización de experimentos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Los experimentos son un método de investigación utilizado desde hacer varios años,  y durante estos últimos 15 años la cantidad de experimentos en IS se ha incrementado notablemente. Sin embargo queda mucho camino por recorrer para contar con una metodología experimental madura para IS.</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197: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197</a:t>
            </a:fld>
            <a:endParaRPr sz="1300" b="0" i="0" u="none" strike="noStrike" cap="none">
              <a:solidFill>
                <a:schemeClr val="dk1"/>
              </a:solidFill>
              <a:latin typeface="Times New Roman"/>
              <a:ea typeface="Times New Roman"/>
              <a:cs typeface="Times New Roman"/>
              <a:sym typeface="Times New Roman"/>
            </a:endParaRPr>
          </a:p>
        </p:txBody>
      </p:sp>
      <p:sp>
        <p:nvSpPr>
          <p:cNvPr id="1519" name="Google Shape;1519;p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0" name="Google Shape;1520;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Con la ayuda de la figura en pantalla se va a describir el contexto de la investigación: una familia de experimentos sobre TDD</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198: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198</a:t>
            </a:fld>
            <a:endParaRPr sz="1300" b="0" i="0" u="none" strike="noStrike" cap="none">
              <a:solidFill>
                <a:schemeClr val="dk1"/>
              </a:solidFill>
              <a:latin typeface="Times New Roman"/>
              <a:ea typeface="Times New Roman"/>
              <a:cs typeface="Times New Roman"/>
              <a:sym typeface="Times New Roman"/>
            </a:endParaRPr>
          </a:p>
        </p:txBody>
      </p:sp>
      <p:sp>
        <p:nvSpPr>
          <p:cNvPr id="1526" name="Google Shape;1526;p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7" name="Google Shape;1527;p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El objetivo de la familia de experimentos consisten en estudiar TDD desde el aspecto de la calidad.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TDD es una técnica de desarrollo ágil.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En el experimento base, el factor es la técnica de desarrollo. Los sujetos aplican los tratamientos TDD o ITL. Se usan las tareas Mars Rover y Bowling Score Keeper (BSK).  Los investigadores observan el efecto en la calidad del código desarrollado.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199: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199</a:t>
            </a:fld>
            <a:endParaRPr sz="1300" b="0" i="0" u="none" strike="noStrike" cap="none">
              <a:solidFill>
                <a:schemeClr val="dk1"/>
              </a:solidFill>
              <a:latin typeface="Times New Roman"/>
              <a:ea typeface="Times New Roman"/>
              <a:cs typeface="Times New Roman"/>
              <a:sym typeface="Times New Roman"/>
            </a:endParaRPr>
          </a:p>
        </p:txBody>
      </p:sp>
      <p:sp>
        <p:nvSpPr>
          <p:cNvPr id="1534" name="Google Shape;1534;p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5" name="Google Shape;1535;p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La medición de la calidad del código la realizan personas mediante una suite de casos de prueba.  Las  suites de casos de prueba son instrumentos utilizados para realizar mediciones.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Nos preguntamos, si variamos los casos de prueba cambiará la medida de calidad  ?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Para conocer las diferencias en la medición vamos a usar dos instrumentos elaborados de manera distinta, una suite con casos de prueba elaborados de forma Ad HOC y otra suite elaborada con la técnica PCdE.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De existir diferencias entre las mediciones con distintos instrumentos, nos preguntamos, cuál es el impacto de los casos de prueba en los resultados experimentales ?</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200: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200</a:t>
            </a:fld>
            <a:endParaRPr sz="1300" b="0" i="0" u="none" strike="noStrike" cap="none">
              <a:solidFill>
                <a:schemeClr val="dk1"/>
              </a:solidFill>
              <a:latin typeface="Times New Roman"/>
              <a:ea typeface="Times New Roman"/>
              <a:cs typeface="Times New Roman"/>
              <a:sym typeface="Times New Roman"/>
            </a:endParaRPr>
          </a:p>
        </p:txBody>
      </p:sp>
      <p:sp>
        <p:nvSpPr>
          <p:cNvPr id="1542" name="Google Shape;1542;p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3" name="Google Shape;1543;p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Los medidores aplican los casos de prueba para obtener la medición de calidad, de allí la siguiente pregunta:</a:t>
            </a:r>
            <a:endParaRPr/>
          </a:p>
          <a:p>
            <a:pPr marL="457200" lvl="0" indent="-317500" algn="l" rtl="0">
              <a:lnSpc>
                <a:spcPct val="100000"/>
              </a:lnSpc>
              <a:spcBef>
                <a:spcPts val="0"/>
              </a:spcBef>
              <a:spcAft>
                <a:spcPts val="0"/>
              </a:spcAft>
              <a:buSzPts val="1400"/>
              <a:buChar char="●"/>
            </a:pPr>
            <a:r>
              <a:rPr lang="es-EC"/>
              <a:t> </a:t>
            </a:r>
            <a:endParaRPr/>
          </a:p>
          <a:p>
            <a:pPr marL="457200" lvl="0" indent="-317500" algn="l" rtl="0">
              <a:lnSpc>
                <a:spcPct val="100000"/>
              </a:lnSpc>
              <a:spcBef>
                <a:spcPts val="0"/>
              </a:spcBef>
              <a:spcAft>
                <a:spcPts val="0"/>
              </a:spcAft>
              <a:buSzPts val="1400"/>
              <a:buChar char="●"/>
            </a:pPr>
            <a:r>
              <a:rPr lang="es-EC"/>
              <a:t>Cambiará la medida de calidad si variamos los medidores? Cual será la relación entre medidor y resultados experimentales.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Para contestar estas preguntas se realizará la medición de un mismo código fuente con dos medidores que hacen su trabajo de manera independiente.</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201: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201</a:t>
            </a:fld>
            <a:endParaRPr sz="1300" b="0" i="0" u="none" strike="noStrike" cap="none">
              <a:solidFill>
                <a:schemeClr val="dk1"/>
              </a:solidFill>
              <a:latin typeface="Times New Roman"/>
              <a:ea typeface="Times New Roman"/>
              <a:cs typeface="Times New Roman"/>
              <a:sym typeface="Times New Roman"/>
            </a:endParaRPr>
          </a:p>
        </p:txBody>
      </p:sp>
      <p:sp>
        <p:nvSpPr>
          <p:cNvPr id="1550" name="Google Shape;1550;p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1" name="Google Shape;1551;p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El problema identificado ha sido conocido en otras ciencias e ingenierías sin embargo la Ingeniería del Software Experimental aún no es consciente de él.</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Dada la experiencia del grupo de investigación en experimentos, se ha detectado a través de las distintas mediciones que la operacionalización, en concreto la instrumentación, podría tener relación con las variaciones observadas en el valor de las variables respuesta. </a:t>
            </a:r>
            <a:endParaRPr/>
          </a:p>
          <a:p>
            <a:pPr marL="457200" lvl="0" indent="-228600" algn="l" rtl="0">
              <a:lnSpc>
                <a:spcPct val="100000"/>
              </a:lnSpc>
              <a:spcBef>
                <a:spcPts val="0"/>
              </a:spcBef>
              <a:spcAft>
                <a:spcPts val="0"/>
              </a:spcAft>
              <a:buSzPts val="1400"/>
              <a:buNone/>
            </a:pPr>
            <a:endParaRPr/>
          </a:p>
          <a:p>
            <a:pPr marL="191167" lvl="0" indent="-191167" algn="l" rtl="0">
              <a:lnSpc>
                <a:spcPct val="100000"/>
              </a:lnSpc>
              <a:spcBef>
                <a:spcPts val="0"/>
              </a:spcBef>
              <a:spcAft>
                <a:spcPts val="0"/>
              </a:spcAft>
              <a:buSzPts val="1400"/>
              <a:buFont typeface="Arial"/>
              <a:buChar char="•"/>
            </a:pPr>
            <a:r>
              <a:rPr lang="es-EC"/>
              <a:t>Se han notado problemas en los instrumentos tales como:</a:t>
            </a:r>
            <a:endParaRPr/>
          </a:p>
          <a:p>
            <a:pPr marL="700945" lvl="1" indent="-191167" algn="l" rtl="0">
              <a:lnSpc>
                <a:spcPct val="100000"/>
              </a:lnSpc>
              <a:spcBef>
                <a:spcPts val="0"/>
              </a:spcBef>
              <a:spcAft>
                <a:spcPts val="0"/>
              </a:spcAft>
              <a:buSzPts val="1400"/>
              <a:buFont typeface="Arial"/>
              <a:buChar char="•"/>
            </a:pPr>
            <a:r>
              <a:rPr lang="es-EC"/>
              <a:t>Ausencia de un criterio generalmente aceptado para el diseño de los instrumentos de medida</a:t>
            </a:r>
            <a:endParaRPr/>
          </a:p>
          <a:p>
            <a:pPr marL="700945" lvl="1" indent="-191167" algn="l" rtl="0">
              <a:lnSpc>
                <a:spcPct val="100000"/>
              </a:lnSpc>
              <a:spcBef>
                <a:spcPts val="0"/>
              </a:spcBef>
              <a:spcAft>
                <a:spcPts val="0"/>
              </a:spcAft>
              <a:buSzPts val="1400"/>
              <a:buFont typeface="Arial"/>
              <a:buChar char="•"/>
            </a:pPr>
            <a:r>
              <a:rPr lang="es-EC"/>
              <a:t>Errores en tiempo de ejecución del instrumento de medición</a:t>
            </a:r>
            <a:endParaRPr/>
          </a:p>
          <a:p>
            <a:pPr marL="191167" lvl="0" indent="-191167" algn="l" rtl="0">
              <a:lnSpc>
                <a:spcPct val="100000"/>
              </a:lnSpc>
              <a:spcBef>
                <a:spcPts val="0"/>
              </a:spcBef>
              <a:spcAft>
                <a:spcPts val="0"/>
              </a:spcAft>
              <a:buSzPts val="1400"/>
              <a:buFont typeface="Arial"/>
              <a:buChar char="•"/>
            </a:pPr>
            <a:r>
              <a:rPr lang="es-EC"/>
              <a:t>Intervención del medidor en el código fuente.</a:t>
            </a:r>
            <a:endParaRPr/>
          </a:p>
          <a:p>
            <a:pPr marL="191167" lvl="0" indent="-191167" algn="l" rtl="0">
              <a:lnSpc>
                <a:spcPct val="100000"/>
              </a:lnSpc>
              <a:spcBef>
                <a:spcPts val="0"/>
              </a:spcBef>
              <a:spcAft>
                <a:spcPts val="0"/>
              </a:spcAft>
              <a:buSzPts val="1400"/>
              <a:buFont typeface="Arial"/>
              <a:buChar char="•"/>
            </a:pPr>
            <a:r>
              <a:rPr lang="es-EC"/>
              <a:t>Falta o carencia de un proceso formal de operacionalización.</a:t>
            </a:r>
            <a:endParaRPr/>
          </a:p>
          <a:p>
            <a:pPr marL="191167" lvl="0" indent="-191167" algn="l" rtl="0">
              <a:lnSpc>
                <a:spcPct val="100000"/>
              </a:lnSpc>
              <a:spcBef>
                <a:spcPts val="0"/>
              </a:spcBef>
              <a:spcAft>
                <a:spcPts val="0"/>
              </a:spcAft>
              <a:buSzPts val="1400"/>
              <a:buFont typeface="Arial"/>
              <a:buChar char="•"/>
            </a:pPr>
            <a:r>
              <a:rPr lang="es-EC"/>
              <a:t>Desconocimiento del impacto de la instrumentación.</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Lo cual ha llevado a plantear las siguientes preguntas de investigación: </a:t>
            </a:r>
            <a:endParaRPr/>
          </a:p>
          <a:p>
            <a:pPr marL="191167" lvl="0" indent="-102267" algn="l" rtl="0">
              <a:lnSpc>
                <a:spcPct val="100000"/>
              </a:lnSpc>
              <a:spcBef>
                <a:spcPts val="0"/>
              </a:spcBef>
              <a:spcAft>
                <a:spcPts val="0"/>
              </a:spcAft>
              <a:buSzPts val="1400"/>
              <a:buFont typeface="Arial"/>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202: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202</a:t>
            </a:fld>
            <a:endParaRPr sz="1300" b="0" i="0" u="none" strike="noStrike" cap="none">
              <a:solidFill>
                <a:schemeClr val="dk1"/>
              </a:solidFill>
              <a:latin typeface="Times New Roman"/>
              <a:ea typeface="Times New Roman"/>
              <a:cs typeface="Times New Roman"/>
              <a:sym typeface="Times New Roman"/>
            </a:endParaRPr>
          </a:p>
        </p:txBody>
      </p:sp>
      <p:sp>
        <p:nvSpPr>
          <p:cNvPr id="1557" name="Google Shape;1557;p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8" name="Google Shape;1558;p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PI1: ¿Cómo afecta a los resultados de los experimentos utilizar distintos casos de prueba?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En la mayoría de ocasiones la medición implica intervención humana, los investigadores juegan el papel de medidores, por ejemplo calcular las líneas de código de un programa determinando si un comentario cuenta como línea de código o no.  Lo cual motiva nuestras siguientes preguntas de investigación: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PI2: ¿Cómo afecta a los resultados de los experimentos utilizar distintos medidores?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Y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PI3: ¿Cómo afecta a los resultados de los experimentos los distintos tipos de intervención que realiza el medidor?</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estudio vamos a aplicarlo concretamente al caso de los experimentos en TDD.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 continuación pasamos a revisar el Estado de la Cuestión.</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203: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203</a:t>
            </a:fld>
            <a:endParaRPr sz="1300" b="0" i="0" u="none" strike="noStrike" cap="none">
              <a:solidFill>
                <a:schemeClr val="dk1"/>
              </a:solidFill>
              <a:latin typeface="Times New Roman"/>
              <a:ea typeface="Times New Roman"/>
              <a:cs typeface="Times New Roman"/>
              <a:sym typeface="Times New Roman"/>
            </a:endParaRPr>
          </a:p>
        </p:txBody>
      </p:sp>
      <p:sp>
        <p:nvSpPr>
          <p:cNvPr id="1565" name="Google Shape;1565;p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6" name="Google Shape;1566;p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p204: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204</a:t>
            </a:fld>
            <a:endParaRPr sz="1300" b="0" i="0" u="none" strike="noStrike" cap="none">
              <a:solidFill>
                <a:schemeClr val="dk1"/>
              </a:solidFill>
              <a:latin typeface="Times New Roman"/>
              <a:ea typeface="Times New Roman"/>
              <a:cs typeface="Times New Roman"/>
              <a:sym typeface="Times New Roman"/>
            </a:endParaRPr>
          </a:p>
        </p:txBody>
      </p:sp>
      <p:sp>
        <p:nvSpPr>
          <p:cNvPr id="1571" name="Google Shape;1571;p2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2" name="Google Shape;1572;p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TDD ha sido objeto de estudio desde principio del siglo actual. Los investigadores han realizado estudios para comparar TDD con las metodologías tradicionales desde aspectos como la calidad, productividad, entre otros.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Se encontraron 114 estudios primarios de TDD.  36 son experimentos según los autores  y 17 de ellos estudian calidad. </a:t>
            </a:r>
            <a:endParaRPr/>
          </a:p>
          <a:p>
            <a:pPr marL="457200" lvl="0" indent="-317500" algn="l" rtl="0">
              <a:lnSpc>
                <a:spcPct val="100000"/>
              </a:lnSpc>
              <a:spcBef>
                <a:spcPts val="0"/>
              </a:spcBef>
              <a:spcAft>
                <a:spcPts val="0"/>
              </a:spcAft>
              <a:buSzPts val="1400"/>
              <a:buChar char="●"/>
            </a:pPr>
            <a:r>
              <a:rPr lang="es-EC"/>
              <a:t>Los experimentos no llegan a resultados concluyentes incluso dan resultados contradictorios respecto al efecto de TDD en la calidad externa.</a:t>
            </a:r>
            <a:endParaRPr/>
          </a:p>
          <a:p>
            <a:pPr marL="457200" lvl="0" indent="-317500" algn="l" rtl="0">
              <a:lnSpc>
                <a:spcPct val="100000"/>
              </a:lnSpc>
              <a:spcBef>
                <a:spcPts val="0"/>
              </a:spcBef>
              <a:spcAft>
                <a:spcPts val="0"/>
              </a:spcAft>
              <a:buSzPts val="1400"/>
              <a:buChar char="●"/>
            </a:pPr>
            <a:r>
              <a:rPr lang="es-EC"/>
              <a:t>Algunos investigadores buscan explicaciones en el contexto del experimento (si es industrial o académico) y en la rigurosidad del estudio.</a:t>
            </a:r>
            <a:endParaRPr/>
          </a:p>
          <a:p>
            <a:pPr marL="457200" lvl="0" indent="-317500" algn="l" rtl="0">
              <a:lnSpc>
                <a:spcPct val="100000"/>
              </a:lnSpc>
              <a:spcBef>
                <a:spcPts val="0"/>
              </a:spcBef>
              <a:spcAft>
                <a:spcPts val="0"/>
              </a:spcAft>
              <a:buSzPts val="1400"/>
              <a:buChar char="●"/>
            </a:pPr>
            <a:r>
              <a:rPr lang="es-EC"/>
              <a:t> </a:t>
            </a:r>
            <a:endParaRPr/>
          </a:p>
          <a:p>
            <a:pPr marL="457200" lvl="0" indent="-317500" algn="l" rtl="0">
              <a:lnSpc>
                <a:spcPct val="100000"/>
              </a:lnSpc>
              <a:spcBef>
                <a:spcPts val="0"/>
              </a:spcBef>
              <a:spcAft>
                <a:spcPts val="0"/>
              </a:spcAft>
              <a:buSzPts val="1400"/>
              <a:buChar char="●"/>
            </a:pPr>
            <a:r>
              <a:rPr lang="es-EC"/>
              <a:t>Creemos que parte de la diferencia en sus resultados, no solo se debe a diferencias contextuales sino también a diferencias instrumentales relativas a las distintas características de los instrumentos utilizados en el protocolo de los experimentos. Por ejemplo, la tarea experimental, los casos de prueba usados para las mediciones.</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p205: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205</a:t>
            </a:fld>
            <a:endParaRPr sz="1300" b="0" i="0" u="none" strike="noStrike" cap="none">
              <a:solidFill>
                <a:schemeClr val="dk1"/>
              </a:solidFill>
              <a:latin typeface="Times New Roman"/>
              <a:ea typeface="Times New Roman"/>
              <a:cs typeface="Times New Roman"/>
              <a:sym typeface="Times New Roman"/>
            </a:endParaRPr>
          </a:p>
        </p:txBody>
      </p:sp>
      <p:sp>
        <p:nvSpPr>
          <p:cNvPr id="1581" name="Google Shape;1581;p2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2" name="Google Shape;1582;p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En los experimentos en TDD se utilizan casos de prueba para medir. Por ejemplo, para medir calidad externa se suele utilizar como medida el porcentaje de casos de prueba pasados.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Los investigadores generan una suite de casos de prueba que se pasa por el código fuente de los sujetos experimentales para extraer los datos crudos del experimento.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Se han analizado los experimentos en TDD con el propósito de conocer las características de los casos de prueba utilizados por los investigadores.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Se ha encontrado que </a:t>
            </a:r>
            <a:endParaRPr/>
          </a:p>
          <a:p>
            <a:pPr marL="914400" lvl="1" indent="-317500" algn="l" rtl="0">
              <a:lnSpc>
                <a:spcPct val="100000"/>
              </a:lnSpc>
              <a:spcBef>
                <a:spcPts val="0"/>
              </a:spcBef>
              <a:spcAft>
                <a:spcPts val="0"/>
              </a:spcAft>
              <a:buSzPts val="1400"/>
              <a:buChar char="○"/>
            </a:pPr>
            <a:r>
              <a:rPr lang="es-EC"/>
              <a:t>94% de los artículos NO muestran los casos de prueba. </a:t>
            </a:r>
            <a:endParaRPr/>
          </a:p>
          <a:p>
            <a:pPr marL="914400" lvl="1" indent="-317500" algn="l" rtl="0">
              <a:lnSpc>
                <a:spcPct val="100000"/>
              </a:lnSpc>
              <a:spcBef>
                <a:spcPts val="0"/>
              </a:spcBef>
              <a:spcAft>
                <a:spcPts val="0"/>
              </a:spcAft>
              <a:buSzPts val="1400"/>
              <a:buChar char="○"/>
            </a:pPr>
            <a:r>
              <a:rPr lang="es-EC"/>
              <a:t>47%  de los artículos NO muestran quienes elaboraron los casos de prueba</a:t>
            </a:r>
            <a:endParaRPr/>
          </a:p>
          <a:p>
            <a:pPr marL="914400" lvl="1" indent="-317500" algn="l" rtl="0">
              <a:lnSpc>
                <a:spcPct val="100000"/>
              </a:lnSpc>
              <a:spcBef>
                <a:spcPts val="0"/>
              </a:spcBef>
              <a:spcAft>
                <a:spcPts val="0"/>
              </a:spcAft>
              <a:buSzPts val="1400"/>
              <a:buChar char="○"/>
            </a:pPr>
            <a:r>
              <a:rPr lang="es-EC"/>
              <a:t>El 35 %  NO ofrece ninguna información</a:t>
            </a:r>
            <a:endParaRPr/>
          </a:p>
          <a:p>
            <a:pPr marL="914400" lvl="1" indent="-317500" algn="l" rtl="0">
              <a:lnSpc>
                <a:spcPct val="100000"/>
              </a:lnSpc>
              <a:spcBef>
                <a:spcPts val="0"/>
              </a:spcBef>
              <a:spcAft>
                <a:spcPts val="0"/>
              </a:spcAft>
              <a:buSzPts val="1400"/>
              <a:buChar char="○"/>
            </a:pPr>
            <a:r>
              <a:rPr lang="es-EC"/>
              <a:t>El 100% de los experimentos analizados NO indica explícitamente si usan una técnica de generación de casos de prueba específica. Tener una suite de casos de prueba incompletas o poco estrictas, podría dar mediciones que no evalúen apropiadamente el código fuente de los sujetos. </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p206: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206</a:t>
            </a:fld>
            <a:endParaRPr sz="1300" b="0" i="0" u="none" strike="noStrike" cap="none">
              <a:solidFill>
                <a:schemeClr val="dk1"/>
              </a:solidFill>
              <a:latin typeface="Times New Roman"/>
              <a:ea typeface="Times New Roman"/>
              <a:cs typeface="Times New Roman"/>
              <a:sym typeface="Times New Roman"/>
            </a:endParaRPr>
          </a:p>
        </p:txBody>
      </p:sp>
      <p:sp>
        <p:nvSpPr>
          <p:cNvPr id="1589" name="Google Shape;1589;p2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0" name="Google Shape;1590;p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207: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207</a:t>
            </a:fld>
            <a:endParaRPr sz="1300" b="0" i="0" u="none" strike="noStrike" cap="none">
              <a:solidFill>
                <a:schemeClr val="dk1"/>
              </a:solidFill>
              <a:latin typeface="Times New Roman"/>
              <a:ea typeface="Times New Roman"/>
              <a:cs typeface="Times New Roman"/>
              <a:sym typeface="Times New Roman"/>
            </a:endParaRPr>
          </a:p>
        </p:txBody>
      </p:sp>
      <p:sp>
        <p:nvSpPr>
          <p:cNvPr id="1595" name="Google Shape;1595;p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6" name="Google Shape;1596;p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Arial"/>
              <a:buNone/>
            </a:pPr>
            <a:r>
              <a:rPr lang="es-EC"/>
              <a:t>La metodología que se utilizará para esta investigación es totalmente empírica: </a:t>
            </a:r>
            <a:endParaRPr/>
          </a:p>
          <a:p>
            <a:pPr marL="191167" lvl="0" indent="-102267"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Char char="●"/>
            </a:pPr>
            <a:r>
              <a:rPr lang="es-EC"/>
              <a:t>En base a las primeras mediciones realizadas y a los reportes de mediciones de otros experimento, se formalizó la operacionalización de la variable respuesta calidad en los experimentos en TDD.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Una vez que contamos con la primera aproximación al protocolo de medición se procedió a realizar las mediciones con distintos instrumentos y medidores para estudiar los elementos de operacionalización.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Luego de haber realizado las mediciones procedimos con los análisis del impacto de los instrumentos.</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p208: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208</a:t>
            </a:fld>
            <a:endParaRPr sz="1300" b="0" i="0" u="none" strike="noStrike" cap="none">
              <a:solidFill>
                <a:schemeClr val="dk1"/>
              </a:solidFill>
              <a:latin typeface="Times New Roman"/>
              <a:ea typeface="Times New Roman"/>
              <a:cs typeface="Times New Roman"/>
              <a:sym typeface="Times New Roman"/>
            </a:endParaRPr>
          </a:p>
        </p:txBody>
      </p:sp>
      <p:sp>
        <p:nvSpPr>
          <p:cNvPr id="1602" name="Google Shape;1602;p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3" name="Google Shape;1603;p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Para realizar la investigación se cuenta con una familia de experimentos en TDD.</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experimento base tiene como factor a la técnica de desarrollo, los tratamientos son: Iterative Test Last (ITL) y TDD. Como variable respuesta tenemos Calidad. La calidad se calcula con el número de aserciones pasadas sobre el número total de aserciones. Las tareas experimentales utilizadas son Mars Rover y Bowling Score Keeper. </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p209: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209</a:t>
            </a:fld>
            <a:endParaRPr sz="1300" b="0" i="0" u="none" strike="noStrike" cap="none">
              <a:solidFill>
                <a:schemeClr val="dk1"/>
              </a:solidFill>
              <a:latin typeface="Times New Roman"/>
              <a:ea typeface="Times New Roman"/>
              <a:cs typeface="Times New Roman"/>
              <a:sym typeface="Times New Roman"/>
            </a:endParaRPr>
          </a:p>
        </p:txBody>
      </p:sp>
      <p:sp>
        <p:nvSpPr>
          <p:cNvPr id="1619" name="Google Shape;1619;p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0" name="Google Shape;1620;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El experimento se viene replicando desde hace varios años en el marco del proyecto ESEIL (Experimental Software Engineering Industrial Laboratory)  en su programa FiDiPro , Proyecto liderado por la profesora Natalia Juristo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Se han realizado 11 replicaciones en distintos países como España, Finlandia, Italia, Estonia y Dinamarca. De las cuales 6 han sido en el ámbito industrial y 5 en el académico. </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210: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210</a:t>
            </a:fld>
            <a:endParaRPr sz="1300" b="0" i="0" u="none" strike="noStrike" cap="none">
              <a:solidFill>
                <a:schemeClr val="dk1"/>
              </a:solidFill>
              <a:latin typeface="Times New Roman"/>
              <a:ea typeface="Times New Roman"/>
              <a:cs typeface="Times New Roman"/>
              <a:sym typeface="Times New Roman"/>
            </a:endParaRPr>
          </a:p>
        </p:txBody>
      </p:sp>
      <p:sp>
        <p:nvSpPr>
          <p:cNvPr id="1647" name="Google Shape;1647;p2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8" name="Google Shape;1648;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En esta tabla se presentan los experimentos medidos en esta investigación en orden cronológico. Se encuentran emparejados con igual color de fondo los experimentos con diseños similares.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Esta familia es un banco de pruebas excepcional para estudiar el impacto de la operacionalización en los resultados experimentales.</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 continuación presento la operacionalización:</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p211: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211</a:t>
            </a:fld>
            <a:endParaRPr sz="1300" b="0" i="0" u="none" strike="noStrike" cap="none">
              <a:solidFill>
                <a:schemeClr val="dk1"/>
              </a:solidFill>
              <a:latin typeface="Times New Roman"/>
              <a:ea typeface="Times New Roman"/>
              <a:cs typeface="Times New Roman"/>
              <a:sym typeface="Times New Roman"/>
            </a:endParaRPr>
          </a:p>
        </p:txBody>
      </p:sp>
      <p:sp>
        <p:nvSpPr>
          <p:cNvPr id="1654" name="Google Shape;1654;p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5" name="Google Shape;1655;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p212: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212</a:t>
            </a:fld>
            <a:endParaRPr sz="1300" b="0" i="0" u="none" strike="noStrike" cap="none">
              <a:solidFill>
                <a:schemeClr val="dk1"/>
              </a:solidFill>
              <a:latin typeface="Times New Roman"/>
              <a:ea typeface="Times New Roman"/>
              <a:cs typeface="Times New Roman"/>
              <a:sym typeface="Times New Roman"/>
            </a:endParaRPr>
          </a:p>
        </p:txBody>
      </p:sp>
      <p:sp>
        <p:nvSpPr>
          <p:cNvPr id="1660" name="Google Shape;1660;p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1" name="Google Shape;1661;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El procedimiento de medición  de los experimentos en TDD fue obtenido retrospectivamente estudiando las primeras mediciones de la familia de experimentos.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procedimiento se ha dividido en tres fases: Selección de la métrica, preparación del instrumento de medición y Medición.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Durante la selección de la métrica: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investigador elabora  la variable respuesta del experimento y define  la fórmula de la métrica.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Durante la preparación del instrumento de medición: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investigador define e implementa  los instrumentos de medición. A continuación verifica que el instrumento cumpla con las especificaciones establecidas en la definición de la métrica.</a:t>
            </a:r>
            <a:endParaRPr/>
          </a:p>
          <a:p>
            <a:pPr marL="457200" lvl="0" indent="-228600" algn="l" rtl="0">
              <a:lnSpc>
                <a:spcPct val="100000"/>
              </a:lnSpc>
              <a:spcBef>
                <a:spcPts val="0"/>
              </a:spcBef>
              <a:spcAft>
                <a:spcPts val="0"/>
              </a:spcAft>
              <a:buSzPts val="1400"/>
              <a:buNone/>
            </a:pPr>
            <a:endParaRPr b="1"/>
          </a:p>
          <a:p>
            <a:pPr marL="457200" lvl="0" indent="-317500" algn="l" rtl="0">
              <a:lnSpc>
                <a:spcPct val="100000"/>
              </a:lnSpc>
              <a:spcBef>
                <a:spcPts val="0"/>
              </a:spcBef>
              <a:spcAft>
                <a:spcPts val="0"/>
              </a:spcAft>
              <a:buSzPts val="1400"/>
              <a:buChar char="●"/>
            </a:pPr>
            <a:r>
              <a:rPr lang="es-EC" b="1"/>
              <a:t>En la medición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medidor recibe el código fuente. Aplica el instrumento de evaluación al código fuente del sujeto. Almacena los resultados de la medición en un formato establecido.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 continuación se va a describir los elementos que intervienen en la aplicación del instrumento en el código fuente del sujeto.</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p213: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213</a:t>
            </a:fld>
            <a:endParaRPr sz="1300" b="0" i="0" u="none" strike="noStrike" cap="none">
              <a:solidFill>
                <a:schemeClr val="dk1"/>
              </a:solidFill>
              <a:latin typeface="Times New Roman"/>
              <a:ea typeface="Times New Roman"/>
              <a:cs typeface="Times New Roman"/>
              <a:sym typeface="Times New Roman"/>
            </a:endParaRPr>
          </a:p>
        </p:txBody>
      </p:sp>
      <p:sp>
        <p:nvSpPr>
          <p:cNvPr id="1668" name="Google Shape;1668;p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9" name="Google Shape;166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medidor aplica la suite de casos de prueba al código fuente de cada uno de los sujetos que han participado en el experimento para obtener los datos crudos. En la mayoría de ocasiones el medidor realiza intervenciones en el código fuente del sujeto, ya que la estructura de código del sujeto no coincide con los casos de prueba y por lo tanto la medición dará cero.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Cuando se logra conectar el código a la suite de casos de prueba se puede obtener los datos crudos y luego los valores de la medición.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p214: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214</a:t>
            </a:fld>
            <a:endParaRPr sz="1300" b="0" i="0" u="none" strike="noStrike" cap="none">
              <a:solidFill>
                <a:schemeClr val="dk1"/>
              </a:solidFill>
              <a:latin typeface="Times New Roman"/>
              <a:ea typeface="Times New Roman"/>
              <a:cs typeface="Times New Roman"/>
              <a:sym typeface="Times New Roman"/>
            </a:endParaRPr>
          </a:p>
        </p:txBody>
      </p:sp>
      <p:sp>
        <p:nvSpPr>
          <p:cNvPr id="1675" name="Google Shape;1675;p2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6" name="Google Shape;1676;p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En un inicio las mediciones se realizaron manualmente, posteriormente hemos desarrollado un plugin que permite generar los datos crudos automáticamente.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215: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215</a:t>
            </a:fld>
            <a:endParaRPr sz="1300" b="0" i="0" u="none" strike="noStrike" cap="none">
              <a:solidFill>
                <a:schemeClr val="dk1"/>
              </a:solidFill>
              <a:latin typeface="Times New Roman"/>
              <a:ea typeface="Times New Roman"/>
              <a:cs typeface="Times New Roman"/>
              <a:sym typeface="Times New Roman"/>
            </a:endParaRPr>
          </a:p>
        </p:txBody>
      </p:sp>
      <p:sp>
        <p:nvSpPr>
          <p:cNvPr id="1682" name="Google Shape;1682;p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3" name="Google Shape;1683;p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Trabajamos con varios ambientes de prueba para las mediciones. Utilizamos múltiples lenguajes que van desde Java a C#, trabajamos en varios IDEs y frameworks de testing.</a:t>
            </a:r>
            <a:endParaRPr/>
          </a:p>
          <a:p>
            <a:pPr marL="457200" lvl="0" indent="-317500" algn="l" rtl="0">
              <a:lnSpc>
                <a:spcPct val="100000"/>
              </a:lnSpc>
              <a:spcBef>
                <a:spcPts val="0"/>
              </a:spcBef>
              <a:spcAft>
                <a:spcPts val="0"/>
              </a:spcAft>
              <a:buSzPts val="1400"/>
              <a:buChar char="●"/>
            </a:pPr>
            <a:r>
              <a:rPr lang="es-EC"/>
              <a:t>En la diapositiva se puede observar el listado de los experimentos medidos en cada ambiente. Dos experimentos (Playtech y FSecure) fueron medidos una parte manual y una parte automático por ese motivo aparecen tanto en el ambiente 1 como en el ambiente 2.</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p216: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216</a:t>
            </a:fld>
            <a:endParaRPr sz="1300" b="0" i="0" u="none" strike="noStrike" cap="none">
              <a:solidFill>
                <a:schemeClr val="dk1"/>
              </a:solidFill>
              <a:latin typeface="Times New Roman"/>
              <a:ea typeface="Times New Roman"/>
              <a:cs typeface="Times New Roman"/>
              <a:sym typeface="Times New Roman"/>
            </a:endParaRPr>
          </a:p>
        </p:txBody>
      </p:sp>
      <p:sp>
        <p:nvSpPr>
          <p:cNvPr id="1689" name="Google Shape;1689;p2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0" name="Google Shape;1690;p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p217: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217</a:t>
            </a:fld>
            <a:endParaRPr sz="1300" b="0" i="0" u="none" strike="noStrike" cap="none">
              <a:solidFill>
                <a:schemeClr val="dk1"/>
              </a:solidFill>
              <a:latin typeface="Times New Roman"/>
              <a:ea typeface="Times New Roman"/>
              <a:cs typeface="Times New Roman"/>
              <a:sym typeface="Times New Roman"/>
            </a:endParaRPr>
          </a:p>
        </p:txBody>
      </p:sp>
      <p:sp>
        <p:nvSpPr>
          <p:cNvPr id="1695" name="Google Shape;1695;p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6" name="Google Shape;1696;p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A continuación voy a presentar las intervenciones que hace el sujeto en el código fuente durante la medición.  Los tipos de intervención son  los siguientes: medición sin intervención, intervención sintáctica e intervención semántica.</a:t>
            </a:r>
            <a:endParaRPr/>
          </a:p>
          <a:p>
            <a:pPr marL="457200" lvl="0" indent="-317500" algn="l" rtl="0">
              <a:lnSpc>
                <a:spcPct val="100000"/>
              </a:lnSpc>
              <a:spcBef>
                <a:spcPts val="0"/>
              </a:spcBef>
              <a:spcAft>
                <a:spcPts val="0"/>
              </a:spcAft>
              <a:buSzPts val="1400"/>
              <a:buChar char="●"/>
            </a:pPr>
            <a:r>
              <a:rPr lang="es-EC"/>
              <a:t>En la medición sin intervención el código de los sujetos es medido tal como es entregado, sin intervención alguna por parte del medidor.</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Aunque estén presentes errores menores en el código fuente, estos no son corregidos.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Se corrige la </a:t>
            </a:r>
            <a:r>
              <a:rPr lang="es-EC" b="1"/>
              <a:t>configuración del proyecto </a:t>
            </a:r>
            <a:r>
              <a:rPr lang="es-EC"/>
              <a:t>del sujeto incluso cuando ha sido modificado de manera deliberada.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 continuación presento un ejemplo de una operación que se realiza en la medición sin intervención.</a:t>
            </a:r>
            <a:endParaRPr/>
          </a:p>
          <a:p>
            <a:pPr marL="457200" lvl="0" indent="-228600" algn="l" rtl="0">
              <a:lnSpc>
                <a:spcPct val="100000"/>
              </a:lnSpc>
              <a:spcBef>
                <a:spcPts val="0"/>
              </a:spcBef>
              <a:spcAft>
                <a:spcPts val="0"/>
              </a:spcAft>
              <a:buSzPts val="1400"/>
              <a:buNone/>
            </a:pPr>
            <a:endParaRPr/>
          </a:p>
          <a:p>
            <a:pPr marL="191167" lvl="0" indent="-102267" algn="l" rtl="0">
              <a:lnSpc>
                <a:spcPct val="100000"/>
              </a:lnSpc>
              <a:spcBef>
                <a:spcPts val="0"/>
              </a:spcBef>
              <a:spcAft>
                <a:spcPts val="0"/>
              </a:spcAft>
              <a:buSzPts val="1400"/>
              <a:buFont typeface="Arial"/>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p218: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218</a:t>
            </a:fld>
            <a:endParaRPr sz="1300" b="0" i="0" u="none" strike="noStrike" cap="none">
              <a:solidFill>
                <a:schemeClr val="dk1"/>
              </a:solidFill>
              <a:latin typeface="Times New Roman"/>
              <a:ea typeface="Times New Roman"/>
              <a:cs typeface="Times New Roman"/>
              <a:sym typeface="Times New Roman"/>
            </a:endParaRPr>
          </a:p>
        </p:txBody>
      </p:sp>
      <p:sp>
        <p:nvSpPr>
          <p:cNvPr id="1702" name="Google Shape;1702;p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3" name="Google Shape;1703;p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1) En la pantalla del ambiente de desarrollo vemos las librerías cargadas en el proyecto del sujeto que vamos a medir.</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2) Marcado de rojo tenemos la librería externa hamcrest-all-1.3.jar que no la necesitamos el momento de realizar la medición automática. Debido a que el plugin ya contiene la librería. De continuar presente esta librería en el proyecto que estamos midiendo, el resultado de la medición dará siempre cero.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3) A continuación se procede a eliminar la librería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4) y se ejecuta la medición Sin intervención.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 A continuación presento la intervención sintáctica</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191167" lvl="0" indent="-102267" algn="l" rtl="0">
              <a:lnSpc>
                <a:spcPct val="100000"/>
              </a:lnSpc>
              <a:spcBef>
                <a:spcPts val="0"/>
              </a:spcBef>
              <a:spcAft>
                <a:spcPts val="0"/>
              </a:spcAft>
              <a:buSzPts val="1400"/>
              <a:buFont typeface="Arial"/>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19: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219</a:t>
            </a:fld>
            <a:endParaRPr sz="1300" b="0" i="0" u="none" strike="noStrike" cap="none">
              <a:solidFill>
                <a:schemeClr val="dk1"/>
              </a:solidFill>
              <a:latin typeface="Times New Roman"/>
              <a:ea typeface="Times New Roman"/>
              <a:cs typeface="Times New Roman"/>
              <a:sym typeface="Times New Roman"/>
            </a:endParaRPr>
          </a:p>
        </p:txBody>
      </p:sp>
      <p:sp>
        <p:nvSpPr>
          <p:cNvPr id="1712" name="Google Shape;1712;p2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3" name="Google Shape;1713;p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El sujeto recibe una plantilla con clases y variables básicas, a partir del cual desarrolla su propio código fuente. En esta plantilla las clases principales tienen un nombre sugerido. Sin embargo, el sujeto a veces modifica estos nombres de clases y métodos. Cuando los nombres que usan los sujetos son distintos al nombre sugerido entonces la conexión con los casos de prueba falla, por lo tanto el resultado de la medición va a ser cero.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En la medición sintáctica el medidor realiza intervenciones menores para corregir errores menores presentes en el código fuente del sujeto.</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A continuación se ha puesto un ejemplo de una intervención de este tipo.</a:t>
            </a:r>
            <a:endParaRPr/>
          </a:p>
          <a:p>
            <a:pPr marL="191167" lvl="0" indent="-102267"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p220: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220</a:t>
            </a:fld>
            <a:endParaRPr sz="1300" b="0" i="0" u="none" strike="noStrike" cap="none">
              <a:solidFill>
                <a:schemeClr val="dk1"/>
              </a:solidFill>
              <a:latin typeface="Times New Roman"/>
              <a:ea typeface="Times New Roman"/>
              <a:cs typeface="Times New Roman"/>
              <a:sym typeface="Times New Roman"/>
            </a:endParaRPr>
          </a:p>
        </p:txBody>
      </p:sp>
      <p:sp>
        <p:nvSpPr>
          <p:cNvPr id="1719" name="Google Shape;1719;p2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0" name="Google Shape;1720;p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1167" lvl="0" indent="-102267"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1) En la pantalla visualizamos el ambiente Eclipse en donde estamos utilizando el framework de pruebas Junit para realizar la medición</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2) Vamos a medir el código fuente correspondiente a la tarea Mars Rover</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3) Pasamos los casos de prueba por el código fuente y observamos que ningún caso de prueba pasa, como se puede ver marcado de azul los casos de prueba Fallados.</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4) Nos vamos a fijar en el primer caso de prueba que ha fallado.</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5) El valor esperado en la suite de casos de prueba para la medicón es (0,0,N) que significa posición del Rover, 0 en el eje X, 0 en eje Y y la dirección Norte.</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6) Sin embargo el valor obtenido por el sujeto es ?(0,0,N)?. Como se puede observar están demás los signos de interrogación, lo cual hace que no se conecte el código con la suite de casos de prueba</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7) Ahora presentamos el código fuente del sujeto y observamos que los signos de interrogación se introducen en el momento de asignar la ubicación del Rover a la variable “response”</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8) El primer signo de interrogación se introduce antes del paréntesis y el segundo signo de interrogación al final de la sentencia.</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9) El medidor elimina los signos de interrogación</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10) Pasamos nuevamente los casos de prueba por el código fuente y observamos que varios casos de prueba que antes no pasaban ahora si pasan.</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11, 12, 13) Tenemos marcado de verde los casos de prueba que antes no pasaban y ahora han pasado</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14) Abrimos el fichero que contiene el resultado de la medición</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r>
              <a:rPr lang="es-EC"/>
              <a:t>15) Y se observa que la medida obtenida para calidad del código fuente es 20 %  Antes de la intervención teníamos una medida igual a 0, luego de la intervención tenemos 20 %</a:t>
            </a: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Font typeface="Arial"/>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p221: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221</a:t>
            </a:fld>
            <a:endParaRPr sz="1300" b="0" i="0" u="none" strike="noStrike" cap="none">
              <a:solidFill>
                <a:schemeClr val="dk1"/>
              </a:solidFill>
              <a:latin typeface="Times New Roman"/>
              <a:ea typeface="Times New Roman"/>
              <a:cs typeface="Times New Roman"/>
              <a:sym typeface="Times New Roman"/>
            </a:endParaRPr>
          </a:p>
        </p:txBody>
      </p:sp>
      <p:sp>
        <p:nvSpPr>
          <p:cNvPr id="1741" name="Google Shape;1741;p2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2" name="Google Shape;1742;p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Según hemos avanzado en la medición de los experimentos se ha visto la necesidad de llegar a un nivel más detallado de análisis del código fuente del sujeto con el propósito de comprender mejor la solución que el desarrollador da a la tarea experimental. </a:t>
            </a:r>
            <a:endParaRPr/>
          </a:p>
          <a:p>
            <a:pPr marL="457200" lvl="0" indent="-317500" algn="l" rtl="0">
              <a:lnSpc>
                <a:spcPct val="100000"/>
              </a:lnSpc>
              <a:spcBef>
                <a:spcPts val="0"/>
              </a:spcBef>
              <a:spcAft>
                <a:spcPts val="0"/>
              </a:spcAft>
              <a:buSzPts val="1400"/>
              <a:buChar char="●"/>
            </a:pPr>
            <a:r>
              <a:rPr lang="es-EC"/>
              <a:t>Se trata de obtener una medición que evalúe cada parte de código implementada por el sujeto pero sin imponer la aproximación a la solución que tienen los investigadores. Dar por inválidos bloques de códigos buenos sólo por no adoptar la solución esperada no parece justo.</a:t>
            </a:r>
            <a:endParaRPr/>
          </a:p>
          <a:p>
            <a:pPr marL="457200" lvl="0" indent="-317500" algn="l" rtl="0">
              <a:lnSpc>
                <a:spcPct val="100000"/>
              </a:lnSpc>
              <a:spcBef>
                <a:spcPts val="0"/>
              </a:spcBef>
              <a:spcAft>
                <a:spcPts val="0"/>
              </a:spcAft>
              <a:buSzPts val="1400"/>
              <a:buChar char="●"/>
            </a:pPr>
            <a:r>
              <a:rPr lang="es-EC"/>
              <a:t>Para comprender la solución del sujeto hacemos las siguientes operaciones:</a:t>
            </a:r>
            <a:endParaRPr/>
          </a:p>
          <a:p>
            <a:pPr marL="191167" lvl="0" indent="-191167" algn="l" rtl="0">
              <a:lnSpc>
                <a:spcPct val="100000"/>
              </a:lnSpc>
              <a:spcBef>
                <a:spcPts val="0"/>
              </a:spcBef>
              <a:spcAft>
                <a:spcPts val="0"/>
              </a:spcAft>
              <a:buSzPts val="1400"/>
              <a:buFont typeface="Arial"/>
              <a:buChar char="•"/>
            </a:pPr>
            <a:r>
              <a:rPr lang="es-EC"/>
              <a:t>Revisión de las clases del código fuente del sujeto. </a:t>
            </a:r>
            <a:endParaRPr/>
          </a:p>
          <a:p>
            <a:pPr marL="191167" lvl="0" indent="-191167" algn="l" rtl="0">
              <a:lnSpc>
                <a:spcPct val="100000"/>
              </a:lnSpc>
              <a:spcBef>
                <a:spcPts val="0"/>
              </a:spcBef>
              <a:spcAft>
                <a:spcPts val="0"/>
              </a:spcAft>
              <a:buSzPts val="1400"/>
              <a:buFont typeface="Arial"/>
              <a:buChar char="•"/>
            </a:pPr>
            <a:r>
              <a:rPr lang="es-EC"/>
              <a:t>Revisión de cada uno de los casos de prueba que fallan.</a:t>
            </a:r>
            <a:endParaRPr/>
          </a:p>
          <a:p>
            <a:pPr marL="191167" lvl="0" indent="-191167" algn="l" rtl="0">
              <a:lnSpc>
                <a:spcPct val="100000"/>
              </a:lnSpc>
              <a:spcBef>
                <a:spcPts val="0"/>
              </a:spcBef>
              <a:spcAft>
                <a:spcPts val="0"/>
              </a:spcAft>
              <a:buSzPts val="1400"/>
              <a:buFont typeface="Arial"/>
              <a:buChar char="•"/>
            </a:pPr>
            <a:r>
              <a:rPr lang="es-EC"/>
              <a:t>Revisión de errores con la ayuda del depurador del ambiente de desarrollo.</a:t>
            </a:r>
            <a:endParaRPr/>
          </a:p>
          <a:p>
            <a:pPr marL="457200" lvl="0" indent="-317500" algn="l" rtl="0">
              <a:lnSpc>
                <a:spcPct val="100000"/>
              </a:lnSpc>
              <a:spcBef>
                <a:spcPts val="0"/>
              </a:spcBef>
              <a:spcAft>
                <a:spcPts val="0"/>
              </a:spcAft>
              <a:buSzPts val="1400"/>
              <a:buChar char="●"/>
            </a:pPr>
            <a:r>
              <a:rPr lang="es-EC"/>
              <a:t>Se revisa el código para comprender la solución del sujeto y hacer cambios necesarios para que se conecte con los casos de prueba y que esto permita ejecutar la medición. A continuación presento un ejemplo de la intervención semántica</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p222: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222</a:t>
            </a:fld>
            <a:endParaRPr sz="1300" b="0" i="0" u="none" strike="noStrike" cap="none">
              <a:solidFill>
                <a:schemeClr val="dk1"/>
              </a:solidFill>
              <a:latin typeface="Times New Roman"/>
              <a:ea typeface="Times New Roman"/>
              <a:cs typeface="Times New Roman"/>
              <a:sym typeface="Times New Roman"/>
            </a:endParaRPr>
          </a:p>
        </p:txBody>
      </p:sp>
      <p:sp>
        <p:nvSpPr>
          <p:cNvPr id="1748" name="Google Shape;1748;p2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9" name="Google Shape;1749;p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1) Este es un ejemplo de intervención que usa el código fuente de un sujeto experimental que ha desarrollado la tarea MR.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2) Cuando estamos midiendo, pasamos la suite de casos de prueba por el código y observamos que todos los casos de prueba de la suite utilizada en la medición dan error y el resultado de la medición es cero.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3) Sin embargo los casos de prueba elaborados por el sujeto experimental, si pasan.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4) En el fichero que contiene los casos de prueba del sujeto observamos que el sujeto ha utilizado un formato distinto al sugerido, para la variable dirección del Rover usa la palabra “east” en lugar de la letra E mayúscula como se había sugerido.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5) Adicionalmente se observa que el sujeto está probando su código con comandos simples para mover al Rover, por ejemplo “r”, “f”, “b”</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6) Abrimos el código de la suite de casos de prueba utilizados para la medición observamos qué el formato sugerido para dirección del Rover y el formato para enviar los comandos al Rover es distinto del implementado por el sujeto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7) En la suite de casos de prueba, para la orientación del Rover se usa un solo carácter, en el ejemplo N para norte.  Para enviar los comandos al Rover lo puede hacer con varios comandos en una sola sentencia, por ejemplo 4 comandos left o 4 comandos right</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Esta diferencia entre lo escrito por el sujeto y lo establecido en los casos de prueba utilizados en la medición es el motivo por el cual no conectan los casos de prueba al código fuente del sujeto y la medición está dando cero.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8) Para lograr una conexión exitosa, el medidor hace cambios en el código fuente del sujeto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9) El medidor escribe una estructura del tipo “for” que permita llamar a cada uno de los métodos implementados por el sujeto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10) Cambiamos el formato de la orientación del Rover utilizada por el sujeto: north, south, east y west por lo establecido en la suite de casos de prueba del medidor: N, S, E y W en mayúsculas.</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12) Ejecutamos la suite de casos de prueba y se puede observar qué ahora los casos de prueba pasan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13) Abrimos el fichero que contiene el resultado de la medición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14) Se observa que el valor de calidad del código fuente obtenido es 91 %. </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Hasta aquí hemos descrito los tres tipos de intervención utilizados: Sin intervención, intervención sintáctica e intervención semántica.</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p223: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223</a:t>
            </a:fld>
            <a:endParaRPr sz="1300" b="0" i="0" u="none" strike="noStrike" cap="none">
              <a:solidFill>
                <a:schemeClr val="dk1"/>
              </a:solidFill>
              <a:latin typeface="Times New Roman"/>
              <a:ea typeface="Times New Roman"/>
              <a:cs typeface="Times New Roman"/>
              <a:sym typeface="Times New Roman"/>
            </a:endParaRPr>
          </a:p>
        </p:txBody>
      </p:sp>
      <p:sp>
        <p:nvSpPr>
          <p:cNvPr id="1767" name="Google Shape;1767;p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8" name="Google Shape;1768;p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224: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224</a:t>
            </a:fld>
            <a:endParaRPr sz="1300" b="0" i="0" u="none" strike="noStrike" cap="none">
              <a:solidFill>
                <a:schemeClr val="dk1"/>
              </a:solidFill>
              <a:latin typeface="Times New Roman"/>
              <a:ea typeface="Times New Roman"/>
              <a:cs typeface="Times New Roman"/>
              <a:sym typeface="Times New Roman"/>
            </a:endParaRPr>
          </a:p>
        </p:txBody>
      </p:sp>
      <p:sp>
        <p:nvSpPr>
          <p:cNvPr id="1773" name="Google Shape;1773;p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4" name="Google Shape;1774;p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Con el propósito de realizar la comparación de las mediciones con distintos instrumentos se han seleccionado tres estrategias que nos permitirán evaluar el acuerdo entre mediciones.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En IS no tenemos un marco referencial o estudios similares generalmente aceptados. Por lo tanto, en esta investigación tomamos los métodos usados en otras ciencias.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En primer lugar tenemos el estándar ISO, qué nos proporciona los conceptos básicos de medición y el concepto de reproducibilidad.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La reproducibilidad es la incertidumbre de un conjunto de medidas llevadas a cabo en diferentes condiciones de medición, a partir de un conjunto de condiciones que incluye diferentes ubicaciones, operadores, instrumentos, y mediciones replicadas en objetos iguales y similares.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Mediante el gráfico de Bland Altman presentamos las diferencias entre medidas. Por último obtenemos el coeficiente de correlación intraclase (CCI). El CCI es una aproximación para valorar la concordancia entre distintos instrumentos de medida.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 continuación voy a presentar el análisis del impacto de los Casos de prueba en los resultados experimentales.</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225: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225</a:t>
            </a:fld>
            <a:endParaRPr sz="1300" b="0" i="0" u="none" strike="noStrike" cap="none">
              <a:solidFill>
                <a:schemeClr val="dk1"/>
              </a:solidFill>
              <a:latin typeface="Times New Roman"/>
              <a:ea typeface="Times New Roman"/>
              <a:cs typeface="Times New Roman"/>
              <a:sym typeface="Times New Roman"/>
            </a:endParaRPr>
          </a:p>
        </p:txBody>
      </p:sp>
      <p:sp>
        <p:nvSpPr>
          <p:cNvPr id="1780" name="Google Shape;1780;p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1" name="Google Shape;1781;p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p226: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226</a:t>
            </a:fld>
            <a:endParaRPr sz="1300" b="0" i="0" u="none" strike="noStrike" cap="none">
              <a:solidFill>
                <a:schemeClr val="dk1"/>
              </a:solidFill>
              <a:latin typeface="Times New Roman"/>
              <a:ea typeface="Times New Roman"/>
              <a:cs typeface="Times New Roman"/>
              <a:sym typeface="Times New Roman"/>
            </a:endParaRPr>
          </a:p>
        </p:txBody>
      </p:sp>
      <p:sp>
        <p:nvSpPr>
          <p:cNvPr id="1786" name="Google Shape;1786;p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7" name="Google Shape;1787;p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Para analizar el impacto de los casos de prueba contamos con 148 mediciones, 74 mediciones con Ad Hoc y 74 mediciones con PCdE.  El medidor es el doctorando y se aplicó una medición de tipo sintáctica.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siguiente diagrama de dispersión presenta en el eje de las abscisas el valor de la medición con Ad Hoc. En el eje de las ordenadas tenemos el valor de medición con particiones de equivalencia.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Si no existiesen diferencias, todos los puntos estarían en la línea diagonal sólida. Los casos de prueba Ad Hoc dan mediciones con valores más altos que particiones de equivalencia.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La línea de regresión (discontinua) sugiere una relación lineal </a:t>
            </a:r>
            <a:endParaRPr/>
          </a:p>
          <a:p>
            <a:pPr marL="457200" lvl="0" indent="-317500" algn="l" rtl="0">
              <a:lnSpc>
                <a:spcPct val="100000"/>
              </a:lnSpc>
              <a:spcBef>
                <a:spcPts val="0"/>
              </a:spcBef>
              <a:spcAft>
                <a:spcPts val="0"/>
              </a:spcAft>
              <a:buSzPts val="1400"/>
              <a:buChar char="●"/>
            </a:pPr>
            <a:r>
              <a:rPr lang="es-EC"/>
              <a:t>	PCdE ≈ 0.3 x AH</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Esto implica que para un valor de AH = 100, la medida con PCdE podría estar entre 0 y 70 aproximadamente.</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coeficiente de determinación R^2=0.56 nos indica que los valores reales divergen considerablemente de los valores de la predicción.</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227: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227</a:t>
            </a:fld>
            <a:endParaRPr sz="1300" b="0" i="0" u="none" strike="noStrike" cap="none">
              <a:solidFill>
                <a:schemeClr val="dk1"/>
              </a:solidFill>
              <a:latin typeface="Times New Roman"/>
              <a:ea typeface="Times New Roman"/>
              <a:cs typeface="Times New Roman"/>
              <a:sym typeface="Times New Roman"/>
            </a:endParaRPr>
          </a:p>
        </p:txBody>
      </p:sp>
      <p:sp>
        <p:nvSpPr>
          <p:cNvPr id="1794" name="Google Shape;1794;p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5" name="Google Shape;1795;p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Calculando la Incertidumbre expandida con el modelo lineal tenemos: 54.69 para QLTY</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En el gráfico de Bland- Altman, en el eje de las abscisas tenemos el valor promedio entre Ad hoc y Particiones de equivalencia. En el eje de las ordenadas tenemos la diferencia AH- PE. Las diferencias son a favor de Ad hoc.</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Según el </a:t>
            </a:r>
            <a:r>
              <a:rPr lang="es-EC" b="1"/>
              <a:t>Gráfico de Bland-Altman: </a:t>
            </a:r>
            <a:endParaRPr/>
          </a:p>
          <a:p>
            <a:pPr marL="457200" lvl="0" indent="-228600" algn="l" rtl="0">
              <a:lnSpc>
                <a:spcPct val="100000"/>
              </a:lnSpc>
              <a:spcBef>
                <a:spcPts val="0"/>
              </a:spcBef>
              <a:spcAft>
                <a:spcPts val="0"/>
              </a:spcAft>
              <a:buSzPts val="1400"/>
              <a:buNone/>
            </a:pPr>
            <a:endParaRPr b="1"/>
          </a:p>
          <a:p>
            <a:pPr marL="457200" lvl="0" indent="-317500" algn="l" rtl="0">
              <a:lnSpc>
                <a:spcPct val="100000"/>
              </a:lnSpc>
              <a:spcBef>
                <a:spcPts val="0"/>
              </a:spcBef>
              <a:spcAft>
                <a:spcPts val="0"/>
              </a:spcAft>
              <a:buSzPts val="1400"/>
              <a:buChar char="●"/>
            </a:pPr>
            <a:r>
              <a:rPr lang="es-EC"/>
              <a:t>El valor medio de las diferencia es 26.81 para QLTY.</a:t>
            </a:r>
            <a:endParaRPr/>
          </a:p>
          <a:p>
            <a:pPr marL="457200" lvl="0" indent="-228600" algn="l" rtl="0">
              <a:lnSpc>
                <a:spcPct val="100000"/>
              </a:lnSpc>
              <a:spcBef>
                <a:spcPts val="0"/>
              </a:spcBef>
              <a:spcAft>
                <a:spcPts val="0"/>
              </a:spcAft>
              <a:buSzPts val="1400"/>
              <a:buNone/>
            </a:pPr>
            <a:endParaRPr b="1"/>
          </a:p>
          <a:p>
            <a:pPr marL="457200" lvl="0" indent="-317500" algn="l" rtl="0">
              <a:lnSpc>
                <a:spcPct val="100000"/>
              </a:lnSpc>
              <a:spcBef>
                <a:spcPts val="0"/>
              </a:spcBef>
              <a:spcAft>
                <a:spcPts val="0"/>
              </a:spcAft>
              <a:buSzPts val="1400"/>
              <a:buChar char="●"/>
            </a:pPr>
            <a:r>
              <a:rPr lang="es-EC"/>
              <a:t>Calculando los valores límite superior e inferior para QLTY tenemos (-54.68, 54.69).</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 </a:t>
            </a:r>
            <a:endParaRPr/>
          </a:p>
          <a:p>
            <a:pPr marL="457200" lvl="0" indent="-317500" algn="l" rtl="0">
              <a:lnSpc>
                <a:spcPct val="100000"/>
              </a:lnSpc>
              <a:spcBef>
                <a:spcPts val="0"/>
              </a:spcBef>
              <a:spcAft>
                <a:spcPts val="0"/>
              </a:spcAft>
              <a:buSzPts val="1400"/>
              <a:buChar char="●"/>
            </a:pPr>
            <a:r>
              <a:rPr lang="es-EC"/>
              <a:t>Podemos decir que la reproducibilidad de las mediciones usando Ad Hoc y Particiones de clases de equivalencia es bastante pobre.</a:t>
            </a:r>
            <a:endParaRPr/>
          </a:p>
          <a:p>
            <a:pPr marL="457200" lvl="0" indent="-317500" algn="l" rtl="0">
              <a:lnSpc>
                <a:spcPct val="100000"/>
              </a:lnSpc>
              <a:spcBef>
                <a:spcPts val="0"/>
              </a:spcBef>
              <a:spcAft>
                <a:spcPts val="0"/>
              </a:spcAft>
              <a:buSzPts val="1400"/>
              <a:buChar char="●"/>
            </a:pPr>
            <a:r>
              <a:rPr lang="es-EC"/>
              <a:t> </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228: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228</a:t>
            </a:fld>
            <a:endParaRPr sz="1300" b="0" i="0" u="none" strike="noStrike" cap="none">
              <a:solidFill>
                <a:schemeClr val="dk1"/>
              </a:solidFill>
              <a:latin typeface="Times New Roman"/>
              <a:ea typeface="Times New Roman"/>
              <a:cs typeface="Times New Roman"/>
              <a:sym typeface="Times New Roman"/>
            </a:endParaRPr>
          </a:p>
        </p:txBody>
      </p:sp>
      <p:sp>
        <p:nvSpPr>
          <p:cNvPr id="1803" name="Google Shape;1803;p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4" name="Google Shape;1804;p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El valor del coeficiente de correlación intraclase (CCI) es una aproximación para evaluar la concordancia entre medidas.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para la variable Calidad tenemos ρ= 0.51</a:t>
            </a:r>
            <a:endParaRPr/>
          </a:p>
          <a:p>
            <a:pPr marL="457200" lvl="0" indent="-317500" algn="l" rtl="0">
              <a:lnSpc>
                <a:spcPct val="100000"/>
              </a:lnSpc>
              <a:spcBef>
                <a:spcPts val="0"/>
              </a:spcBef>
              <a:spcAft>
                <a:spcPts val="0"/>
              </a:spcAft>
              <a:buSzPts val="1400"/>
              <a:buChar char="●"/>
            </a:pPr>
            <a:r>
              <a:rPr lang="es-EC"/>
              <a:t>Para nivel de concordancia o fiabilidad , (Ederlein, 1986), se sugiere:</a:t>
            </a:r>
            <a:endParaRPr/>
          </a:p>
          <a:p>
            <a:pPr marL="700088" lvl="1" indent="-190500" algn="l" rtl="0">
              <a:lnSpc>
                <a:spcPct val="100000"/>
              </a:lnSpc>
              <a:spcBef>
                <a:spcPts val="0"/>
              </a:spcBef>
              <a:spcAft>
                <a:spcPts val="0"/>
              </a:spcAft>
              <a:buSzPts val="1400"/>
              <a:buFont typeface="Arial"/>
              <a:buChar char="•"/>
            </a:pPr>
            <a:r>
              <a:rPr lang="es-EC"/>
              <a:t>Por debajo de 0.40, baja concordancia</a:t>
            </a:r>
            <a:endParaRPr/>
          </a:p>
          <a:p>
            <a:pPr marL="700088" lvl="1" indent="-190500" algn="l" rtl="0">
              <a:lnSpc>
                <a:spcPct val="100000"/>
              </a:lnSpc>
              <a:spcBef>
                <a:spcPts val="0"/>
              </a:spcBef>
              <a:spcAft>
                <a:spcPts val="0"/>
              </a:spcAft>
              <a:buSzPts val="1400"/>
              <a:buFont typeface="Arial"/>
              <a:buChar char="•"/>
            </a:pPr>
            <a:r>
              <a:rPr lang="es-EC"/>
              <a:t>Entre 0.40 y 0.75, entre </a:t>
            </a:r>
            <a:r>
              <a:rPr lang="es-EC" b="1"/>
              <a:t>regular</a:t>
            </a:r>
            <a:r>
              <a:rPr lang="es-EC"/>
              <a:t> y buena.</a:t>
            </a:r>
            <a:endParaRPr/>
          </a:p>
          <a:p>
            <a:pPr marL="700088" lvl="1" indent="-190500" algn="l" rtl="0">
              <a:lnSpc>
                <a:spcPct val="100000"/>
              </a:lnSpc>
              <a:spcBef>
                <a:spcPts val="0"/>
              </a:spcBef>
              <a:spcAft>
                <a:spcPts val="0"/>
              </a:spcAft>
              <a:buSzPts val="1400"/>
              <a:buFont typeface="Arial"/>
              <a:buChar char="•"/>
            </a:pPr>
            <a:r>
              <a:rPr lang="es-EC"/>
              <a:t>Por encima de 0.75, excelente concordancia</a:t>
            </a:r>
            <a:endParaRPr/>
          </a:p>
          <a:p>
            <a:pPr marL="457200" lvl="0" indent="-317500" algn="l" rtl="0">
              <a:lnSpc>
                <a:spcPct val="100000"/>
              </a:lnSpc>
              <a:spcBef>
                <a:spcPts val="0"/>
              </a:spcBef>
              <a:spcAft>
                <a:spcPts val="0"/>
              </a:spcAft>
              <a:buSzPts val="1400"/>
              <a:buChar char="●"/>
            </a:pPr>
            <a:r>
              <a:rPr lang="es-EC"/>
              <a:t>El valor de CCI para las mediciones con distintos instrumentos apenas alcanza un nivel regular de concordancia.</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229: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229</a:t>
            </a:fld>
            <a:endParaRPr sz="1300" b="0" i="0" u="none" strike="noStrike" cap="none">
              <a:solidFill>
                <a:schemeClr val="dk1"/>
              </a:solidFill>
              <a:latin typeface="Times New Roman"/>
              <a:ea typeface="Times New Roman"/>
              <a:cs typeface="Times New Roman"/>
              <a:sym typeface="Times New Roman"/>
            </a:endParaRPr>
          </a:p>
        </p:txBody>
      </p:sp>
      <p:sp>
        <p:nvSpPr>
          <p:cNvPr id="1810" name="Google Shape;1810;p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1" name="Google Shape;1811;p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Para encontrar el origen de las diferencias se ha realizado una descomposición de la incertidumbre en fuentes de varianza. Al modelo lineal se le han añadido factores aleatorios que corresponden a la variabilidad inducida por el Sitio del Experimento, Tratamiento, Tarea y Grupo experimental dentro de los instrumentos.</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Tenemos que la variabilidad no influye en el tratamiento. La variable tarea experimental es afectada fuertemente (en la tabla se ha marcado de rojo 22.65 puntos) ya que está muy conectada a los casos de prueba. La variable Grupo Experimental se ve afectada en menor grado.</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La tarea experimental está asociada con una variabilidad relativamente grande para QLTY.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230: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230</a:t>
            </a:fld>
            <a:endParaRPr sz="1300" b="0" i="0" u="none" strike="noStrike" cap="none">
              <a:solidFill>
                <a:schemeClr val="dk1"/>
              </a:solidFill>
              <a:latin typeface="Times New Roman"/>
              <a:ea typeface="Times New Roman"/>
              <a:cs typeface="Times New Roman"/>
              <a:sym typeface="Times New Roman"/>
            </a:endParaRPr>
          </a:p>
        </p:txBody>
      </p:sp>
      <p:sp>
        <p:nvSpPr>
          <p:cNvPr id="1820" name="Google Shape;1820;p2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1" name="Google Shape;1821;p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La medición de MR y BSK pueden dar resultados bastante diferentes dependiendo de que se mida con Ad Hoc o Particiones de equivalencia.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La incertidumbre debido a la tarea experimental tiene su origen en BSK.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Como se observa en el gráfico de BSK los puntos ubicados en la derecha del gráfico significa que AH favorece. Los puntos en la parte inferior del gráfico significa que Particiones de equivalencia penaliza con puntuaciones bajas a BSK.</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31: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231</a:t>
            </a:fld>
            <a:endParaRPr sz="1300" b="0" i="0" u="none" strike="noStrike" cap="none">
              <a:solidFill>
                <a:schemeClr val="dk1"/>
              </a:solidFill>
              <a:latin typeface="Times New Roman"/>
              <a:ea typeface="Times New Roman"/>
              <a:cs typeface="Times New Roman"/>
              <a:sym typeface="Times New Roman"/>
            </a:endParaRPr>
          </a:p>
        </p:txBody>
      </p:sp>
      <p:sp>
        <p:nvSpPr>
          <p:cNvPr id="1830" name="Google Shape;1830;p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1" name="Google Shape;1831;p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En resumen, </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En cuanto a la Relación entre medidas,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Existen amplias diferencias: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 Sesgos ~ 30%</a:t>
            </a:r>
            <a:endParaRPr/>
          </a:p>
          <a:p>
            <a:pPr marL="457200" lvl="0" indent="-317500" algn="l" rtl="0">
              <a:lnSpc>
                <a:spcPct val="100000"/>
              </a:lnSpc>
              <a:spcBef>
                <a:spcPts val="0"/>
              </a:spcBef>
              <a:spcAft>
                <a:spcPts val="0"/>
              </a:spcAft>
              <a:buSzPts val="1400"/>
              <a:buChar char="●"/>
            </a:pPr>
            <a:r>
              <a:rPr lang="es-EC">
                <a:solidFill>
                  <a:schemeClr val="dk1"/>
                </a:solidFill>
              </a:rPr>
              <a:t>b) Incertidumbres expandidas </a:t>
            </a:r>
            <a:r>
              <a:rPr lang="es-EC"/>
              <a:t>~ 60%</a:t>
            </a:r>
            <a:endParaRPr>
              <a:solidFill>
                <a:schemeClr val="dk1"/>
              </a:solidFill>
            </a:endParaRPr>
          </a:p>
          <a:p>
            <a:pPr marL="457200" lvl="0" indent="-317500" algn="l" rtl="0">
              <a:lnSpc>
                <a:spcPct val="100000"/>
              </a:lnSpc>
              <a:spcBef>
                <a:spcPts val="0"/>
              </a:spcBef>
              <a:spcAft>
                <a:spcPts val="0"/>
              </a:spcAft>
              <a:buSzPts val="1400"/>
              <a:buChar char="●"/>
            </a:pPr>
            <a:r>
              <a:rPr lang="es-EC"/>
              <a:t>c) Coeficiente de determinación R</a:t>
            </a:r>
            <a:r>
              <a:rPr lang="es-EC" baseline="30000"/>
              <a:t>2</a:t>
            </a:r>
            <a:r>
              <a:rPr lang="es-EC"/>
              <a:t> ~ 50 %</a:t>
            </a:r>
            <a:endParaRPr/>
          </a:p>
          <a:p>
            <a:pPr marL="457200" lvl="0" indent="-228600" algn="l" rtl="0">
              <a:lnSpc>
                <a:spcPct val="100000"/>
              </a:lnSpc>
              <a:spcBef>
                <a:spcPts val="0"/>
              </a:spcBef>
              <a:spcAft>
                <a:spcPts val="0"/>
              </a:spcAft>
              <a:buSzPts val="1400"/>
              <a:buNone/>
            </a:pPr>
            <a:endParaRPr b="1"/>
          </a:p>
          <a:p>
            <a:pPr marL="457200" lvl="0" indent="-317500" algn="l" rtl="0">
              <a:lnSpc>
                <a:spcPct val="100000"/>
              </a:lnSpc>
              <a:spcBef>
                <a:spcPts val="0"/>
              </a:spcBef>
              <a:spcAft>
                <a:spcPts val="0"/>
              </a:spcAft>
              <a:buSzPts val="1400"/>
              <a:buChar char="●"/>
            </a:pPr>
            <a:r>
              <a:rPr lang="es-EC" b="1"/>
              <a:t>Impacto en el análisis estadístico</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Importante:</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 Fuertes variaciones en el </a:t>
            </a:r>
            <a:r>
              <a:rPr lang="es-EC" i="1"/>
              <a:t>intercept</a:t>
            </a:r>
            <a:endParaRPr i="1"/>
          </a:p>
          <a:p>
            <a:pPr marL="457200" lvl="0" indent="-317500" algn="l" rtl="0">
              <a:lnSpc>
                <a:spcPct val="100000"/>
              </a:lnSpc>
              <a:spcBef>
                <a:spcPts val="0"/>
              </a:spcBef>
              <a:spcAft>
                <a:spcPts val="0"/>
              </a:spcAft>
              <a:buSzPts val="1400"/>
              <a:buChar char="●"/>
            </a:pPr>
            <a:r>
              <a:rPr lang="es-EC"/>
              <a:t>b) Fuertes variaciones en el factor Tarea y en menor grado en el Grupo experimental</a:t>
            </a:r>
            <a:endParaRPr/>
          </a:p>
          <a:p>
            <a:pPr marL="457200" lvl="0" indent="-317500" algn="l" rtl="0">
              <a:lnSpc>
                <a:spcPct val="100000"/>
              </a:lnSpc>
              <a:spcBef>
                <a:spcPts val="0"/>
              </a:spcBef>
              <a:spcAft>
                <a:spcPts val="0"/>
              </a:spcAft>
              <a:buSzPts val="1400"/>
              <a:buChar char="●"/>
            </a:pPr>
            <a:r>
              <a:rPr lang="es-EC"/>
              <a:t>c) El factor tratamiento no se ve afectado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Motivos de los cambios en el análisis estadístico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Dos motivos:</a:t>
            </a:r>
            <a:endParaRPr/>
          </a:p>
          <a:p>
            <a:pPr marL="457200" lvl="0" indent="-228600" algn="l" rtl="0">
              <a:lnSpc>
                <a:spcPct val="100000"/>
              </a:lnSpc>
              <a:spcBef>
                <a:spcPts val="0"/>
              </a:spcBef>
              <a:spcAft>
                <a:spcPts val="0"/>
              </a:spcAft>
              <a:buSzPts val="1400"/>
              <a:buNone/>
            </a:pPr>
            <a:endParaRPr/>
          </a:p>
          <a:p>
            <a:pPr marL="254889" lvl="0" indent="-254889" algn="l" rtl="0">
              <a:lnSpc>
                <a:spcPct val="100000"/>
              </a:lnSpc>
              <a:spcBef>
                <a:spcPts val="0"/>
              </a:spcBef>
              <a:spcAft>
                <a:spcPts val="0"/>
              </a:spcAft>
              <a:buSzPts val="1400"/>
              <a:buFont typeface="Arial"/>
              <a:buAutoNum type="alphaLcParenR"/>
            </a:pPr>
            <a:r>
              <a:rPr lang="es-EC"/>
              <a:t>Los casos de prueba basados en PCdE asignan valores QLTY más bajos que Ad hoc</a:t>
            </a:r>
            <a:endParaRPr/>
          </a:p>
          <a:p>
            <a:pPr marL="254889" lvl="0" indent="-254889" algn="l" rtl="0">
              <a:lnSpc>
                <a:spcPct val="100000"/>
              </a:lnSpc>
              <a:spcBef>
                <a:spcPts val="0"/>
              </a:spcBef>
              <a:spcAft>
                <a:spcPts val="0"/>
              </a:spcAft>
              <a:buSzPts val="1400"/>
              <a:buFont typeface="Arial"/>
              <a:buAutoNum type="alphaLcParenR"/>
            </a:pPr>
            <a:r>
              <a:rPr lang="es-EC"/>
              <a:t>Los casos de prueba basados en PCdE penalizan a BSK más que a MR. Esto produce que el efecto de MR aumente</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Pueden usarse indiferentemente en los experimentos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Sí en experimentos between subjects donde solo utilice una Tarea (MR o BSK)</a:t>
            </a:r>
            <a:endParaRPr/>
          </a:p>
          <a:p>
            <a:pPr marL="457200" lvl="0" indent="-317500" algn="l" rtl="0">
              <a:lnSpc>
                <a:spcPct val="100000"/>
              </a:lnSpc>
              <a:spcBef>
                <a:spcPts val="0"/>
              </a:spcBef>
              <a:spcAft>
                <a:spcPts val="0"/>
              </a:spcAft>
              <a:buSzPts val="1400"/>
              <a:buChar char="●"/>
            </a:pPr>
            <a:r>
              <a:rPr lang="es-EC"/>
              <a:t>En experimentos within subjects no puede confiarse en los resultados del factor Tarea ni ninguna de sus interacciones.</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Usando un procedimiento idéntico al descrito para los casos de prueba se ha comparado los otros dos elementos estudiados y por brevedad indico solo los resultados.</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32: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232</a:t>
            </a:fld>
            <a:endParaRPr sz="1300" b="0" i="0" u="none" strike="noStrike" cap="none">
              <a:solidFill>
                <a:schemeClr val="dk1"/>
              </a:solidFill>
              <a:latin typeface="Times New Roman"/>
              <a:ea typeface="Times New Roman"/>
              <a:cs typeface="Times New Roman"/>
              <a:sym typeface="Times New Roman"/>
            </a:endParaRPr>
          </a:p>
        </p:txBody>
      </p:sp>
      <p:sp>
        <p:nvSpPr>
          <p:cNvPr id="1838" name="Google Shape;1838;p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9" name="Google Shape;1839;p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Impacto de los medidores en los experimentos</a:t>
            </a:r>
            <a:endParaRPr b="1"/>
          </a:p>
          <a:p>
            <a:pPr marL="457200" lvl="0" indent="-228600" algn="l" rtl="0">
              <a:lnSpc>
                <a:spcPct val="100000"/>
              </a:lnSpc>
              <a:spcBef>
                <a:spcPts val="0"/>
              </a:spcBef>
              <a:spcAft>
                <a:spcPts val="0"/>
              </a:spcAft>
              <a:buSzPts val="1400"/>
              <a:buNone/>
            </a:pPr>
            <a:endParaRPr b="1"/>
          </a:p>
          <a:p>
            <a:pPr marL="457200" lvl="0" indent="-317500" algn="l" rtl="0">
              <a:lnSpc>
                <a:spcPct val="100000"/>
              </a:lnSpc>
              <a:spcBef>
                <a:spcPts val="0"/>
              </a:spcBef>
              <a:spcAft>
                <a:spcPts val="0"/>
              </a:spcAft>
              <a:buSzPts val="1400"/>
              <a:buChar char="●"/>
            </a:pPr>
            <a:r>
              <a:rPr lang="es-EC"/>
              <a:t>En cuanto a la </a:t>
            </a:r>
            <a:r>
              <a:rPr lang="es-EC" b="1"/>
              <a:t>relación entre medidas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Las divergencias no son muy grandes.</a:t>
            </a:r>
            <a:endParaRPr/>
          </a:p>
          <a:p>
            <a:pPr marL="457200" lvl="0" indent="-228600" algn="l" rtl="0">
              <a:lnSpc>
                <a:spcPct val="100000"/>
              </a:lnSpc>
              <a:spcBef>
                <a:spcPts val="0"/>
              </a:spcBef>
              <a:spcAft>
                <a:spcPts val="0"/>
              </a:spcAft>
              <a:buSzPts val="1400"/>
              <a:buNone/>
            </a:pPr>
            <a:endParaRPr/>
          </a:p>
          <a:p>
            <a:pPr marL="254889" lvl="0" indent="-254889" algn="l" rtl="0">
              <a:lnSpc>
                <a:spcPct val="100000"/>
              </a:lnSpc>
              <a:spcBef>
                <a:spcPts val="0"/>
              </a:spcBef>
              <a:spcAft>
                <a:spcPts val="0"/>
              </a:spcAft>
              <a:buSzPts val="1400"/>
              <a:buFont typeface="Arial"/>
              <a:buAutoNum type="alphaLcParenR"/>
            </a:pPr>
            <a:r>
              <a:rPr lang="es-EC"/>
              <a:t>Sesgos ~ 10%</a:t>
            </a:r>
            <a:endParaRPr/>
          </a:p>
          <a:p>
            <a:pPr marL="457200" lvl="0" indent="-228600" algn="l" rtl="0">
              <a:lnSpc>
                <a:spcPct val="100000"/>
              </a:lnSpc>
              <a:spcBef>
                <a:spcPts val="0"/>
              </a:spcBef>
              <a:spcAft>
                <a:spcPts val="0"/>
              </a:spcAft>
              <a:buSzPts val="1400"/>
              <a:buNone/>
            </a:pPr>
            <a:endParaRPr>
              <a:solidFill>
                <a:schemeClr val="dk1"/>
              </a:solidFill>
            </a:endParaRPr>
          </a:p>
          <a:p>
            <a:pPr marL="457200" lvl="0" indent="-317500" algn="l" rtl="0">
              <a:lnSpc>
                <a:spcPct val="100000"/>
              </a:lnSpc>
              <a:spcBef>
                <a:spcPts val="0"/>
              </a:spcBef>
              <a:spcAft>
                <a:spcPts val="0"/>
              </a:spcAft>
              <a:buSzPts val="1400"/>
              <a:buChar char="●"/>
            </a:pPr>
            <a:r>
              <a:rPr lang="es-EC">
                <a:solidFill>
                  <a:schemeClr val="dk1"/>
                </a:solidFill>
              </a:rPr>
              <a:t>b) Incertidumbres expandidas </a:t>
            </a:r>
            <a:r>
              <a:rPr lang="es-EC"/>
              <a:t>~ 30%</a:t>
            </a:r>
            <a:endParaRPr>
              <a:solidFill>
                <a:schemeClr val="dk1"/>
              </a:solidFill>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c) Coeficiente de determinación R</a:t>
            </a:r>
            <a:r>
              <a:rPr lang="es-EC" baseline="30000"/>
              <a:t>2</a:t>
            </a:r>
            <a:r>
              <a:rPr lang="es-EC"/>
              <a:t> &gt; 60% generalmente</a:t>
            </a:r>
            <a:endParaRPr/>
          </a:p>
          <a:p>
            <a:pPr marL="457200" lvl="0" indent="-228600" algn="l" rtl="0">
              <a:lnSpc>
                <a:spcPct val="100000"/>
              </a:lnSpc>
              <a:spcBef>
                <a:spcPts val="0"/>
              </a:spcBef>
              <a:spcAft>
                <a:spcPts val="0"/>
              </a:spcAft>
              <a:buSzPts val="1400"/>
              <a:buNone/>
            </a:pPr>
            <a:endParaRPr>
              <a:solidFill>
                <a:schemeClr val="dk1"/>
              </a:solidFill>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Impacto en el análisis estadístico</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Prácticamente nulo. Sólo la </a:t>
            </a:r>
            <a:r>
              <a:rPr lang="es-EC" i="1"/>
              <a:t>Tarea</a:t>
            </a:r>
            <a:r>
              <a:rPr lang="es-EC"/>
              <a:t> MR disminuye ligeramente de valor en PT.</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Motivos de los cambios en el análisis estadístico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En el experimento PT, el “Medidor 3” se comporta de forma muy estricta midiendo MR. Esto provoca una disminución (sesgo) del valor de MR respecto a BSK que se refleja de igual modo en el análisis estadístico.</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Pueden usarse indiferentemente en los experimentos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Sí, en experimentos </a:t>
            </a:r>
            <a:r>
              <a:rPr lang="es-EC" i="1"/>
              <a:t>between subjects </a:t>
            </a:r>
            <a:r>
              <a:rPr lang="es-EC"/>
              <a:t>medidos por un solo medidor.</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En experimentos </a:t>
            </a:r>
            <a:r>
              <a:rPr lang="es-EC" i="1"/>
              <a:t>within subjects </a:t>
            </a:r>
            <a:r>
              <a:rPr lang="es-EC"/>
              <a:t>medidos por un solo medidor existe un moderado riesgo de que los resultados del factor </a:t>
            </a:r>
            <a:r>
              <a:rPr lang="es-EC" i="1"/>
              <a:t>Tarea </a:t>
            </a:r>
            <a:r>
              <a:rPr lang="es-EC"/>
              <a:t>y sus interacciones estén sesgados.</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p233: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233</a:t>
            </a:fld>
            <a:endParaRPr sz="1300" b="0" i="0" u="none" strike="noStrike" cap="none">
              <a:solidFill>
                <a:schemeClr val="dk1"/>
              </a:solidFill>
              <a:latin typeface="Times New Roman"/>
              <a:ea typeface="Times New Roman"/>
              <a:cs typeface="Times New Roman"/>
              <a:sym typeface="Times New Roman"/>
            </a:endParaRPr>
          </a:p>
        </p:txBody>
      </p:sp>
      <p:sp>
        <p:nvSpPr>
          <p:cNvPr id="1846" name="Google Shape;1846;p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7" name="Google Shape;1847;p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Impacto de los Tipos de intervención en los experimentos</a:t>
            </a:r>
            <a:endParaRPr b="1"/>
          </a:p>
          <a:p>
            <a:pPr marL="457200" lvl="0" indent="-228600" algn="l" rtl="0">
              <a:lnSpc>
                <a:spcPct val="100000"/>
              </a:lnSpc>
              <a:spcBef>
                <a:spcPts val="0"/>
              </a:spcBef>
              <a:spcAft>
                <a:spcPts val="0"/>
              </a:spcAft>
              <a:buSzPts val="1400"/>
              <a:buNone/>
            </a:pPr>
            <a:endParaRPr b="1"/>
          </a:p>
          <a:p>
            <a:pPr marL="457200" lvl="0" indent="-317500" algn="l" rtl="0">
              <a:lnSpc>
                <a:spcPct val="100000"/>
              </a:lnSpc>
              <a:spcBef>
                <a:spcPts val="0"/>
              </a:spcBef>
              <a:spcAft>
                <a:spcPts val="0"/>
              </a:spcAft>
              <a:buSzPts val="1400"/>
              <a:buChar char="●"/>
            </a:pPr>
            <a:r>
              <a:rPr lang="es-EC" b="1"/>
              <a:t>Relación entre medidas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Existen amplias divergencias.</a:t>
            </a:r>
            <a:endParaRPr/>
          </a:p>
          <a:p>
            <a:pPr marL="457200" lvl="0" indent="-228600" algn="l" rtl="0">
              <a:lnSpc>
                <a:spcPct val="100000"/>
              </a:lnSpc>
              <a:spcBef>
                <a:spcPts val="0"/>
              </a:spcBef>
              <a:spcAft>
                <a:spcPts val="0"/>
              </a:spcAft>
              <a:buSzPts val="1400"/>
              <a:buNone/>
            </a:pPr>
            <a:endParaRPr/>
          </a:p>
          <a:p>
            <a:pPr marL="254889" lvl="0" indent="-254889" algn="l" rtl="0">
              <a:lnSpc>
                <a:spcPct val="100000"/>
              </a:lnSpc>
              <a:spcBef>
                <a:spcPts val="0"/>
              </a:spcBef>
              <a:spcAft>
                <a:spcPts val="0"/>
              </a:spcAft>
              <a:buSzPts val="1400"/>
              <a:buFont typeface="Arial"/>
              <a:buAutoNum type="alphaLcParenR"/>
            </a:pPr>
            <a:r>
              <a:rPr lang="es-EC"/>
              <a:t>Sesgos ~ {14%, 22%}, según el caso</a:t>
            </a:r>
            <a:endParaRPr/>
          </a:p>
          <a:p>
            <a:pPr marL="457200" lvl="0" indent="-228600" algn="l" rtl="0">
              <a:lnSpc>
                <a:spcPct val="100000"/>
              </a:lnSpc>
              <a:spcBef>
                <a:spcPts val="0"/>
              </a:spcBef>
              <a:spcAft>
                <a:spcPts val="0"/>
              </a:spcAft>
              <a:buSzPts val="1400"/>
              <a:buNone/>
            </a:pPr>
            <a:endParaRPr>
              <a:solidFill>
                <a:schemeClr val="dk1"/>
              </a:solidFill>
            </a:endParaRPr>
          </a:p>
          <a:p>
            <a:pPr marL="457200" lvl="0" indent="-317500" algn="l" rtl="0">
              <a:lnSpc>
                <a:spcPct val="100000"/>
              </a:lnSpc>
              <a:spcBef>
                <a:spcPts val="0"/>
              </a:spcBef>
              <a:spcAft>
                <a:spcPts val="0"/>
              </a:spcAft>
              <a:buSzPts val="1400"/>
              <a:buChar char="●"/>
            </a:pPr>
            <a:r>
              <a:rPr lang="es-EC">
                <a:solidFill>
                  <a:schemeClr val="dk1"/>
                </a:solidFill>
              </a:rPr>
              <a:t>b) Incertidumbres expandidas </a:t>
            </a:r>
            <a:r>
              <a:rPr lang="es-EC"/>
              <a:t>~ {40%, 60%}, según el caso</a:t>
            </a:r>
            <a:endParaRPr>
              <a:solidFill>
                <a:schemeClr val="dk1"/>
              </a:solidFill>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c) Coeficiente de determinación, en algún caso R</a:t>
            </a:r>
            <a:r>
              <a:rPr lang="es-EC" baseline="30000"/>
              <a:t>2</a:t>
            </a:r>
            <a:r>
              <a:rPr lang="es-EC"/>
              <a:t> &lt; 50%</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Impacto en el análisis estadístico</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Importante:</a:t>
            </a:r>
            <a:endParaRPr/>
          </a:p>
          <a:p>
            <a:pPr marL="457200" lvl="0" indent="-228600" algn="l" rtl="0">
              <a:lnSpc>
                <a:spcPct val="100000"/>
              </a:lnSpc>
              <a:spcBef>
                <a:spcPts val="0"/>
              </a:spcBef>
              <a:spcAft>
                <a:spcPts val="0"/>
              </a:spcAft>
              <a:buSzPts val="1400"/>
              <a:buNone/>
            </a:pPr>
            <a:endParaRPr/>
          </a:p>
          <a:p>
            <a:pPr marL="382334" lvl="0" indent="-382334" algn="l" rtl="0">
              <a:lnSpc>
                <a:spcPct val="100000"/>
              </a:lnSpc>
              <a:spcBef>
                <a:spcPts val="0"/>
              </a:spcBef>
              <a:spcAft>
                <a:spcPts val="0"/>
              </a:spcAft>
              <a:buSzPts val="1400"/>
              <a:buFont typeface="Arial"/>
              <a:buAutoNum type="alphaLcParenR"/>
            </a:pPr>
            <a:r>
              <a:rPr lang="es-EC"/>
              <a:t>Fuertes variaciones en el </a:t>
            </a:r>
            <a:r>
              <a:rPr lang="es-EC" i="1"/>
              <a:t>intercepto</a:t>
            </a:r>
            <a:r>
              <a:rPr lang="es-EC"/>
              <a:t>.</a:t>
            </a:r>
            <a:endParaRPr/>
          </a:p>
          <a:p>
            <a:pPr marL="382334" lvl="0" indent="-293434" algn="l" rtl="0">
              <a:lnSpc>
                <a:spcPct val="100000"/>
              </a:lnSpc>
              <a:spcBef>
                <a:spcPts val="0"/>
              </a:spcBef>
              <a:spcAft>
                <a:spcPts val="0"/>
              </a:spcAft>
              <a:buSzPts val="1400"/>
              <a:buFont typeface="Arial"/>
              <a:buNone/>
            </a:pPr>
            <a:endParaRPr/>
          </a:p>
          <a:p>
            <a:pPr marL="382334" lvl="0" indent="-382334" algn="l" rtl="0">
              <a:lnSpc>
                <a:spcPct val="100000"/>
              </a:lnSpc>
              <a:spcBef>
                <a:spcPts val="0"/>
              </a:spcBef>
              <a:spcAft>
                <a:spcPts val="0"/>
              </a:spcAft>
              <a:buSzPts val="1400"/>
              <a:buFont typeface="Arial"/>
              <a:buAutoNum type="alphaLcParenR"/>
            </a:pPr>
            <a:r>
              <a:rPr lang="es-EC"/>
              <a:t>Fuertes variaciones en el factor </a:t>
            </a:r>
            <a:r>
              <a:rPr lang="es-EC" i="1"/>
              <a:t>Grupo experimental </a:t>
            </a:r>
            <a:r>
              <a:rPr lang="es-EC"/>
              <a:t>en la medición Sin intervención.</a:t>
            </a:r>
            <a:endParaRPr/>
          </a:p>
          <a:p>
            <a:pPr marL="382334" lvl="0" indent="-293434" algn="l" rtl="0">
              <a:lnSpc>
                <a:spcPct val="100000"/>
              </a:lnSpc>
              <a:spcBef>
                <a:spcPts val="0"/>
              </a:spcBef>
              <a:spcAft>
                <a:spcPts val="0"/>
              </a:spcAft>
              <a:buSzPts val="1400"/>
              <a:buFont typeface="Arial"/>
              <a:buNone/>
            </a:pPr>
            <a:endParaRPr/>
          </a:p>
          <a:p>
            <a:pPr marL="382334" lvl="0" indent="-382334" algn="l" rtl="0">
              <a:lnSpc>
                <a:spcPct val="100000"/>
              </a:lnSpc>
              <a:spcBef>
                <a:spcPts val="0"/>
              </a:spcBef>
              <a:spcAft>
                <a:spcPts val="0"/>
              </a:spcAft>
              <a:buSzPts val="1400"/>
              <a:buFont typeface="Arial"/>
              <a:buAutoNum type="alphaLcParenR"/>
            </a:pPr>
            <a:r>
              <a:rPr lang="es-EC"/>
              <a:t>El resto de factores no se ven afectados.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b="1"/>
              <a:t>Motivos de los cambios en el análisis estadístico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Dos motivos: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a) El sesgo causado por los tipos de intervención se traslada al </a:t>
            </a:r>
            <a:r>
              <a:rPr lang="es-EC" i="1"/>
              <a:t>intercepto</a:t>
            </a:r>
            <a:r>
              <a:rPr lang="es-EC"/>
              <a:t>, al igual que en el caso de los casos de prueba.</a:t>
            </a:r>
            <a:endParaRPr/>
          </a:p>
          <a:p>
            <a:pPr marL="382334" lvl="0" indent="-293434" algn="l" rtl="0">
              <a:lnSpc>
                <a:spcPct val="100000"/>
              </a:lnSpc>
              <a:spcBef>
                <a:spcPts val="0"/>
              </a:spcBef>
              <a:spcAft>
                <a:spcPts val="0"/>
              </a:spcAft>
              <a:buSzPts val="1400"/>
              <a:buFont typeface="Arial"/>
              <a:buNone/>
            </a:pPr>
            <a:endParaRPr/>
          </a:p>
          <a:p>
            <a:pPr marL="457200" lvl="0" indent="-317500" algn="l" rtl="0">
              <a:lnSpc>
                <a:spcPct val="100000"/>
              </a:lnSpc>
              <a:spcBef>
                <a:spcPts val="0"/>
              </a:spcBef>
              <a:spcAft>
                <a:spcPts val="0"/>
              </a:spcAft>
              <a:buSzPts val="1400"/>
              <a:buChar char="●"/>
            </a:pPr>
            <a:r>
              <a:rPr lang="es-EC"/>
              <a:t>b) Las variaciones en el factor </a:t>
            </a:r>
            <a:r>
              <a:rPr lang="es-EC" i="1"/>
              <a:t>Grupo experimental </a:t>
            </a:r>
            <a:r>
              <a:rPr lang="es-EC"/>
              <a:t>ocurre únicamente en la medición “Sin intervención”. </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Los tipos de intervención “Sintáctica” y “Semántica” </a:t>
            </a:r>
            <a:r>
              <a:rPr lang="es-EC" b="1"/>
              <a:t>pueden ser usados </a:t>
            </a:r>
            <a:r>
              <a:rPr lang="es-EC"/>
              <a:t>en experimentos </a:t>
            </a:r>
            <a:r>
              <a:rPr lang="es-EC" i="1"/>
              <a:t>between-subjects</a:t>
            </a:r>
            <a:r>
              <a:rPr lang="es-EC"/>
              <a:t> y </a:t>
            </a:r>
            <a:r>
              <a:rPr lang="es-EC" i="1"/>
              <a:t>within-subjects.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El tipo de intervención “Sin intervención” no debería ser usado hasta que no se comprenda mejor.</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234: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234</a:t>
            </a:fld>
            <a:endParaRPr sz="1300" b="0" i="0" u="none" strike="noStrike" cap="none">
              <a:solidFill>
                <a:schemeClr val="dk1"/>
              </a:solidFill>
              <a:latin typeface="Times New Roman"/>
              <a:ea typeface="Times New Roman"/>
              <a:cs typeface="Times New Roman"/>
              <a:sym typeface="Times New Roman"/>
            </a:endParaRPr>
          </a:p>
        </p:txBody>
      </p:sp>
      <p:sp>
        <p:nvSpPr>
          <p:cNvPr id="1854" name="Google Shape;1854;p2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5" name="Google Shape;1855;p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Se han tomado en cuenta diversas acciones para asegurar la validez del estudio:</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(Validez interna: La validez interna hace referencia a la capacidad de obtener conclusiones acerca del efecto de la variable independiente sobre la dependiente.)</a:t>
            </a:r>
            <a:endParaRPr/>
          </a:p>
          <a:p>
            <a:pPr marL="457200" lvl="0" indent="-228600" algn="l" rtl="0">
              <a:lnSpc>
                <a:spcPct val="100000"/>
              </a:lnSpc>
              <a:spcBef>
                <a:spcPts val="0"/>
              </a:spcBef>
              <a:spcAft>
                <a:spcPts val="0"/>
              </a:spcAft>
              <a:buSzPts val="1400"/>
              <a:buNone/>
            </a:pPr>
            <a:endParaRPr/>
          </a:p>
          <a:p>
            <a:pPr marL="914400" lvl="1" indent="-317500" algn="l" rtl="0">
              <a:lnSpc>
                <a:spcPct val="100000"/>
              </a:lnSpc>
              <a:spcBef>
                <a:spcPts val="0"/>
              </a:spcBef>
              <a:spcAft>
                <a:spcPts val="0"/>
              </a:spcAft>
              <a:buSzPts val="1400"/>
              <a:buFont typeface="Noto Sans Symbols"/>
              <a:buChar char="▪"/>
            </a:pPr>
            <a:r>
              <a:rPr lang="es-EC"/>
              <a:t>Las mediciones son tomadas de código fuente original.</a:t>
            </a:r>
            <a:endParaRPr/>
          </a:p>
          <a:p>
            <a:pPr marL="914400" lvl="1" indent="-317500" algn="l" rtl="0">
              <a:lnSpc>
                <a:spcPct val="100000"/>
              </a:lnSpc>
              <a:spcBef>
                <a:spcPts val="0"/>
              </a:spcBef>
              <a:spcAft>
                <a:spcPts val="0"/>
              </a:spcAft>
              <a:buSzPts val="1400"/>
              <a:buFont typeface="Noto Sans Symbols"/>
              <a:buChar char="▪"/>
            </a:pPr>
            <a:r>
              <a:rPr lang="es-EC"/>
              <a:t>Los medidores han actuado independientemente, sin comunicación entre ellos. Todas las mediciones han sido tomadas en las mismas condiciones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(Validez externa : Hace referencia a la posibilidad de generalización de los resultados a otras poblaciones, situaciones o momentos temporales.)</a:t>
            </a:r>
            <a:endParaRPr/>
          </a:p>
          <a:p>
            <a:pPr marL="457200" lvl="0" indent="-317500" algn="l" rtl="0">
              <a:lnSpc>
                <a:spcPct val="100000"/>
              </a:lnSpc>
              <a:spcBef>
                <a:spcPts val="0"/>
              </a:spcBef>
              <a:spcAft>
                <a:spcPts val="0"/>
              </a:spcAft>
              <a:buSzPts val="1400"/>
              <a:buChar char="●"/>
            </a:pPr>
            <a:r>
              <a:rPr lang="es-EC"/>
              <a:t>(Las tesis doctorales poseen un carácter muy local, sin embargo se ha intentado mejorar la validez externa)  </a:t>
            </a:r>
            <a:endParaRPr/>
          </a:p>
          <a:p>
            <a:pPr marL="914400" lvl="1" indent="-228600" algn="l" rtl="0">
              <a:lnSpc>
                <a:spcPct val="100000"/>
              </a:lnSpc>
              <a:spcBef>
                <a:spcPts val="0"/>
              </a:spcBef>
              <a:spcAft>
                <a:spcPts val="0"/>
              </a:spcAft>
              <a:buSzPts val="1400"/>
              <a:buFont typeface="Noto Sans Symbols"/>
              <a:buNone/>
            </a:pPr>
            <a:endParaRPr/>
          </a:p>
          <a:p>
            <a:pPr marL="914400" lvl="1" indent="-317500" algn="l" rtl="0">
              <a:lnSpc>
                <a:spcPct val="100000"/>
              </a:lnSpc>
              <a:spcBef>
                <a:spcPts val="0"/>
              </a:spcBef>
              <a:spcAft>
                <a:spcPts val="0"/>
              </a:spcAft>
              <a:buSzPts val="1400"/>
              <a:buFont typeface="Noto Sans Symbols"/>
              <a:buChar char="▪"/>
            </a:pPr>
            <a:r>
              <a:rPr lang="es-EC"/>
              <a:t>Se ha trabajado con mediciones de experimentos realizados por sujetos profesionales representativos de la industria.</a:t>
            </a:r>
            <a:endParaRPr/>
          </a:p>
          <a:p>
            <a:pPr marL="914400" lvl="1" indent="-317500" algn="l" rtl="0">
              <a:lnSpc>
                <a:spcPct val="100000"/>
              </a:lnSpc>
              <a:spcBef>
                <a:spcPts val="0"/>
              </a:spcBef>
              <a:spcAft>
                <a:spcPts val="0"/>
              </a:spcAft>
              <a:buSzPts val="1400"/>
              <a:buFont typeface="Noto Sans Symbols"/>
              <a:buChar char="▪"/>
            </a:pPr>
            <a:r>
              <a:rPr lang="es-EC"/>
              <a:t>Se ha contado con suites de casos de prueba representativas: Ad hoc para experimentos de la industria y PCdE elaborado en un proyecto fin de Master. Medidores representativos (estudiantes de Doctorado con experiencia en área del software).</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(Validez de conclusión: Define en qué medida las conclusiones obtenidas son estadísticamente válidas.)</a:t>
            </a:r>
            <a:endParaRPr/>
          </a:p>
          <a:p>
            <a:pPr marL="457200" lvl="0" indent="-228600" algn="l" rtl="0">
              <a:lnSpc>
                <a:spcPct val="100000"/>
              </a:lnSpc>
              <a:spcBef>
                <a:spcPts val="0"/>
              </a:spcBef>
              <a:spcAft>
                <a:spcPts val="0"/>
              </a:spcAft>
              <a:buSzPts val="1400"/>
              <a:buNone/>
            </a:pPr>
            <a:endParaRPr/>
          </a:p>
          <a:p>
            <a:pPr marL="914400" lvl="1" indent="-317500" algn="l" rtl="0">
              <a:lnSpc>
                <a:spcPct val="100000"/>
              </a:lnSpc>
              <a:spcBef>
                <a:spcPts val="0"/>
              </a:spcBef>
              <a:spcAft>
                <a:spcPts val="0"/>
              </a:spcAft>
              <a:buSzPts val="1400"/>
              <a:buFont typeface="Noto Sans Symbols"/>
              <a:buChar char="▪"/>
            </a:pPr>
            <a:r>
              <a:rPr lang="es-EC"/>
              <a:t>Hemos utilizado varios métodos de comparación en particular basados en el estándar ISO 5725 (Accuracy of measurements)</a:t>
            </a:r>
            <a:endParaRPr/>
          </a:p>
          <a:p>
            <a:pPr marL="914400" lvl="1" indent="-317500" algn="l" rtl="0">
              <a:lnSpc>
                <a:spcPct val="100000"/>
              </a:lnSpc>
              <a:spcBef>
                <a:spcPts val="0"/>
              </a:spcBef>
              <a:spcAft>
                <a:spcPts val="0"/>
              </a:spcAft>
              <a:buSzPts val="1400"/>
              <a:buFont typeface="Noto Sans Symbols"/>
              <a:buChar char="▪"/>
            </a:pPr>
            <a:r>
              <a:rPr lang="es-EC"/>
              <a:t>Las conclusiones están basadas en casi un millar de mediciones.</a:t>
            </a:r>
            <a:endParaRPr/>
          </a:p>
          <a:p>
            <a:pPr marL="914400" lvl="1" indent="-317500" algn="l" rtl="0">
              <a:lnSpc>
                <a:spcPct val="100000"/>
              </a:lnSpc>
              <a:spcBef>
                <a:spcPts val="0"/>
              </a:spcBef>
              <a:spcAft>
                <a:spcPts val="0"/>
              </a:spcAft>
              <a:buSzPts val="1400"/>
              <a:buFont typeface="Noto Sans Symbols"/>
              <a:buChar char="▪"/>
            </a:pPr>
            <a:r>
              <a:rPr lang="es-EC"/>
              <a:t>Se ha automatizado la captura y análisis de datos para evitar problemas de transcripción y manipulación.</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(Validez de constructo: Determina en qué grado las variables representan correctamente los constructos teóricos.)</a:t>
            </a:r>
            <a:endParaRPr/>
          </a:p>
          <a:p>
            <a:pPr marL="457200" lvl="0" indent="-228600" algn="l" rtl="0">
              <a:lnSpc>
                <a:spcPct val="100000"/>
              </a:lnSpc>
              <a:spcBef>
                <a:spcPts val="0"/>
              </a:spcBef>
              <a:spcAft>
                <a:spcPts val="0"/>
              </a:spcAft>
              <a:buSzPts val="1400"/>
              <a:buNone/>
            </a:pPr>
            <a:endParaRPr/>
          </a:p>
          <a:p>
            <a:pPr marL="914400" lvl="1" indent="-317500" algn="l" rtl="0">
              <a:lnSpc>
                <a:spcPct val="100000"/>
              </a:lnSpc>
              <a:spcBef>
                <a:spcPts val="0"/>
              </a:spcBef>
              <a:spcAft>
                <a:spcPts val="0"/>
              </a:spcAft>
              <a:buSzPts val="1400"/>
              <a:buFont typeface="Noto Sans Symbols"/>
              <a:buChar char="▪"/>
            </a:pPr>
            <a:r>
              <a:rPr lang="es-EC"/>
              <a:t>Para cada componente estudiamos distintas variantes: dos tipos de casos de prueba, tres medidores, tres tipos de intervención</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235: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235</a:t>
            </a:fld>
            <a:endParaRPr sz="1300" b="0" i="0" u="none" strike="noStrike" cap="none">
              <a:solidFill>
                <a:schemeClr val="dk1"/>
              </a:solidFill>
              <a:latin typeface="Times New Roman"/>
              <a:ea typeface="Times New Roman"/>
              <a:cs typeface="Times New Roman"/>
              <a:sym typeface="Times New Roman"/>
            </a:endParaRPr>
          </a:p>
        </p:txBody>
      </p:sp>
      <p:sp>
        <p:nvSpPr>
          <p:cNvPr id="1861" name="Google Shape;1861;p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2" name="Google Shape;1862;p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b="1"/>
              <a:t>Resultados obtenidos: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Los casos de prueba impactan fuertemente tanto en las mediciones como en el resultado de los análisis estadísticos de experimentos. El impacto se circunscribe a factores relacionados con la tarea experimental. El tratamiento experimental,</a:t>
            </a:r>
            <a:endParaRPr/>
          </a:p>
          <a:p>
            <a:pPr marL="457200" lvl="0" indent="-317500" algn="l" rtl="0">
              <a:lnSpc>
                <a:spcPct val="100000"/>
              </a:lnSpc>
              <a:spcBef>
                <a:spcPts val="0"/>
              </a:spcBef>
              <a:spcAft>
                <a:spcPts val="0"/>
              </a:spcAft>
              <a:buSzPts val="1400"/>
              <a:buChar char="●"/>
            </a:pPr>
            <a:r>
              <a:rPr lang="es-EC"/>
              <a:t>en la medida en que es independiente de la tarea experimental, no se ve afectado.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Los medidores no poseen demasiada influencia en las mediciones ni en el resultado de los análisis estadísticos de los experimentos.</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Los tipos de intervención Sintáctica y Semántica impactan fuertemente en las mediciones, pero no afectan al resultado de los análisis estadísticos de experimentos. El tipo “Sin intervención" si tiene impacto en el análisis estadístico, aunque al igual que los casos de prueba, no parece afectar al tratamiento.</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La utilización de un protocolo para la ejecución de un tipo de intervención en la práctica mejora la </a:t>
            </a:r>
            <a:r>
              <a:rPr lang="es-EC" b="1"/>
              <a:t>similitud</a:t>
            </a:r>
            <a:r>
              <a:rPr lang="es-EC"/>
              <a:t> entre mediciones tomadas por distintos medidores.</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p2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8" name="Google Shape;1868;p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37: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237</a:t>
            </a:fld>
            <a:endParaRPr sz="1300" b="0" i="0" u="none" strike="noStrike" cap="none">
              <a:solidFill>
                <a:schemeClr val="dk1"/>
              </a:solidFill>
              <a:latin typeface="Times New Roman"/>
              <a:ea typeface="Times New Roman"/>
              <a:cs typeface="Times New Roman"/>
              <a:sym typeface="Times New Roman"/>
            </a:endParaRPr>
          </a:p>
        </p:txBody>
      </p:sp>
      <p:sp>
        <p:nvSpPr>
          <p:cNvPr id="1877" name="Google Shape;1877;p2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8" name="Google Shape;187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9" name="Google Shape;1889;p2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p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5" name="Google Shape;1895;p2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1" name="Google Shape;1901;p2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p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7" name="Google Shape;1907;p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p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3" name="Google Shape;1913;p2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p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9" name="Google Shape;1919;p2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245: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245</a:t>
            </a:fld>
            <a:endParaRPr sz="1300" b="0" i="0" u="none" strike="noStrike" cap="none">
              <a:solidFill>
                <a:schemeClr val="dk1"/>
              </a:solidFill>
              <a:latin typeface="Times New Roman"/>
              <a:ea typeface="Times New Roman"/>
              <a:cs typeface="Times New Roman"/>
              <a:sym typeface="Times New Roman"/>
            </a:endParaRPr>
          </a:p>
        </p:txBody>
      </p:sp>
      <p:sp>
        <p:nvSpPr>
          <p:cNvPr id="1925" name="Google Shape;1925;p2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6" name="Google Shape;1926;p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p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1" name="Google Shape;1931;p2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p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7" name="Google Shape;1937;p2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p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3" name="Google Shape;1943;p2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p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9" name="Google Shape;1949;p2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p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5" name="Google Shape;1955;p2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p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1" name="Google Shape;1961;p2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p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8" name="Google Shape;1968;p2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p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4" name="Google Shape;1974;p2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p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0" name="Google Shape;1980;p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p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8" name="Google Shape;1988;p2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p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4" name="Google Shape;1994;p2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p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0" name="Google Shape;2000;p2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6" name="Google Shape;2006;p2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p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2" name="Google Shape;2012;p2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8" name="Google Shape;2018;p2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p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4" name="Google Shape;2024;p2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p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0" name="Google Shape;2030;p2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2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6" name="Google Shape;2036;p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p2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5" name="Google Shape;2045;p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p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0" name="Google Shape;2050;p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p2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8" name="Google Shape;2058;p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p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p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457200" algn="just" rtl="0">
              <a:lnSpc>
                <a:spcPct val="100000"/>
              </a:lnSpc>
              <a:spcBef>
                <a:spcPts val="0"/>
              </a:spcBef>
              <a:spcAft>
                <a:spcPts val="0"/>
              </a:spcAft>
              <a:buSzPts val="1400"/>
              <a:buFont typeface="Noto Sans Symbols"/>
              <a:buChar char="▪"/>
            </a:pPr>
            <a:r>
              <a:rPr lang="es-EC" sz="1800"/>
              <a:t>Evaluación: Qué se debe mejorar?, en algunos casos cómo se debe mejorar? </a:t>
            </a:r>
            <a:endParaRPr/>
          </a:p>
          <a:p>
            <a:pPr marL="914400" lvl="1" indent="-457200" algn="just" rtl="0">
              <a:lnSpc>
                <a:spcPct val="100000"/>
              </a:lnSpc>
              <a:spcBef>
                <a:spcPts val="0"/>
              </a:spcBef>
              <a:spcAft>
                <a:spcPts val="0"/>
              </a:spcAft>
              <a:buSzPts val="1400"/>
              <a:buFont typeface="Noto Sans Symbols"/>
              <a:buChar char="▪"/>
            </a:pPr>
            <a:r>
              <a:rPr lang="es-EC" sz="1800"/>
              <a:t>Mejora: Programas de mejora para implementar nuevas actividades o modificar alguna. Otra evaluación para analizar la evolución y la mejora real.</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p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6" name="Google Shape;2076;p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p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5" name="Google Shape;2085;p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p2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4" name="Google Shape;2094;p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p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3" name="Google Shape;2103;p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p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3" name="Google Shape;2113;p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p2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2" name="Google Shape;2122;p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p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1" name="Google Shape;2131;p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2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0" name="Google Shape;2140;p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p2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8" name="Google Shape;2148;p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p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8" name="Google Shape;2158;p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7" name="Google Shape;2167;p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p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6" name="Google Shape;2176;p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5" name="Google Shape;2185;p2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p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1" name="Google Shape;2191;p2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p2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p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Google Shape;2205;p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6" name="Google Shape;2206;p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p2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5" name="Google Shape;2215;p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p2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4" name="Google Shape;2224;p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p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3" name="Google Shape;2233;p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p2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2" name="Google Shape;2242;p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p288:notes"/>
          <p:cNvSpPr txBox="1">
            <a:spLocks noGrp="1"/>
          </p:cNvSpPr>
          <p:nvPr>
            <p:ph type="sldNum" idx="12"/>
          </p:nvPr>
        </p:nvSpPr>
        <p:spPr>
          <a:xfrm>
            <a:off x="4021138" y="9720263"/>
            <a:ext cx="3076575" cy="512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s-EC" sz="1300" b="0" i="0" u="none" strike="noStrike" cap="none">
                <a:solidFill>
                  <a:schemeClr val="dk1"/>
                </a:solidFill>
                <a:latin typeface="Times New Roman"/>
                <a:ea typeface="Times New Roman"/>
                <a:cs typeface="Times New Roman"/>
                <a:sym typeface="Times New Roman"/>
              </a:rPr>
              <a:t>288</a:t>
            </a:fld>
            <a:endParaRPr sz="1300" b="0" i="0" u="none" strike="noStrike" cap="none">
              <a:solidFill>
                <a:schemeClr val="dk1"/>
              </a:solidFill>
              <a:latin typeface="Times New Roman"/>
              <a:ea typeface="Times New Roman"/>
              <a:cs typeface="Times New Roman"/>
              <a:sym typeface="Times New Roman"/>
            </a:endParaRPr>
          </a:p>
        </p:txBody>
      </p:sp>
      <p:sp>
        <p:nvSpPr>
          <p:cNvPr id="2252" name="Google Shape;2252;p2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3" name="Google Shape;2253;p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2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p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6" name="Google Shape;2266;p2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p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2" name="Google Shape;2272;p2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p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8" name="Google Shape;2278;p2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p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4" name="Google Shape;2284;p2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p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0" name="Google Shape;2290;p2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p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6" name="Google Shape;2296;p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p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1" name="Google Shape;2301;p2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p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7" name="Google Shape;2307;p2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p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3" name="Google Shape;2313;p2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p2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9" name="Google Shape;2319;p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p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9" name="Google Shape;2329;p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p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7" name="Google Shape;2337;p3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p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3" name="Google Shape;2343;p3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9" name="Google Shape;2349;p3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5" name="Google Shape;2355;p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2" name="Google Shape;2362;p3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9" name="Google Shape;2369;p3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p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5" name="Google Shape;2375;p3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p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1" name="Google Shape;2381;p3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p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7" name="Google Shape;2387;p3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3" name="Google Shape;2393;p3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p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9" name="Google Shape;2399;p3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p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5" name="Google Shape;2405;p3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p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1" name="Google Shape;2411;p3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p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7" name="Google Shape;2417;p3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3" name="Google Shape;2423;p3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p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9" name="Google Shape;2429;p3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p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5" name="Google Shape;2435;p3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1" name="Google Shape;2441;p3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7" name="Google Shape;2447;p3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p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4" name="Google Shape;2454;p3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p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0" name="Google Shape;2460;p3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p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6" name="Google Shape;2466;p3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p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2" name="Google Shape;2472;p3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p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8" name="Google Shape;2478;p3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p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4" name="Google Shape;2484;p3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p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0" name="Google Shape;2490;p3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6" name="Google Shape;2496;p3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p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2" name="Google Shape;2502;p3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p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8" name="Google Shape;2508;p3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p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4" name="Google Shape;2514;p3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p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0" name="Google Shape;2520;p3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p3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6" name="Google Shape;2526;p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p3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5" name="Google Shape;2535;p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p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3" name="Google Shape;2543;p3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p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9" name="Google Shape;2549;p3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p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5" name="Google Shape;2555;p3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p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1" name="Google Shape;2561;p3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p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7" name="Google Shape;2567;p3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p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3" name="Google Shape;2573;p3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p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9" name="Google Shape;2579;p3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p3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5" name="Google Shape;2585;p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p3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3" name="Google Shape;2593;p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Google Shape;2600;p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1" name="Google Shape;2601;p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p3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0" name="Google Shape;2610;p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p3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9" name="Google Shape;2619;p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p3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8" name="Google Shape;2628;p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3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7" name="Google Shape;2637;p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p3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6" name="Google Shape;2646;p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Esto ayuda a los evaluadores del proceso a determinar la capacidad del proceso implementado de la organización y a proveer material de fuente para planificar la mejora del proceso organizacional</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p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5" name="Google Shape;2655;p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p3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4" name="Google Shape;2664;p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3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4" name="Google Shape;2674;p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p3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3" name="Google Shape;2683;p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p3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2" name="Google Shape;2692;p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p3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1" name="Google Shape;2701;p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p3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0" name="Google Shape;2710;p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p3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9" name="Google Shape;2719;p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3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8" name="Google Shape;2728;p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p3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7" name="Google Shape;2737;p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p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6" name="Google Shape;2746;p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p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5" name="Google Shape;2755;p3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p3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1" name="Google Shape;2761;p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Esto ayuda a los evaluadores del proceso a determinar la capacidad del proceso implementado de la organización y a proveer material de fuente para planificar la mejora del proceso organizacional</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p3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0" name="Google Shape;2770;p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p3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9" name="Google Shape;2779;p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p3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8" name="Google Shape;2788;p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p3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7" name="Google Shape;2797;p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4"/>
        <p:cNvGrpSpPr/>
        <p:nvPr/>
      </p:nvGrpSpPr>
      <p:grpSpPr>
        <a:xfrm>
          <a:off x="0" y="0"/>
          <a:ext cx="0" cy="0"/>
          <a:chOff x="0" y="0"/>
          <a:chExt cx="0" cy="0"/>
        </a:xfrm>
      </p:grpSpPr>
      <p:sp>
        <p:nvSpPr>
          <p:cNvPr id="2805" name="Google Shape;2805;p3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6" name="Google Shape;2806;p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Google Shape;2814;p3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5" name="Google Shape;2815;p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2"/>
        <p:cNvGrpSpPr/>
        <p:nvPr/>
      </p:nvGrpSpPr>
      <p:grpSpPr>
        <a:xfrm>
          <a:off x="0" y="0"/>
          <a:ext cx="0" cy="0"/>
          <a:chOff x="0" y="0"/>
          <a:chExt cx="0" cy="0"/>
        </a:xfrm>
      </p:grpSpPr>
      <p:sp>
        <p:nvSpPr>
          <p:cNvPr id="2823" name="Google Shape;2823;p3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4" name="Google Shape;2824;p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EC"/>
              <a:t>Riesgos aplicados a la compra, el desarrollo, el mantenimiento o la operación de un sistema</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p3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3" name="Google Shape;2833;p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EC"/>
              <a:t>Riesgos aplicados a la compra, el desarrollo, el mantenimiento o la operación de un sistema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p3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2" name="Google Shape;2842;p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p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1" name="Google Shape;2851;p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p3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0" name="Google Shape;2860;p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EC"/>
              <a:t>Muchos parecen similares a los Procesos de Implementación del Software pero preservan distinciones cruciales, por ejemplo el Análisis de Requerimientos del Sistema y el Análisis de Requerimientos de Software parten de diferentes puntos y tienen diferentes audiencias</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p3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9" name="Google Shape;2869;p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p3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8" name="Google Shape;2878;p3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p3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7" name="Google Shape;2887;p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p3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6" name="Google Shape;2896;p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3"/>
        <p:cNvGrpSpPr/>
        <p:nvPr/>
      </p:nvGrpSpPr>
      <p:grpSpPr>
        <a:xfrm>
          <a:off x="0" y="0"/>
          <a:ext cx="0" cy="0"/>
          <a:chOff x="0" y="0"/>
          <a:chExt cx="0" cy="0"/>
        </a:xfrm>
      </p:grpSpPr>
      <p:sp>
        <p:nvSpPr>
          <p:cNvPr id="2904" name="Google Shape;2904;p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5" name="Google Shape;2905;p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p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4" name="Google Shape;2914;p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p3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3" name="Google Shape;2923;p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p3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2" name="Google Shape;2932;p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9"/>
        <p:cNvGrpSpPr/>
        <p:nvPr/>
      </p:nvGrpSpPr>
      <p:grpSpPr>
        <a:xfrm>
          <a:off x="0" y="0"/>
          <a:ext cx="0" cy="0"/>
          <a:chOff x="0" y="0"/>
          <a:chExt cx="0" cy="0"/>
        </a:xfrm>
      </p:grpSpPr>
      <p:sp>
        <p:nvSpPr>
          <p:cNvPr id="2940" name="Google Shape;2940;p3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1" name="Google Shape;2941;p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p3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0" name="Google Shape;2950;p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p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9" name="Google Shape;2959;p3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3"/>
        <p:cNvGrpSpPr/>
        <p:nvPr/>
      </p:nvGrpSpPr>
      <p:grpSpPr>
        <a:xfrm>
          <a:off x="0" y="0"/>
          <a:ext cx="0" cy="0"/>
          <a:chOff x="0" y="0"/>
          <a:chExt cx="0" cy="0"/>
        </a:xfrm>
      </p:grpSpPr>
      <p:sp>
        <p:nvSpPr>
          <p:cNvPr id="2964" name="Google Shape;2964;p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5" name="Google Shape;2965;p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p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3" name="Google Shape;2973;p3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7"/>
        <p:cNvGrpSpPr/>
        <p:nvPr/>
      </p:nvGrpSpPr>
      <p:grpSpPr>
        <a:xfrm>
          <a:off x="0" y="0"/>
          <a:ext cx="0" cy="0"/>
          <a:chOff x="0" y="0"/>
          <a:chExt cx="0" cy="0"/>
        </a:xfrm>
      </p:grpSpPr>
      <p:sp>
        <p:nvSpPr>
          <p:cNvPr id="2978" name="Google Shape;2978;p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9" name="Google Shape;2979;p3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p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6" name="Google Shape;2986;p3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0"/>
        <p:cNvGrpSpPr/>
        <p:nvPr/>
      </p:nvGrpSpPr>
      <p:grpSpPr>
        <a:xfrm>
          <a:off x="0" y="0"/>
          <a:ext cx="0" cy="0"/>
          <a:chOff x="0" y="0"/>
          <a:chExt cx="0" cy="0"/>
        </a:xfrm>
      </p:grpSpPr>
      <p:sp>
        <p:nvSpPr>
          <p:cNvPr id="2991" name="Google Shape;2991;p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2" name="Google Shape;2992;p3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p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8" name="Google Shape;2998;p3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2"/>
        <p:cNvGrpSpPr/>
        <p:nvPr/>
      </p:nvGrpSpPr>
      <p:grpSpPr>
        <a:xfrm>
          <a:off x="0" y="0"/>
          <a:ext cx="0" cy="0"/>
          <a:chOff x="0" y="0"/>
          <a:chExt cx="0" cy="0"/>
        </a:xfrm>
      </p:grpSpPr>
      <p:sp>
        <p:nvSpPr>
          <p:cNvPr id="3003" name="Google Shape;3003;p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4" name="Google Shape;3004;p3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p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0" name="Google Shape;3010;p3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4"/>
        <p:cNvGrpSpPr/>
        <p:nvPr/>
      </p:nvGrpSpPr>
      <p:grpSpPr>
        <a:xfrm>
          <a:off x="0" y="0"/>
          <a:ext cx="0" cy="0"/>
          <a:chOff x="0" y="0"/>
          <a:chExt cx="0" cy="0"/>
        </a:xfrm>
      </p:grpSpPr>
      <p:sp>
        <p:nvSpPr>
          <p:cNvPr id="3015" name="Google Shape;3015;p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6" name="Google Shape;3016;p3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p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3" name="Google Shape;3023;p3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7"/>
        <p:cNvGrpSpPr/>
        <p:nvPr/>
      </p:nvGrpSpPr>
      <p:grpSpPr>
        <a:xfrm>
          <a:off x="0" y="0"/>
          <a:ext cx="0" cy="0"/>
          <a:chOff x="0" y="0"/>
          <a:chExt cx="0" cy="0"/>
        </a:xfrm>
      </p:grpSpPr>
      <p:sp>
        <p:nvSpPr>
          <p:cNvPr id="3028" name="Google Shape;3028;p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9" name="Google Shape;3029;p3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3"/>
        <p:cNvGrpSpPr/>
        <p:nvPr/>
      </p:nvGrpSpPr>
      <p:grpSpPr>
        <a:xfrm>
          <a:off x="0" y="0"/>
          <a:ext cx="0" cy="0"/>
          <a:chOff x="0" y="0"/>
          <a:chExt cx="0" cy="0"/>
        </a:xfrm>
      </p:grpSpPr>
      <p:sp>
        <p:nvSpPr>
          <p:cNvPr id="3034" name="Google Shape;3034;p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5" name="Google Shape;3035;p3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9"/>
        <p:cNvGrpSpPr/>
        <p:nvPr/>
      </p:nvGrpSpPr>
      <p:grpSpPr>
        <a:xfrm>
          <a:off x="0" y="0"/>
          <a:ext cx="0" cy="0"/>
          <a:chOff x="0" y="0"/>
          <a:chExt cx="0" cy="0"/>
        </a:xfrm>
      </p:grpSpPr>
      <p:sp>
        <p:nvSpPr>
          <p:cNvPr id="3040" name="Google Shape;3040;p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1" name="Google Shape;3041;p3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p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7" name="Google Shape;3047;p3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p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3" name="Google Shape;3053;p3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p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0" name="Google Shape;3060;p3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Google Shape;3066;p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7" name="Google Shape;3067;p4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p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3" name="Google Shape;3073;p4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p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9" name="Google Shape;3079;p4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3"/>
        <p:cNvGrpSpPr/>
        <p:nvPr/>
      </p:nvGrpSpPr>
      <p:grpSpPr>
        <a:xfrm>
          <a:off x="0" y="0"/>
          <a:ext cx="0" cy="0"/>
          <a:chOff x="0" y="0"/>
          <a:chExt cx="0" cy="0"/>
        </a:xfrm>
      </p:grpSpPr>
      <p:sp>
        <p:nvSpPr>
          <p:cNvPr id="3084" name="Google Shape;3084;p4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5" name="Google Shape;3085;p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1"/>
        <p:cNvGrpSpPr/>
        <p:nvPr/>
      </p:nvGrpSpPr>
      <p:grpSpPr>
        <a:xfrm>
          <a:off x="0" y="0"/>
          <a:ext cx="0" cy="0"/>
          <a:chOff x="0" y="0"/>
          <a:chExt cx="0" cy="0"/>
        </a:xfrm>
      </p:grpSpPr>
      <p:sp>
        <p:nvSpPr>
          <p:cNvPr id="3092" name="Google Shape;3092;p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3" name="Google Shape;3093;p4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p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9" name="Google Shape;3099;p4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p4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5" name="Google Shape;3105;p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The goal of the project management process is to establish a systematic way to carry out the tasks of implementing the software project which will meet the project objectives with regard to quality, schedule and cost. El proceso gestión de Proyecto tiene 4 actividades y 26 tareas</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9"/>
        <p:cNvGrpSpPr/>
        <p:nvPr/>
      </p:nvGrpSpPr>
      <p:grpSpPr>
        <a:xfrm>
          <a:off x="0" y="0"/>
          <a:ext cx="0" cy="0"/>
          <a:chOff x="0" y="0"/>
          <a:chExt cx="0" cy="0"/>
        </a:xfrm>
      </p:grpSpPr>
      <p:sp>
        <p:nvSpPr>
          <p:cNvPr id="3110" name="Google Shape;3110;p4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1" name="Google Shape;3111;p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5"/>
        <p:cNvGrpSpPr/>
        <p:nvPr/>
      </p:nvGrpSpPr>
      <p:grpSpPr>
        <a:xfrm>
          <a:off x="0" y="0"/>
          <a:ext cx="0" cy="0"/>
          <a:chOff x="0" y="0"/>
          <a:chExt cx="0" cy="0"/>
        </a:xfrm>
      </p:grpSpPr>
      <p:sp>
        <p:nvSpPr>
          <p:cNvPr id="3116" name="Google Shape;3116;p4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7" name="Google Shape;3117;p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The implementation process, as shown in Figure 4.16, includes six activities that are broken down into 41 tasks.</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1"/>
        <p:cNvGrpSpPr/>
        <p:nvPr/>
      </p:nvGrpSpPr>
      <p:grpSpPr>
        <a:xfrm>
          <a:off x="0" y="0"/>
          <a:ext cx="0" cy="0"/>
          <a:chOff x="0" y="0"/>
          <a:chExt cx="0" cy="0"/>
        </a:xfrm>
      </p:grpSpPr>
      <p:sp>
        <p:nvSpPr>
          <p:cNvPr id="3122" name="Google Shape;3122;p4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3" name="Google Shape;3123;p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7"/>
        <p:cNvGrpSpPr/>
        <p:nvPr/>
      </p:nvGrpSpPr>
      <p:grpSpPr>
        <a:xfrm>
          <a:off x="0" y="0"/>
          <a:ext cx="0" cy="0"/>
          <a:chOff x="0" y="0"/>
          <a:chExt cx="0" cy="0"/>
        </a:xfrm>
      </p:grpSpPr>
      <p:sp>
        <p:nvSpPr>
          <p:cNvPr id="3128" name="Google Shape;3128;p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9" name="Google Shape;3129;p4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5"/>
        <p:cNvGrpSpPr/>
        <p:nvPr/>
      </p:nvGrpSpPr>
      <p:grpSpPr>
        <a:xfrm>
          <a:off x="0" y="0"/>
          <a:ext cx="0" cy="0"/>
          <a:chOff x="0" y="0"/>
          <a:chExt cx="0" cy="0"/>
        </a:xfrm>
      </p:grpSpPr>
      <p:sp>
        <p:nvSpPr>
          <p:cNvPr id="3136" name="Google Shape;3136;p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7" name="Google Shape;3137;p4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2"/>
        <p:cNvGrpSpPr/>
        <p:nvPr/>
      </p:nvGrpSpPr>
      <p:grpSpPr>
        <a:xfrm>
          <a:off x="0" y="0"/>
          <a:ext cx="0" cy="0"/>
          <a:chOff x="0" y="0"/>
          <a:chExt cx="0" cy="0"/>
        </a:xfrm>
      </p:grpSpPr>
      <p:sp>
        <p:nvSpPr>
          <p:cNvPr id="3143" name="Google Shape;3143;p4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4" name="Google Shape;3144;p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p4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2" name="Google Shape;3152;p4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p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1" name="Google Shape;3161;p4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5"/>
        <p:cNvGrpSpPr/>
        <p:nvPr/>
      </p:nvGrpSpPr>
      <p:grpSpPr>
        <a:xfrm>
          <a:off x="0" y="0"/>
          <a:ext cx="0" cy="0"/>
          <a:chOff x="0" y="0"/>
          <a:chExt cx="0" cy="0"/>
        </a:xfrm>
      </p:grpSpPr>
      <p:sp>
        <p:nvSpPr>
          <p:cNvPr id="3166" name="Google Shape;3166;p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7" name="Google Shape;3167;p4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1"/>
        <p:cNvGrpSpPr/>
        <p:nvPr/>
      </p:nvGrpSpPr>
      <p:grpSpPr>
        <a:xfrm>
          <a:off x="0" y="0"/>
          <a:ext cx="0" cy="0"/>
          <a:chOff x="0" y="0"/>
          <a:chExt cx="0" cy="0"/>
        </a:xfrm>
      </p:grpSpPr>
      <p:sp>
        <p:nvSpPr>
          <p:cNvPr id="3172" name="Google Shape;3172;p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3" name="Google Shape;3173;p4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p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9" name="Google Shape;3179;p4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3"/>
        <p:cNvGrpSpPr/>
        <p:nvPr/>
      </p:nvGrpSpPr>
      <p:grpSpPr>
        <a:xfrm>
          <a:off x="0" y="0"/>
          <a:ext cx="0" cy="0"/>
          <a:chOff x="0" y="0"/>
          <a:chExt cx="0" cy="0"/>
        </a:xfrm>
      </p:grpSpPr>
      <p:sp>
        <p:nvSpPr>
          <p:cNvPr id="3184" name="Google Shape;3184;p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5" name="Google Shape;3185;p4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9"/>
        <p:cNvGrpSpPr/>
        <p:nvPr/>
      </p:nvGrpSpPr>
      <p:grpSpPr>
        <a:xfrm>
          <a:off x="0" y="0"/>
          <a:ext cx="0" cy="0"/>
          <a:chOff x="0" y="0"/>
          <a:chExt cx="0" cy="0"/>
        </a:xfrm>
      </p:grpSpPr>
      <p:sp>
        <p:nvSpPr>
          <p:cNvPr id="3190" name="Google Shape;3190;p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1" name="Google Shape;3191;p4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p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7" name="Google Shape;3197;p4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p4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3" name="Google Shape;3203;p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p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1" name="Google Shape;3211;p4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p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7" name="Google Shape;3217;p4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p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3" name="Google Shape;3223;p4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7"/>
        <p:cNvGrpSpPr/>
        <p:nvPr/>
      </p:nvGrpSpPr>
      <p:grpSpPr>
        <a:xfrm>
          <a:off x="0" y="0"/>
          <a:ext cx="0" cy="0"/>
          <a:chOff x="0" y="0"/>
          <a:chExt cx="0" cy="0"/>
        </a:xfrm>
      </p:grpSpPr>
      <p:sp>
        <p:nvSpPr>
          <p:cNvPr id="3228" name="Google Shape;3228;p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9" name="Google Shape;3229;p4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3"/>
        <p:cNvGrpSpPr/>
        <p:nvPr/>
      </p:nvGrpSpPr>
      <p:grpSpPr>
        <a:xfrm>
          <a:off x="0" y="0"/>
          <a:ext cx="0" cy="0"/>
          <a:chOff x="0" y="0"/>
          <a:chExt cx="0" cy="0"/>
        </a:xfrm>
      </p:grpSpPr>
      <p:sp>
        <p:nvSpPr>
          <p:cNvPr id="3234" name="Google Shape;3234;p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5" name="Google Shape;3235;p4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p4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1" name="Google Shape;3241;p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7"/>
        <p:cNvGrpSpPr/>
        <p:nvPr/>
      </p:nvGrpSpPr>
      <p:grpSpPr>
        <a:xfrm>
          <a:off x="0" y="0"/>
          <a:ext cx="0" cy="0"/>
          <a:chOff x="0" y="0"/>
          <a:chExt cx="0" cy="0"/>
        </a:xfrm>
      </p:grpSpPr>
      <p:sp>
        <p:nvSpPr>
          <p:cNvPr id="3248" name="Google Shape;3248;p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9" name="Google Shape;3249;p4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p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6" name="Google Shape;3256;p4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p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2" name="Google Shape;3262;p4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6"/>
        <p:cNvGrpSpPr/>
        <p:nvPr/>
      </p:nvGrpSpPr>
      <p:grpSpPr>
        <a:xfrm>
          <a:off x="0" y="0"/>
          <a:ext cx="0" cy="0"/>
          <a:chOff x="0" y="0"/>
          <a:chExt cx="0" cy="0"/>
        </a:xfrm>
      </p:grpSpPr>
      <p:sp>
        <p:nvSpPr>
          <p:cNvPr id="3267" name="Google Shape;3267;p4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8" name="Google Shape;3268;p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La representación continua se ocupa de seleccionar tanto un área de proceso particular a mejorar como el nivel de capacidad deseado para ese área de proceso. En este contexto, es importante conocer si un proceso se ha realizado o está incompleto. Por lo tanto, al punto de partida de la representación continua se le da el nombre de “Incompleto”.</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La representación por etapas se ocupa de seleccionar múltiples áreas de proceso a mejorar dentro de un nivel de madurez; no es su interés principal que los procesos individuales se realicen o estén incompletos. Por lo tanto, al punto de partida de la representación por etapas se le da el nombre de “Inicial”.</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p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4" name="Google Shape;3274;p4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9"/>
        <p:cNvGrpSpPr/>
        <p:nvPr/>
      </p:nvGrpSpPr>
      <p:grpSpPr>
        <a:xfrm>
          <a:off x="0" y="0"/>
          <a:ext cx="0" cy="0"/>
          <a:chOff x="0" y="0"/>
          <a:chExt cx="0" cy="0"/>
        </a:xfrm>
      </p:grpSpPr>
      <p:sp>
        <p:nvSpPr>
          <p:cNvPr id="3280" name="Google Shape;3280;p4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1" name="Google Shape;3281;p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 medida que la organización logra las metas genéricas y específicas para el conjunto de áreas de proceso en un nivel de madurez, aumenta su madurez organizativa y obtiene los beneficios de la mejora de procesos</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5"/>
        <p:cNvGrpSpPr/>
        <p:nvPr/>
      </p:nvGrpSpPr>
      <p:grpSpPr>
        <a:xfrm>
          <a:off x="0" y="0"/>
          <a:ext cx="0" cy="0"/>
          <a:chOff x="0" y="0"/>
          <a:chExt cx="0" cy="0"/>
        </a:xfrm>
      </p:grpSpPr>
      <p:sp>
        <p:nvSpPr>
          <p:cNvPr id="3286" name="Google Shape;3286;p4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7" name="Google Shape;3287;p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 medida que la organización logra las metas genéricas y específicas para el conjunto de áreas de proceso en un nivel de madurez, aumenta su madurez organizativa y obtiene los beneficios de la mejora de procesos</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1"/>
        <p:cNvGrpSpPr/>
        <p:nvPr/>
      </p:nvGrpSpPr>
      <p:grpSpPr>
        <a:xfrm>
          <a:off x="0" y="0"/>
          <a:ext cx="0" cy="0"/>
          <a:chOff x="0" y="0"/>
          <a:chExt cx="0" cy="0"/>
        </a:xfrm>
      </p:grpSpPr>
      <p:sp>
        <p:nvSpPr>
          <p:cNvPr id="3292" name="Google Shape;3292;p4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3" name="Google Shape;3293;p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proceso definido que es característico de una organización de nivel de madurez 3, puede estar en situación de riesgo si las prácticas de gestión del nivel de madurez 2 son deficientes. Por ejemplo, la gerencia podría comprometerse con un calendario mal planificado o fracasar al controlar los cambios a los requisitos de la línea base.</a:t>
            </a:r>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Muchas organizaciones recopilan prematuramente los datos detallados característicos del nivel de madurez 4 y se dan cuenta que los datos no son interpretables debido a inconsistencias en los procesos y en las definiciones de las mediciones</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p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9" name="Google Shape;3299;p4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p4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5" name="Google Shape;3305;p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0"/>
        <p:cNvGrpSpPr/>
        <p:nvPr/>
      </p:nvGrpSpPr>
      <p:grpSpPr>
        <a:xfrm>
          <a:off x="0" y="0"/>
          <a:ext cx="0" cy="0"/>
          <a:chOff x="0" y="0"/>
          <a:chExt cx="0" cy="0"/>
        </a:xfrm>
      </p:grpSpPr>
      <p:sp>
        <p:nvSpPr>
          <p:cNvPr id="3311" name="Google Shape;3311;p4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2" name="Google Shape;3312;p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El método SCAMPI se usa para evaluar a las organizaciones que usan CMMI</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Si se utiliza la representación continua para una evaluación, la calificación es “un perfil de nivel de capacidad”. Si se utiliza, la representación por etapas para una evaluación, la calificación es una “calificación de nivel de madurez”</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perfil de nivel de capacidad es una lista de áreas de proceso y el correspondiente nivel de capacidad logrado para cada una.</a:t>
            </a:r>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Áreas de proceso de Alta Madurez (CAR, OPM, OPP, QPM)</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7"/>
        <p:cNvGrpSpPr/>
        <p:nvPr/>
      </p:nvGrpSpPr>
      <p:grpSpPr>
        <a:xfrm>
          <a:off x="0" y="0"/>
          <a:ext cx="0" cy="0"/>
          <a:chOff x="0" y="0"/>
          <a:chExt cx="0" cy="0"/>
        </a:xfrm>
      </p:grpSpPr>
      <p:sp>
        <p:nvSpPr>
          <p:cNvPr id="3318" name="Google Shape;3318;p4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9" name="Google Shape;3319;p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El método SCAMPI se usa para evaluar a las organizaciones que usan CMMI</a:t>
            </a:r>
            <a:endParaRPr/>
          </a:p>
          <a:p>
            <a:pPr marL="457200" lvl="0" indent="-317500" algn="l" rtl="0">
              <a:lnSpc>
                <a:spcPct val="100000"/>
              </a:lnSpc>
              <a:spcBef>
                <a:spcPts val="0"/>
              </a:spcBef>
              <a:spcAft>
                <a:spcPts val="0"/>
              </a:spcAft>
              <a:buSzPts val="1400"/>
              <a:buChar char="●"/>
            </a:pPr>
            <a:r>
              <a:rPr lang="es-EC"/>
              <a:t>Si se utiliza la representación continua para una evaluación, la calificación es “un perfil de nivel de capacidad”. Si se utiliza, la representación por etapas para una evaluación, la calificación es una “calificación de nivel de madurez”</a:t>
            </a:r>
            <a:endParaRPr/>
          </a:p>
          <a:p>
            <a:pPr marL="457200" lvl="0" indent="-317500" algn="l" rtl="0">
              <a:lnSpc>
                <a:spcPct val="100000"/>
              </a:lnSpc>
              <a:spcBef>
                <a:spcPts val="0"/>
              </a:spcBef>
              <a:spcAft>
                <a:spcPts val="0"/>
              </a:spcAft>
              <a:buSzPts val="1400"/>
              <a:buChar char="●"/>
            </a:pPr>
            <a:r>
              <a:rPr lang="es-EC"/>
              <a:t>Un perfil de nivel de capacidad es una lista de áreas de proceso y el correspondiente nivel de capacidad logrado para cada una.</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s-EC"/>
              <a:t>Áreas de proceso de Alta Madurez (CAR, OPM, OPP, QPM)</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6"/>
        <p:cNvGrpSpPr/>
        <p:nvPr/>
      </p:nvGrpSpPr>
      <p:grpSpPr>
        <a:xfrm>
          <a:off x="0" y="0"/>
          <a:ext cx="0" cy="0"/>
          <a:chOff x="0" y="0"/>
          <a:chExt cx="0" cy="0"/>
        </a:xfrm>
      </p:grpSpPr>
      <p:sp>
        <p:nvSpPr>
          <p:cNvPr id="3327" name="Google Shape;3327;p4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8" name="Google Shape;3328;p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p4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4" name="Google Shape;3334;p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Los niveles de capacidad, y las metas y prácticas genéricas, dan soporte a la mejora de los procesos asociados con las áreas de proceso individuales.</a:t>
            </a:r>
            <a:endParaRPr/>
          </a:p>
          <a:p>
            <a:pPr marL="457200" lvl="0" indent="-228600" algn="l" rtl="0">
              <a:lnSpc>
                <a:spcPct val="100000"/>
              </a:lnSpc>
              <a:spcBef>
                <a:spcPts val="0"/>
              </a:spcBef>
              <a:spcAft>
                <a:spcPts val="0"/>
              </a:spcAft>
              <a:buSzPts val="1400"/>
              <a:buNone/>
            </a:pPr>
            <a:endParaRPr/>
          </a:p>
          <a:p>
            <a:pPr marL="457200" marR="0" lvl="0" indent="-317500" algn="l" rtl="0">
              <a:lnSpc>
                <a:spcPct val="100000"/>
              </a:lnSpc>
              <a:spcBef>
                <a:spcPts val="0"/>
              </a:spcBef>
              <a:spcAft>
                <a:spcPts val="0"/>
              </a:spcAft>
              <a:buClr>
                <a:srgbClr val="000000"/>
              </a:buClr>
              <a:buSzPts val="1400"/>
              <a:buFont typeface="Arial"/>
              <a:buChar char="●"/>
            </a:pPr>
            <a:r>
              <a:rPr lang="es-EC" sz="1100"/>
              <a:t>La organización elige el enfoque de sus esfuerzos de mejora de procesos, eligiendo aquellas áreas de proceso, o conjuntos de áreas de proceso interrelacionados, que más benefician a la organización y a sus objetivos de negocio.</a:t>
            </a:r>
            <a:endParaRPr sz="1100"/>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p4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0" name="Google Shape;3340;p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p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6" name="Google Shape;3346;p4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s-EC" sz="1100"/>
              <a:t>Una vez que una organización ha logrado el nivel de capacidad 3 puede continuar su camino de mejora abordando las áreas de proceso de la alta madurez ( se concentran en mejorar el rendimiento de procesos ya implementados, métodos estadísticos)	</a:t>
            </a:r>
            <a:endParaRPr/>
          </a:p>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p4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2" name="Google Shape;3352;p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6"/>
        <p:cNvGrpSpPr/>
        <p:nvPr/>
      </p:nvGrpSpPr>
      <p:grpSpPr>
        <a:xfrm>
          <a:off x="0" y="0"/>
          <a:ext cx="0" cy="0"/>
          <a:chOff x="0" y="0"/>
          <a:chExt cx="0" cy="0"/>
        </a:xfrm>
      </p:grpSpPr>
      <p:sp>
        <p:nvSpPr>
          <p:cNvPr id="3357" name="Google Shape;3357;p4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8" name="Google Shape;3358;p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La representación por etapas proporciona un camino de mejora desde el nivel de madurez 1 al nivel de madurez 5 que implica alcanzar las metas de las áreas de proceso en cada nivel de madurez</a:t>
            </a:r>
            <a:endParaRPr/>
          </a:p>
          <a:p>
            <a:pPr marL="457200" lvl="0" indent="-317500" algn="l" rtl="0">
              <a:lnSpc>
                <a:spcPct val="100000"/>
              </a:lnSpc>
              <a:spcBef>
                <a:spcPts val="0"/>
              </a:spcBef>
              <a:spcAft>
                <a:spcPts val="0"/>
              </a:spcAft>
              <a:buSzPts val="1400"/>
              <a:buChar char="●"/>
            </a:pPr>
            <a:r>
              <a:rPr lang="es-EC"/>
              <a:t>Las áreas de proceso se agrupan por niveles de madurez</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p4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4" name="Google Shape;3364;p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s-EC" sz="1100"/>
              <a:t>Prestar atención a las dependencias entre prácticas genéricas y áreas de proceso.</a:t>
            </a:r>
            <a:endParaRPr/>
          </a:p>
          <a:p>
            <a:pPr marL="457200" lvl="0" indent="-317500" algn="just" rtl="0">
              <a:lnSpc>
                <a:spcPct val="100000"/>
              </a:lnSpc>
              <a:spcBef>
                <a:spcPts val="0"/>
              </a:spcBef>
              <a:spcAft>
                <a:spcPts val="0"/>
              </a:spcAft>
              <a:buSzPts val="1400"/>
              <a:buChar char="●"/>
            </a:pPr>
            <a:r>
              <a:rPr lang="es-EC" sz="1100"/>
              <a:t>Los niveles de capacidad no permiten comparar organizaciones</a:t>
            </a:r>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9"/>
        <p:cNvGrpSpPr/>
        <p:nvPr/>
      </p:nvGrpSpPr>
      <p:grpSpPr>
        <a:xfrm>
          <a:off x="0" y="0"/>
          <a:ext cx="0" cy="0"/>
          <a:chOff x="0" y="0"/>
          <a:chExt cx="0" cy="0"/>
        </a:xfrm>
      </p:grpSpPr>
      <p:sp>
        <p:nvSpPr>
          <p:cNvPr id="3370" name="Google Shape;3370;p4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1" name="Google Shape;3371;p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resultado de una evaluación es una calificación</a:t>
            </a:r>
            <a:endParaRPr/>
          </a:p>
          <a:p>
            <a:pPr marL="457200" lvl="0" indent="-317500" algn="l" rtl="0">
              <a:lnSpc>
                <a:spcPct val="100000"/>
              </a:lnSpc>
              <a:spcBef>
                <a:spcPts val="0"/>
              </a:spcBef>
              <a:spcAft>
                <a:spcPts val="0"/>
              </a:spcAft>
              <a:buSzPts val="1400"/>
              <a:buChar char="●"/>
            </a:pPr>
            <a:r>
              <a:rPr lang="es-EC"/>
              <a:t>Si se utiliza la representación continua para una evaluación, la calificación es “un perfil de nivel de capacidad”. Si se utiliza, la representación por etapas para una evaluación, la calificación es una “calificación de nivel de madurez” (p. ej., nivel de madurez 3).</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p4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7" name="Google Shape;3377;p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p4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3" name="Google Shape;3383;p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p:cNvGrpSpPr/>
        <p:nvPr/>
      </p:nvGrpSpPr>
      <p:grpSpPr>
        <a:xfrm>
          <a:off x="0" y="0"/>
          <a:ext cx="0" cy="0"/>
          <a:chOff x="0" y="0"/>
          <a:chExt cx="0" cy="0"/>
        </a:xfrm>
      </p:grpSpPr>
      <p:sp>
        <p:nvSpPr>
          <p:cNvPr id="3388" name="Google Shape;3388;p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9" name="Google Shape;3389;p4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p4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5" name="Google Shape;3395;p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1"/>
        <p:cNvGrpSpPr/>
        <p:nvPr/>
      </p:nvGrpSpPr>
      <p:grpSpPr>
        <a:xfrm>
          <a:off x="0" y="0"/>
          <a:ext cx="0" cy="0"/>
          <a:chOff x="0" y="0"/>
          <a:chExt cx="0" cy="0"/>
        </a:xfrm>
      </p:grpSpPr>
      <p:sp>
        <p:nvSpPr>
          <p:cNvPr id="3402" name="Google Shape;3402;p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3" name="Google Shape;3403;p4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7"/>
        <p:cNvGrpSpPr/>
        <p:nvPr/>
      </p:nvGrpSpPr>
      <p:grpSpPr>
        <a:xfrm>
          <a:off x="0" y="0"/>
          <a:ext cx="0" cy="0"/>
          <a:chOff x="0" y="0"/>
          <a:chExt cx="0" cy="0"/>
        </a:xfrm>
      </p:grpSpPr>
      <p:sp>
        <p:nvSpPr>
          <p:cNvPr id="3408" name="Google Shape;3408;p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9" name="Google Shape;3409;p4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p4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5" name="Google Shape;3415;p4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s-EC" sz="1100"/>
              <a:t>Ejemplo: Proceso: Definición de Procesos de la Organización. Declaración del propósito: “El propósito de la Definición de Procesos de la Organización es establecer y mantener un conjunto utilizable de activos de procesos de la organización, estándares del entorno de trabajo, y reglas y guías para los equipos”</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p4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2" name="Google Shape;3422;p4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s-EC" sz="1100"/>
              <a:t>Ejemplo: Proceso: Monitorización y Control de Proyecto. Notas introductorias: “Cuando el estado es real se desvía significativamente de los valores esperados, se llevarán acciones correctivas según proceda”</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p4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9" name="Google Shape;3429;p4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s-EC" sz="1100"/>
              <a:t>Ejemplo: Área de Proceso: Planificación de Proyecto. Áreas relacionadas: “Para más información sobre identificar, analizar y mitigar los riesgos, consúltese el área de proceso Gestión de Riesgos”.</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4"/>
        <p:cNvGrpSpPr/>
        <p:nvPr/>
      </p:nvGrpSpPr>
      <p:grpSpPr>
        <a:xfrm>
          <a:off x="0" y="0"/>
          <a:ext cx="0" cy="0"/>
          <a:chOff x="0" y="0"/>
          <a:chExt cx="0" cy="0"/>
        </a:xfrm>
      </p:grpSpPr>
      <p:sp>
        <p:nvSpPr>
          <p:cNvPr id="3435" name="Google Shape;3435;p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6" name="Google Shape;3436;p4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s-EC" sz="1100"/>
              <a:t>Ejemplo de meta específica: Área de proceso: Gestión de la configuración. Meta: ”Se establece y mantiene la integridad de las líneas base”</a:t>
            </a:r>
            <a:endParaRPr/>
          </a:p>
          <a:p>
            <a:pPr marL="457200" lvl="0" indent="-228600" algn="l" rtl="0">
              <a:lnSpc>
                <a:spcPct val="100000"/>
              </a:lnSpc>
              <a:spcBef>
                <a:spcPts val="0"/>
              </a:spcBef>
              <a:spcAft>
                <a:spcPts val="0"/>
              </a:spcAft>
              <a:buSzPts val="1400"/>
              <a:buNone/>
            </a:pPr>
            <a:endParaRPr/>
          </a:p>
          <a:p>
            <a:pPr marL="457200" marR="0" lvl="0" indent="-317500" algn="l" rtl="0">
              <a:lnSpc>
                <a:spcPct val="100000"/>
              </a:lnSpc>
              <a:spcBef>
                <a:spcPts val="0"/>
              </a:spcBef>
              <a:spcAft>
                <a:spcPts val="0"/>
              </a:spcAft>
              <a:buClr>
                <a:srgbClr val="000000"/>
              </a:buClr>
              <a:buSzPts val="1400"/>
              <a:buFont typeface="Arial"/>
              <a:buChar char="●"/>
            </a:pPr>
            <a:r>
              <a:rPr lang="es-EC" sz="1100"/>
              <a:t>Ejemplo práctica específica: Proceso de Monitorización y Control de Proyecto. Práctica específica: “Monitorizar los compromisos frente a aquellos identificados en el Plan de Proyecto”.</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p4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3" name="Google Shape;3443;p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s-EC" sz="1100"/>
              <a:t>Ejemplo de meta específica: Área de proceso: Gestión de la configuración. Meta: ”Se establece y mantiene la integridad de las líneas base”</a:t>
            </a:r>
            <a:endParaRPr/>
          </a:p>
          <a:p>
            <a:pPr marL="457200" lvl="0" indent="-228600" algn="l" rtl="0">
              <a:lnSpc>
                <a:spcPct val="100000"/>
              </a:lnSpc>
              <a:spcBef>
                <a:spcPts val="0"/>
              </a:spcBef>
              <a:spcAft>
                <a:spcPts val="0"/>
              </a:spcAft>
              <a:buSzPts val="1400"/>
              <a:buNone/>
            </a:pPr>
            <a:endParaRPr/>
          </a:p>
          <a:p>
            <a:pPr marL="457200" marR="0" lvl="0" indent="-317500" algn="l" rtl="0">
              <a:lnSpc>
                <a:spcPct val="100000"/>
              </a:lnSpc>
              <a:spcBef>
                <a:spcPts val="0"/>
              </a:spcBef>
              <a:spcAft>
                <a:spcPts val="0"/>
              </a:spcAft>
              <a:buClr>
                <a:srgbClr val="000000"/>
              </a:buClr>
              <a:buSzPts val="1400"/>
              <a:buFont typeface="Arial"/>
              <a:buChar char="●"/>
            </a:pPr>
            <a:r>
              <a:rPr lang="es-EC" sz="1100"/>
              <a:t>Ejemplo práctica específica: Proceso de Monitorización y Control de Proyecto. Práctica específica: “Monitorizar los compromisos frente a aquellos identificados en el Plan de Proyecto”.</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p4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1" name="Google Shape;3451;p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s-EC" sz="1100"/>
              <a:t>Ejemplo de producto de trabajo : Un ejemplo de trabajo de la práctica específica “Monitorizar los parámetros de Planificación de Proyecto” en el área de Monitorización y Control de Proyecto es “Registro de las desviaciones significativas”</a:t>
            </a:r>
            <a:endParaRPr/>
          </a:p>
          <a:p>
            <a:pPr marL="457200" lvl="0" indent="-228600" algn="just" rtl="0">
              <a:lnSpc>
                <a:spcPct val="100000"/>
              </a:lnSpc>
              <a:spcBef>
                <a:spcPts val="0"/>
              </a:spcBef>
              <a:spcAft>
                <a:spcPts val="0"/>
              </a:spcAft>
              <a:buSzPts val="1400"/>
              <a:buNone/>
            </a:pPr>
            <a:endParaRPr sz="1100"/>
          </a:p>
          <a:p>
            <a:pPr marL="457200" marR="0" lvl="0" indent="-317500" algn="just" rtl="0">
              <a:lnSpc>
                <a:spcPct val="100000"/>
              </a:lnSpc>
              <a:spcBef>
                <a:spcPts val="0"/>
              </a:spcBef>
              <a:spcAft>
                <a:spcPts val="0"/>
              </a:spcAft>
              <a:buClr>
                <a:srgbClr val="000000"/>
              </a:buClr>
              <a:buSzPts val="1400"/>
              <a:buFont typeface="Arial"/>
              <a:buChar char="●"/>
            </a:pPr>
            <a:r>
              <a:rPr lang="es-EC" sz="1100"/>
              <a:t>Ejemplo de subpráctica: Práctica específica: “Llevar a cabo acciones correctivas” en el área de proceso: “Monitorización y control del proyecto” es “Determinar y documentar las acciones apropiadas necesarias para tratar las cuestiones identificadas”</a:t>
            </a:r>
            <a:endParaRPr/>
          </a:p>
          <a:p>
            <a:pPr marL="457200" lvl="0" indent="-228600" algn="just" rtl="0">
              <a:lnSpc>
                <a:spcPct val="100000"/>
              </a:lnSpc>
              <a:spcBef>
                <a:spcPts val="0"/>
              </a:spcBef>
              <a:spcAft>
                <a:spcPts val="0"/>
              </a:spcAft>
              <a:buSzPts val="1400"/>
              <a:buNone/>
            </a:pP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Google Shape;3457;p4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8" name="Google Shape;3458;p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s-EC" sz="1100"/>
              <a:t>Ejemplo de producto de trabajo : Un ejemplo de trabajo de la práctica específica “Monitorizar los parámetros de Planificación de Proyecto” en el área de Monitorización y Control de Proyecto es “Registro de las desviaciones significativas”</a:t>
            </a:r>
            <a:endParaRPr/>
          </a:p>
          <a:p>
            <a:pPr marL="457200" lvl="0" indent="-228600" algn="just" rtl="0">
              <a:lnSpc>
                <a:spcPct val="100000"/>
              </a:lnSpc>
              <a:spcBef>
                <a:spcPts val="0"/>
              </a:spcBef>
              <a:spcAft>
                <a:spcPts val="0"/>
              </a:spcAft>
              <a:buSzPts val="1400"/>
              <a:buNone/>
            </a:pPr>
            <a:endParaRPr sz="1100"/>
          </a:p>
          <a:p>
            <a:pPr marL="457200" marR="0" lvl="0" indent="-317500" algn="just" rtl="0">
              <a:lnSpc>
                <a:spcPct val="100000"/>
              </a:lnSpc>
              <a:spcBef>
                <a:spcPts val="0"/>
              </a:spcBef>
              <a:spcAft>
                <a:spcPts val="0"/>
              </a:spcAft>
              <a:buClr>
                <a:srgbClr val="000000"/>
              </a:buClr>
              <a:buSzPts val="1400"/>
              <a:buFont typeface="Arial"/>
              <a:buChar char="●"/>
            </a:pPr>
            <a:r>
              <a:rPr lang="es-EC" sz="1100"/>
              <a:t>Ejemplo de subpráctica: Práctica específica: “Llevar a cabo acciones correctivas” en el área de proceso: “Monitorización y control del proyecto” es “Determinar y documentar las acciones apropiadas necesarias para tratar las cuestiones identificadas”</a:t>
            </a:r>
            <a:endParaRPr/>
          </a:p>
          <a:p>
            <a:pPr marL="457200" lvl="0" indent="-228600" algn="just" rtl="0">
              <a:lnSpc>
                <a:spcPct val="100000"/>
              </a:lnSpc>
              <a:spcBef>
                <a:spcPts val="0"/>
              </a:spcBef>
              <a:spcAft>
                <a:spcPts val="0"/>
              </a:spcAft>
              <a:buSzPts val="1400"/>
              <a:buNone/>
            </a:pPr>
            <a:endParaRPr sz="1100"/>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p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6" name="Google Shape;3466;p4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1"/>
        <p:cNvGrpSpPr/>
        <p:nvPr/>
      </p:nvGrpSpPr>
      <p:grpSpPr>
        <a:xfrm>
          <a:off x="0" y="0"/>
          <a:ext cx="0" cy="0"/>
          <a:chOff x="0" y="0"/>
          <a:chExt cx="0" cy="0"/>
        </a:xfrm>
      </p:grpSpPr>
      <p:sp>
        <p:nvSpPr>
          <p:cNvPr id="3472" name="Google Shape;3472;p4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3" name="Google Shape;3473;p4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s-EC" sz="1100"/>
              <a:t>Ejemplo: Meta genérica: “El proceso está institucionalizado como un proceso gestionado”: </a:t>
            </a:r>
            <a:r>
              <a:rPr lang="es-EC" sz="1100" b="1"/>
              <a:t>Práctica genérica</a:t>
            </a:r>
            <a:r>
              <a:rPr lang="es-EC" sz="1100"/>
              <a:t>: “Proporcionar recursos adecuados para realizar el proceso, desarrollar los productos de trabajo y proporcionar los servicios del proceso”</a:t>
            </a:r>
            <a:endParaRPr/>
          </a:p>
          <a:p>
            <a:pPr marL="457200" marR="0" lvl="0" indent="-228600" algn="l" rtl="0">
              <a:lnSpc>
                <a:spcPct val="100000"/>
              </a:lnSpc>
              <a:spcBef>
                <a:spcPts val="0"/>
              </a:spcBef>
              <a:spcAft>
                <a:spcPts val="0"/>
              </a:spcAft>
              <a:buClr>
                <a:srgbClr val="000000"/>
              </a:buClr>
              <a:buSzPts val="1400"/>
              <a:buFont typeface="Arial"/>
              <a:buNone/>
            </a:pPr>
            <a:endParaRPr sz="1100"/>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p4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0" name="Google Shape;3480;p4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100"/>
          </a:p>
          <a:p>
            <a:pPr marL="457200" marR="0" lvl="0" indent="-317500" algn="l" rtl="0">
              <a:lnSpc>
                <a:spcPct val="100000"/>
              </a:lnSpc>
              <a:spcBef>
                <a:spcPts val="0"/>
              </a:spcBef>
              <a:spcAft>
                <a:spcPts val="0"/>
              </a:spcAft>
              <a:buClr>
                <a:srgbClr val="000000"/>
              </a:buClr>
              <a:buSzPts val="1400"/>
              <a:buFont typeface="Arial"/>
              <a:buChar char="●"/>
            </a:pPr>
            <a:r>
              <a:rPr lang="es-EC" sz="1100"/>
              <a:t>Ejemplo: Práctica genérica: Establecer un mantener una política de la organización para planificar y realizar el proceso. </a:t>
            </a:r>
            <a:r>
              <a:rPr lang="es-EC" sz="1100" b="1"/>
              <a:t>Área de proceso</a:t>
            </a:r>
            <a:r>
              <a:rPr lang="es-EC" sz="1100"/>
              <a:t>: “Planificación del proyecto”. Elaboración de la práctica genérica: “Esta política establece las expectativas de la organización para estimar los parámetros de planificación, para definir compromisos internos y externos, y para desarrollar un plan para gestionar el proyecto”</a:t>
            </a: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6"/>
        <p:cNvGrpSpPr/>
        <p:nvPr/>
      </p:nvGrpSpPr>
      <p:grpSpPr>
        <a:xfrm>
          <a:off x="0" y="0"/>
          <a:ext cx="0" cy="0"/>
          <a:chOff x="0" y="0"/>
          <a:chExt cx="0" cy="0"/>
        </a:xfrm>
      </p:grpSpPr>
      <p:sp>
        <p:nvSpPr>
          <p:cNvPr id="3487" name="Google Shape;3487;p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8" name="Google Shape;3488;p4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p4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4" name="Google Shape;3494;p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0"/>
        <p:cNvGrpSpPr/>
        <p:nvPr/>
      </p:nvGrpSpPr>
      <p:grpSpPr>
        <a:xfrm>
          <a:off x="0" y="0"/>
          <a:ext cx="0" cy="0"/>
          <a:chOff x="0" y="0"/>
          <a:chExt cx="0" cy="0"/>
        </a:xfrm>
      </p:grpSpPr>
      <p:sp>
        <p:nvSpPr>
          <p:cNvPr id="3501" name="Google Shape;3501;p4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2" name="Google Shape;3502;p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6"/>
        <p:cNvGrpSpPr/>
        <p:nvPr/>
      </p:nvGrpSpPr>
      <p:grpSpPr>
        <a:xfrm>
          <a:off x="0" y="0"/>
          <a:ext cx="0" cy="0"/>
          <a:chOff x="0" y="0"/>
          <a:chExt cx="0" cy="0"/>
        </a:xfrm>
      </p:grpSpPr>
      <p:sp>
        <p:nvSpPr>
          <p:cNvPr id="3507" name="Google Shape;3507;p4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8" name="Google Shape;3508;p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p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5" name="Google Shape;3515;p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9"/>
        <p:cNvGrpSpPr/>
        <p:nvPr/>
      </p:nvGrpSpPr>
      <p:grpSpPr>
        <a:xfrm>
          <a:off x="0" y="0"/>
          <a:ext cx="0" cy="0"/>
          <a:chOff x="0" y="0"/>
          <a:chExt cx="0" cy="0"/>
        </a:xfrm>
      </p:grpSpPr>
      <p:sp>
        <p:nvSpPr>
          <p:cNvPr id="3520" name="Google Shape;3520;p4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1" name="Google Shape;3521;p4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5"/>
        <p:cNvGrpSpPr/>
        <p:nvPr/>
      </p:nvGrpSpPr>
      <p:grpSpPr>
        <a:xfrm>
          <a:off x="0" y="0"/>
          <a:ext cx="0" cy="0"/>
          <a:chOff x="0" y="0"/>
          <a:chExt cx="0" cy="0"/>
        </a:xfrm>
      </p:grpSpPr>
      <p:sp>
        <p:nvSpPr>
          <p:cNvPr id="3526" name="Google Shape;3526;p4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7" name="Google Shape;3527;p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p4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3" name="Google Shape;3533;p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7"/>
        <p:cNvGrpSpPr/>
        <p:nvPr/>
      </p:nvGrpSpPr>
      <p:grpSpPr>
        <a:xfrm>
          <a:off x="0" y="0"/>
          <a:ext cx="0" cy="0"/>
          <a:chOff x="0" y="0"/>
          <a:chExt cx="0" cy="0"/>
        </a:xfrm>
      </p:grpSpPr>
      <p:sp>
        <p:nvSpPr>
          <p:cNvPr id="3538" name="Google Shape;3538;p4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9" name="Google Shape;3539;p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5"/>
        <p:cNvGrpSpPr/>
        <p:nvPr/>
      </p:nvGrpSpPr>
      <p:grpSpPr>
        <a:xfrm>
          <a:off x="0" y="0"/>
          <a:ext cx="0" cy="0"/>
          <a:chOff x="0" y="0"/>
          <a:chExt cx="0" cy="0"/>
        </a:xfrm>
      </p:grpSpPr>
      <p:sp>
        <p:nvSpPr>
          <p:cNvPr id="3546" name="Google Shape;3546;p4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7" name="Google Shape;3547;p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1"/>
        <p:cNvGrpSpPr/>
        <p:nvPr/>
      </p:nvGrpSpPr>
      <p:grpSpPr>
        <a:xfrm>
          <a:off x="0" y="0"/>
          <a:ext cx="0" cy="0"/>
          <a:chOff x="0" y="0"/>
          <a:chExt cx="0" cy="0"/>
        </a:xfrm>
      </p:grpSpPr>
      <p:sp>
        <p:nvSpPr>
          <p:cNvPr id="3552" name="Google Shape;3552;p4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3" name="Google Shape;3553;p4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“elemento de configuración” es una entidad seleccionada para la gestión de configuración, que puede consistir en varios productos de trabajo relacionados que forman una línea base.</a:t>
            </a: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p4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9" name="Google Shape;3559;p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p4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5" name="Google Shape;3565;p4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p4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1" name="Google Shape;3571;p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hitos son eventos o momentos preplanificados en los cuáles se lleva a cabo una revisión minuciosa del estado para comprender cómo se están cumpliendo los requisitos de las partes interesadas</a:t>
            </a: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p4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7" name="Google Shape;3577;p4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Aquellos que realicen actividades de aseguramiento de la calidad para un producto de trabajo deberían estar separados de los que están directamente involucrados en el desarrollo o mantenimiento del producto de trabajo. Los miembros están formados en Aseguramiento de la Calidad.</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p4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3" name="Google Shape;3583;p4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7"/>
        <p:cNvGrpSpPr/>
        <p:nvPr/>
      </p:nvGrpSpPr>
      <p:grpSpPr>
        <a:xfrm>
          <a:off x="0" y="0"/>
          <a:ext cx="0" cy="0"/>
          <a:chOff x="0" y="0"/>
          <a:chExt cx="0" cy="0"/>
        </a:xfrm>
      </p:grpSpPr>
      <p:sp>
        <p:nvSpPr>
          <p:cNvPr id="3588" name="Google Shape;3588;p4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9" name="Google Shape;3589;p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Un componente de producto de trabajo es un componente de bajo nivel  del producto.</a:t>
            </a: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p4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5" name="Google Shape;3595;p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9"/>
        <p:cNvGrpSpPr/>
        <p:nvPr/>
      </p:nvGrpSpPr>
      <p:grpSpPr>
        <a:xfrm>
          <a:off x="0" y="0"/>
          <a:ext cx="0" cy="0"/>
          <a:chOff x="0" y="0"/>
          <a:chExt cx="0" cy="0"/>
        </a:xfrm>
      </p:grpSpPr>
      <p:sp>
        <p:nvSpPr>
          <p:cNvPr id="3600" name="Google Shape;3600;p4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1" name="Google Shape;3601;p4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5"/>
        <p:cNvGrpSpPr/>
        <p:nvPr/>
      </p:nvGrpSpPr>
      <p:grpSpPr>
        <a:xfrm>
          <a:off x="0" y="0"/>
          <a:ext cx="0" cy="0"/>
          <a:chOff x="0" y="0"/>
          <a:chExt cx="0" cy="0"/>
        </a:xfrm>
      </p:grpSpPr>
      <p:sp>
        <p:nvSpPr>
          <p:cNvPr id="3606" name="Google Shape;3606;p4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7" name="Google Shape;3607;p4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La funcionalidad y los atributos de calidad pueden ser identificados y definidos con las partes interesadas relevantes a través de un análisis de diversos escenarios</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p4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3" name="Google Shape;3613;p4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La planificación estratégica se considera, normalmente, de dos a cinco años vista</a:t>
            </a: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7"/>
        <p:cNvGrpSpPr/>
        <p:nvPr/>
      </p:nvGrpSpPr>
      <p:grpSpPr>
        <a:xfrm>
          <a:off x="0" y="0"/>
          <a:ext cx="0" cy="0"/>
          <a:chOff x="0" y="0"/>
          <a:chExt cx="0" cy="0"/>
        </a:xfrm>
      </p:grpSpPr>
      <p:sp>
        <p:nvSpPr>
          <p:cNvPr id="3618" name="Google Shape;3618;p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9" name="Google Shape;3619;p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Las decisiones menos formales pueden analizarse en pocas horas, utilizan pocos criterios (p. ej., eficacia, coste de implementación), y concluyen con un informe de una o dos páginas. Las decisiones más formales pueden requerir planes separados, meses de esfuerzo, reuniones para desarrollar y aprobar criterios, simulaciones, prototipos, pilotos y documentación extensa.</a:t>
            </a: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3"/>
        <p:cNvGrpSpPr/>
        <p:nvPr/>
      </p:nvGrpSpPr>
      <p:grpSpPr>
        <a:xfrm>
          <a:off x="0" y="0"/>
          <a:ext cx="0" cy="0"/>
          <a:chOff x="0" y="0"/>
          <a:chExt cx="0" cy="0"/>
        </a:xfrm>
      </p:grpSpPr>
      <p:sp>
        <p:nvSpPr>
          <p:cNvPr id="3624" name="Google Shape;3624;p4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5" name="Google Shape;3625;p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9"/>
        <p:cNvGrpSpPr/>
        <p:nvPr/>
      </p:nvGrpSpPr>
      <p:grpSpPr>
        <a:xfrm>
          <a:off x="0" y="0"/>
          <a:ext cx="0" cy="0"/>
          <a:chOff x="0" y="0"/>
          <a:chExt cx="0" cy="0"/>
        </a:xfrm>
      </p:grpSpPr>
      <p:sp>
        <p:nvSpPr>
          <p:cNvPr id="3630" name="Google Shape;3630;p4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1" name="Google Shape;3631;p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activos de proceso de la organización son artefactos que se refieren a la descripción, implementación y mejora de los procesos. Estos artefactos son activos porque se desarrollan o adquieren para cumplir los objetivos de negocio de la organización y representan inversiones de la organización que se espera que proporcionen valor al negocio actual y futuro.</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activos de proceso de la organización permiten una ejecución consistente de los procesos en toda la organización y proporcionan una base para obtener beneficios acumulados a largo plazo para la organización</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“proceso estándar” se compone de otros procesos (es decir, subprocesos)</a:t>
            </a:r>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s-EC"/>
              <a:t>De acuerdo al SEI (Software Engineer Institute), una línea de productos de software se refiere a un conjunto de sistemas de software que comparten características y que son desarrollados a partir de un conjunto común de bienes núcleo (core assets). Reutilización</a:t>
            </a: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p4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7" name="Google Shape;3637;p4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1"/>
        <p:cNvGrpSpPr/>
        <p:nvPr/>
      </p:nvGrpSpPr>
      <p:grpSpPr>
        <a:xfrm>
          <a:off x="0" y="0"/>
          <a:ext cx="0" cy="0"/>
          <a:chOff x="0" y="0"/>
          <a:chExt cx="0" cy="0"/>
        </a:xfrm>
      </p:grpSpPr>
      <p:sp>
        <p:nvSpPr>
          <p:cNvPr id="3642" name="Google Shape;3642;p4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3" name="Google Shape;3643;p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La planificación estratégica se considera, normalmente, de dos a cinco años vista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7"/>
        <p:cNvGrpSpPr/>
        <p:nvPr/>
      </p:nvGrpSpPr>
      <p:grpSpPr>
        <a:xfrm>
          <a:off x="0" y="0"/>
          <a:ext cx="0" cy="0"/>
          <a:chOff x="0" y="0"/>
          <a:chExt cx="0" cy="0"/>
        </a:xfrm>
      </p:grpSpPr>
      <p:sp>
        <p:nvSpPr>
          <p:cNvPr id="3648" name="Google Shape;3648;p4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9" name="Google Shape;3649;p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Las fortalezas, las debilidades y las oportunidades de mejora pueden determinarse en relación a un estándar o modelo de proceso, tales como el modelo CMMI o el estándar ISO.</a:t>
            </a: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p4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5" name="Google Shape;3655;p4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9"/>
        <p:cNvGrpSpPr/>
        <p:nvPr/>
      </p:nvGrpSpPr>
      <p:grpSpPr>
        <a:xfrm>
          <a:off x="0" y="0"/>
          <a:ext cx="0" cy="0"/>
          <a:chOff x="0" y="0"/>
          <a:chExt cx="0" cy="0"/>
        </a:xfrm>
      </p:grpSpPr>
      <p:sp>
        <p:nvSpPr>
          <p:cNvPr id="3660" name="Google Shape;3660;p4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1" name="Google Shape;3661;p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p4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7" name="Google Shape;3667;p4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1"/>
        <p:cNvGrpSpPr/>
        <p:nvPr/>
      </p:nvGrpSpPr>
      <p:grpSpPr>
        <a:xfrm>
          <a:off x="0" y="0"/>
          <a:ext cx="0" cy="0"/>
          <a:chOff x="0" y="0"/>
          <a:chExt cx="0" cy="0"/>
        </a:xfrm>
      </p:grpSpPr>
      <p:sp>
        <p:nvSpPr>
          <p:cNvPr id="3672" name="Google Shape;3672;p4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3" name="Google Shape;3673;p4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la verificación contempla si el producto de trabajo refleja adecuadamente los requisitos especificados.</a:t>
            </a: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7"/>
        <p:cNvGrpSpPr/>
        <p:nvPr/>
      </p:nvGrpSpPr>
      <p:grpSpPr>
        <a:xfrm>
          <a:off x="0" y="0"/>
          <a:ext cx="0" cy="0"/>
          <a:chOff x="0" y="0"/>
          <a:chExt cx="0" cy="0"/>
        </a:xfrm>
      </p:grpSpPr>
      <p:sp>
        <p:nvSpPr>
          <p:cNvPr id="3678" name="Google Shape;3678;p4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9" name="Google Shape;3679;p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La validación asegura que construyó lo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la validación temprana y continua ayuda a asegurar que la verificación se aplica al producto </a:t>
            </a:r>
            <a:r>
              <a:rPr lang="es-EC"/>
              <a:t>correcto.</a:t>
            </a:r>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p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5" name="Google Shape;3685;p4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1" i="0" u="none" strike="noStrike" cap="none">
                <a:solidFill>
                  <a:srgbClr val="000000"/>
                </a:solidFill>
                <a:latin typeface="Arial"/>
                <a:ea typeface="Arial"/>
                <a:cs typeface="Arial"/>
                <a:sym typeface="Arial"/>
              </a:rPr>
              <a:t>línea base (baseline) </a:t>
            </a:r>
            <a:r>
              <a:rPr lang="es-EC" sz="1100" b="0" i="0" u="none" strike="noStrike" cap="none">
                <a:solidFill>
                  <a:srgbClr val="000000"/>
                </a:solidFill>
                <a:latin typeface="Arial"/>
                <a:ea typeface="Arial"/>
                <a:cs typeface="Arial"/>
                <a:sym typeface="Arial"/>
              </a:rPr>
              <a:t>Un conjunto de especificaciones o productos de trabajo que se ha revisado y acordado formalmente, que sirve como la base para el desarrollo posterior y que solamente puede cambiarse mediante procedimientos de control de cambios (véase también “línea base de configuración” y “línea base de producto”).</a:t>
            </a:r>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9"/>
        <p:cNvGrpSpPr/>
        <p:nvPr/>
      </p:nvGrpSpPr>
      <p:grpSpPr>
        <a:xfrm>
          <a:off x="0" y="0"/>
          <a:ext cx="0" cy="0"/>
          <a:chOff x="0" y="0"/>
          <a:chExt cx="0" cy="0"/>
        </a:xfrm>
      </p:grpSpPr>
      <p:sp>
        <p:nvSpPr>
          <p:cNvPr id="3690" name="Google Shape;3690;p4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1" name="Google Shape;3691;p4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5"/>
        <p:cNvGrpSpPr/>
        <p:nvPr/>
      </p:nvGrpSpPr>
      <p:grpSpPr>
        <a:xfrm>
          <a:off x="0" y="0"/>
          <a:ext cx="0" cy="0"/>
          <a:chOff x="0" y="0"/>
          <a:chExt cx="0" cy="0"/>
        </a:xfrm>
      </p:grpSpPr>
      <p:sp>
        <p:nvSpPr>
          <p:cNvPr id="3696" name="Google Shape;3696;p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7" name="Google Shape;3697;p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1"/>
        <p:cNvGrpSpPr/>
        <p:nvPr/>
      </p:nvGrpSpPr>
      <p:grpSpPr>
        <a:xfrm>
          <a:off x="0" y="0"/>
          <a:ext cx="0" cy="0"/>
          <a:chOff x="0" y="0"/>
          <a:chExt cx="0" cy="0"/>
        </a:xfrm>
      </p:grpSpPr>
      <p:sp>
        <p:nvSpPr>
          <p:cNvPr id="3702" name="Google Shape;3702;p4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3" name="Google Shape;3703;p4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Algunos ejemplos de atributos de calidad medibles son:</a:t>
            </a:r>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Tiempo medio entre fallos.</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Número de los defectos en el producto liberado.</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Número y gravedad de las reclamaciones del cliente respecto al servicio proporcionado</a:t>
            </a:r>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Algunos ejemplos de atributos medibles para el rendimiento del proceso son:</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Tiempo de ciclo.</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Porcentaje de tiempo de retrabajo.</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Porcentaje de defectos eliminados por las actividades de verificación del producto (por ejemplo, por el tipo de verificación, tales como las revisiones entre pares y las pruebas).</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Tasa de defectos no detectados.</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Número y gravedad de defectos encontrados (o incidencias comunicadas) en el año siguiente a la entrega del producto (o al inicio del servicio).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7"/>
        <p:cNvGrpSpPr/>
        <p:nvPr/>
      </p:nvGrpSpPr>
      <p:grpSpPr>
        <a:xfrm>
          <a:off x="0" y="0"/>
          <a:ext cx="0" cy="0"/>
          <a:chOff x="0" y="0"/>
          <a:chExt cx="0" cy="0"/>
        </a:xfrm>
      </p:grpSpPr>
      <p:sp>
        <p:nvSpPr>
          <p:cNvPr id="3708" name="Google Shape;3708;p5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9" name="Google Shape;3709;p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3"/>
        <p:cNvGrpSpPr/>
        <p:nvPr/>
      </p:nvGrpSpPr>
      <p:grpSpPr>
        <a:xfrm>
          <a:off x="0" y="0"/>
          <a:ext cx="0" cy="0"/>
          <a:chOff x="0" y="0"/>
          <a:chExt cx="0" cy="0"/>
        </a:xfrm>
      </p:grpSpPr>
      <p:sp>
        <p:nvSpPr>
          <p:cNvPr id="3714" name="Google Shape;3714;p5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5" name="Google Shape;3715;p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9"/>
        <p:cNvGrpSpPr/>
        <p:nvPr/>
      </p:nvGrpSpPr>
      <p:grpSpPr>
        <a:xfrm>
          <a:off x="0" y="0"/>
          <a:ext cx="0" cy="0"/>
          <a:chOff x="0" y="0"/>
          <a:chExt cx="0" cy="0"/>
        </a:xfrm>
      </p:grpSpPr>
      <p:sp>
        <p:nvSpPr>
          <p:cNvPr id="3720" name="Google Shape;3720;p5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1" name="Google Shape;3721;p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p5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7" name="Google Shape;3727;p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p5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5" name="Google Shape;3735;p5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9"/>
        <p:cNvGrpSpPr/>
        <p:nvPr/>
      </p:nvGrpSpPr>
      <p:grpSpPr>
        <a:xfrm>
          <a:off x="0" y="0"/>
          <a:ext cx="0" cy="0"/>
          <a:chOff x="0" y="0"/>
          <a:chExt cx="0" cy="0"/>
        </a:xfrm>
      </p:grpSpPr>
      <p:sp>
        <p:nvSpPr>
          <p:cNvPr id="3740" name="Google Shape;3740;p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1" name="Google Shape;3741;p5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5"/>
        <p:cNvGrpSpPr/>
        <p:nvPr/>
      </p:nvGrpSpPr>
      <p:grpSpPr>
        <a:xfrm>
          <a:off x="0" y="0"/>
          <a:ext cx="0" cy="0"/>
          <a:chOff x="0" y="0"/>
          <a:chExt cx="0" cy="0"/>
        </a:xfrm>
      </p:grpSpPr>
      <p:sp>
        <p:nvSpPr>
          <p:cNvPr id="3746" name="Google Shape;3746;p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7" name="Google Shape;3747;p5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1"/>
        <p:cNvGrpSpPr/>
        <p:nvPr/>
      </p:nvGrpSpPr>
      <p:grpSpPr>
        <a:xfrm>
          <a:off x="0" y="0"/>
          <a:ext cx="0" cy="0"/>
          <a:chOff x="0" y="0"/>
          <a:chExt cx="0" cy="0"/>
        </a:xfrm>
      </p:grpSpPr>
      <p:sp>
        <p:nvSpPr>
          <p:cNvPr id="3752" name="Google Shape;3752;p5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3" name="Google Shape;3753;p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rgbClr val="000000"/>
              </a:buClr>
              <a:buSzPts val="1400"/>
              <a:buFont typeface="Arial"/>
              <a:buNone/>
            </a:pPr>
            <a:r>
              <a:rPr lang="es-EC" sz="800">
                <a:solidFill>
                  <a:srgbClr val="0C0C0C"/>
                </a:solidFill>
              </a:rPr>
              <a:t>A</a:t>
            </a:r>
            <a:r>
              <a:rPr lang="es-EC" sz="500">
                <a:solidFill>
                  <a:srgbClr val="0C0C0C"/>
                </a:solidFill>
              </a:rPr>
              <a:t>. Es el método de evaluación más riguroso y debe ser realizado por un evaluador jefe de la SCAMPI, persona preparada y certificada para ello por el SEI. Este método se lleva a cabo cuando hay un gran número de procesos que evaluar. Esta clase de evaluación es la única que puede proporcionar una calificación oficial del SEI.</a:t>
            </a:r>
            <a:endParaRPr/>
          </a:p>
          <a:p>
            <a:pPr marL="139700" marR="0" lvl="0" indent="0" algn="l" rtl="0">
              <a:lnSpc>
                <a:spcPct val="100000"/>
              </a:lnSpc>
              <a:spcBef>
                <a:spcPts val="0"/>
              </a:spcBef>
              <a:spcAft>
                <a:spcPts val="0"/>
              </a:spcAft>
              <a:buClr>
                <a:srgbClr val="000000"/>
              </a:buClr>
              <a:buSzPts val="1400"/>
              <a:buFont typeface="Arial"/>
              <a:buNone/>
            </a:pPr>
            <a:r>
              <a:rPr lang="es-EC" sz="500">
                <a:solidFill>
                  <a:srgbClr val="0C0C0C"/>
                </a:solidFill>
              </a:rPr>
              <a:t>B. Esta clase de evaluación es menos formal y a diferencia de la anterior, se utiliza cuando hay un menor número de procesos que evaluar y conlleva un coste menor. Puede ser utilizada para entender la evolución de una organización hacia un nivel de madurez tomado como objetivo. También proporciona detalles acerca de la probabilidad de que se satisfacieran las prácticas si fueran evaluadas utilizando la SCAMPI‐A.</a:t>
            </a:r>
            <a:endParaRPr/>
          </a:p>
          <a:p>
            <a:pPr marL="139700" marR="0" lvl="0" indent="0" algn="l" rtl="0">
              <a:lnSpc>
                <a:spcPct val="100000"/>
              </a:lnSpc>
              <a:spcBef>
                <a:spcPts val="0"/>
              </a:spcBef>
              <a:spcAft>
                <a:spcPts val="0"/>
              </a:spcAft>
              <a:buClr>
                <a:srgbClr val="000000"/>
              </a:buClr>
              <a:buSzPts val="1400"/>
              <a:buFont typeface="Arial"/>
              <a:buNone/>
            </a:pPr>
            <a:r>
              <a:rPr lang="es-EC" sz="900">
                <a:solidFill>
                  <a:srgbClr val="0C0C0C"/>
                </a:solidFill>
              </a:rPr>
              <a:t>C. Es una versión más simplificada y menos costosa que las dos anteriores, que es escalable en función de los objetivos evaluados. Se utiliza para evaluar la idoneidad de los procesos y una rápida evaluación de las deficiencias existentes en ellos. La información obtenida puede ser utilizada para determinar si la organización sería capaz de cumplir exitosamente una evaluación usando la SCAMPI‐A.</a:t>
            </a:r>
            <a:endParaRPr sz="800"/>
          </a:p>
          <a:p>
            <a:pPr marL="457200" marR="0" lvl="0" indent="-228600" algn="l" rtl="0">
              <a:lnSpc>
                <a:spcPct val="100000"/>
              </a:lnSpc>
              <a:spcBef>
                <a:spcPts val="0"/>
              </a:spcBef>
              <a:spcAft>
                <a:spcPts val="0"/>
              </a:spcAft>
              <a:buClr>
                <a:srgbClr val="000000"/>
              </a:buClr>
              <a:buSzPts val="1400"/>
              <a:buFont typeface="Arial"/>
              <a:buNone/>
            </a:pPr>
            <a:endParaRPr sz="900">
              <a:solidFill>
                <a:srgbClr val="0C0C0C"/>
              </a:solidFill>
            </a:endParaRPr>
          </a:p>
          <a:p>
            <a:pPr marL="457200" lvl="0" indent="-228600" algn="l" rtl="0">
              <a:lnSpc>
                <a:spcPct val="100000"/>
              </a:lnSpc>
              <a:spcBef>
                <a:spcPts val="0"/>
              </a:spcBef>
              <a:spcAft>
                <a:spcPts val="0"/>
              </a:spcAft>
              <a:buSzPts val="1400"/>
              <a:buNone/>
            </a:pPr>
            <a:endParaRPr sz="900"/>
          </a:p>
        </p:txBody>
      </p:sp>
    </p:spTree>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7"/>
        <p:cNvGrpSpPr/>
        <p:nvPr/>
      </p:nvGrpSpPr>
      <p:grpSpPr>
        <a:xfrm>
          <a:off x="0" y="0"/>
          <a:ext cx="0" cy="0"/>
          <a:chOff x="0" y="0"/>
          <a:chExt cx="0" cy="0"/>
        </a:xfrm>
      </p:grpSpPr>
      <p:sp>
        <p:nvSpPr>
          <p:cNvPr id="3758" name="Google Shape;3758;p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9" name="Google Shape;3759;p5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3"/>
        <p:cNvGrpSpPr/>
        <p:nvPr/>
      </p:nvGrpSpPr>
      <p:grpSpPr>
        <a:xfrm>
          <a:off x="0" y="0"/>
          <a:ext cx="0" cy="0"/>
          <a:chOff x="0" y="0"/>
          <a:chExt cx="0" cy="0"/>
        </a:xfrm>
      </p:grpSpPr>
      <p:sp>
        <p:nvSpPr>
          <p:cNvPr id="3764" name="Google Shape;3764;p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5" name="Google Shape;3765;p5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0"/>
        <p:cNvGrpSpPr/>
        <p:nvPr/>
      </p:nvGrpSpPr>
      <p:grpSpPr>
        <a:xfrm>
          <a:off x="0" y="0"/>
          <a:ext cx="0" cy="0"/>
          <a:chOff x="0" y="0"/>
          <a:chExt cx="0" cy="0"/>
        </a:xfrm>
      </p:grpSpPr>
      <p:sp>
        <p:nvSpPr>
          <p:cNvPr id="3771" name="Google Shape;3771;p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2" name="Google Shape;3772;p5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7"/>
        <p:cNvGrpSpPr/>
        <p:nvPr/>
      </p:nvGrpSpPr>
      <p:grpSpPr>
        <a:xfrm>
          <a:off x="0" y="0"/>
          <a:ext cx="0" cy="0"/>
          <a:chOff x="0" y="0"/>
          <a:chExt cx="0" cy="0"/>
        </a:xfrm>
      </p:grpSpPr>
      <p:sp>
        <p:nvSpPr>
          <p:cNvPr id="3778" name="Google Shape;3778;p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9" name="Google Shape;3779;p5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3"/>
        <p:cNvGrpSpPr/>
        <p:nvPr/>
      </p:nvGrpSpPr>
      <p:grpSpPr>
        <a:xfrm>
          <a:off x="0" y="0"/>
          <a:ext cx="0" cy="0"/>
          <a:chOff x="0" y="0"/>
          <a:chExt cx="0" cy="0"/>
        </a:xfrm>
      </p:grpSpPr>
      <p:sp>
        <p:nvSpPr>
          <p:cNvPr id="3784" name="Google Shape;3784;p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5" name="Google Shape;3785;p5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9"/>
        <p:cNvGrpSpPr/>
        <p:nvPr/>
      </p:nvGrpSpPr>
      <p:grpSpPr>
        <a:xfrm>
          <a:off x="0" y="0"/>
          <a:ext cx="0" cy="0"/>
          <a:chOff x="0" y="0"/>
          <a:chExt cx="0" cy="0"/>
        </a:xfrm>
      </p:grpSpPr>
      <p:sp>
        <p:nvSpPr>
          <p:cNvPr id="3790" name="Google Shape;3790;p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1" name="Google Shape;3791;p5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p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7" name="Google Shape;3797;p5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1"/>
        <p:cNvGrpSpPr/>
        <p:nvPr/>
      </p:nvGrpSpPr>
      <p:grpSpPr>
        <a:xfrm>
          <a:off x="0" y="0"/>
          <a:ext cx="0" cy="0"/>
          <a:chOff x="0" y="0"/>
          <a:chExt cx="0" cy="0"/>
        </a:xfrm>
      </p:grpSpPr>
      <p:sp>
        <p:nvSpPr>
          <p:cNvPr id="3802" name="Google Shape;3802;p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3" name="Google Shape;3803;p5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7"/>
        <p:cNvGrpSpPr/>
        <p:nvPr/>
      </p:nvGrpSpPr>
      <p:grpSpPr>
        <a:xfrm>
          <a:off x="0" y="0"/>
          <a:ext cx="0" cy="0"/>
          <a:chOff x="0" y="0"/>
          <a:chExt cx="0" cy="0"/>
        </a:xfrm>
      </p:grpSpPr>
      <p:sp>
        <p:nvSpPr>
          <p:cNvPr id="3808" name="Google Shape;3808;p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9" name="Google Shape;3809;p5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6"/>
        <p:cNvGrpSpPr/>
        <p:nvPr/>
      </p:nvGrpSpPr>
      <p:grpSpPr>
        <a:xfrm>
          <a:off x="0" y="0"/>
          <a:ext cx="0" cy="0"/>
          <a:chOff x="0" y="0"/>
          <a:chExt cx="0" cy="0"/>
        </a:xfrm>
      </p:grpSpPr>
      <p:sp>
        <p:nvSpPr>
          <p:cNvPr id="3817" name="Google Shape;3817;p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8" name="Google Shape;3818;p5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3"/>
        <p:cNvGrpSpPr/>
        <p:nvPr/>
      </p:nvGrpSpPr>
      <p:grpSpPr>
        <a:xfrm>
          <a:off x="0" y="0"/>
          <a:ext cx="0" cy="0"/>
          <a:chOff x="0" y="0"/>
          <a:chExt cx="0" cy="0"/>
        </a:xfrm>
      </p:grpSpPr>
      <p:sp>
        <p:nvSpPr>
          <p:cNvPr id="3824" name="Google Shape;3824;p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5" name="Google Shape;3825;p5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p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2" name="Google Shape;3832;p5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p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9" name="Google Shape;3839;p5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4"/>
        <p:cNvGrpSpPr/>
        <p:nvPr/>
      </p:nvGrpSpPr>
      <p:grpSpPr>
        <a:xfrm>
          <a:off x="0" y="0"/>
          <a:ext cx="0" cy="0"/>
          <a:chOff x="0" y="0"/>
          <a:chExt cx="0" cy="0"/>
        </a:xfrm>
      </p:grpSpPr>
      <p:sp>
        <p:nvSpPr>
          <p:cNvPr id="3845" name="Google Shape;3845;p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6" name="Google Shape;3846;p5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1"/>
        <p:cNvGrpSpPr/>
        <p:nvPr/>
      </p:nvGrpSpPr>
      <p:grpSpPr>
        <a:xfrm>
          <a:off x="0" y="0"/>
          <a:ext cx="0" cy="0"/>
          <a:chOff x="0" y="0"/>
          <a:chExt cx="0" cy="0"/>
        </a:xfrm>
      </p:grpSpPr>
      <p:sp>
        <p:nvSpPr>
          <p:cNvPr id="3852" name="Google Shape;3852;p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3" name="Google Shape;3853;p5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9"/>
        <p:cNvGrpSpPr/>
        <p:nvPr/>
      </p:nvGrpSpPr>
      <p:grpSpPr>
        <a:xfrm>
          <a:off x="0" y="0"/>
          <a:ext cx="0" cy="0"/>
          <a:chOff x="0" y="0"/>
          <a:chExt cx="0" cy="0"/>
        </a:xfrm>
      </p:grpSpPr>
      <p:sp>
        <p:nvSpPr>
          <p:cNvPr id="3860" name="Google Shape;3860;p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1" name="Google Shape;3861;p5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8" name="Google Shape;3868;p5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p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5" name="Google Shape;3875;p5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9"/>
        <p:cNvGrpSpPr/>
        <p:nvPr/>
      </p:nvGrpSpPr>
      <p:grpSpPr>
        <a:xfrm>
          <a:off x="0" y="0"/>
          <a:ext cx="0" cy="0"/>
          <a:chOff x="0" y="0"/>
          <a:chExt cx="0" cy="0"/>
        </a:xfrm>
      </p:grpSpPr>
      <p:sp>
        <p:nvSpPr>
          <p:cNvPr id="3880" name="Google Shape;3880;p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1" name="Google Shape;3881;p5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5"/>
        <p:cNvGrpSpPr/>
        <p:nvPr/>
      </p:nvGrpSpPr>
      <p:grpSpPr>
        <a:xfrm>
          <a:off x="0" y="0"/>
          <a:ext cx="0" cy="0"/>
          <a:chOff x="0" y="0"/>
          <a:chExt cx="0" cy="0"/>
        </a:xfrm>
      </p:grpSpPr>
      <p:sp>
        <p:nvSpPr>
          <p:cNvPr id="3886" name="Google Shape;3886;p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7" name="Google Shape;3887;p5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1"/>
        <p:cNvGrpSpPr/>
        <p:nvPr/>
      </p:nvGrpSpPr>
      <p:grpSpPr>
        <a:xfrm>
          <a:off x="0" y="0"/>
          <a:ext cx="0" cy="0"/>
          <a:chOff x="0" y="0"/>
          <a:chExt cx="0" cy="0"/>
        </a:xfrm>
      </p:grpSpPr>
      <p:sp>
        <p:nvSpPr>
          <p:cNvPr id="3892" name="Google Shape;3892;p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3" name="Google Shape;3893;p5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7"/>
        <p:cNvGrpSpPr/>
        <p:nvPr/>
      </p:nvGrpSpPr>
      <p:grpSpPr>
        <a:xfrm>
          <a:off x="0" y="0"/>
          <a:ext cx="0" cy="0"/>
          <a:chOff x="0" y="0"/>
          <a:chExt cx="0" cy="0"/>
        </a:xfrm>
      </p:grpSpPr>
      <p:sp>
        <p:nvSpPr>
          <p:cNvPr id="3898" name="Google Shape;3898;p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9" name="Google Shape;3899;p5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3"/>
        <p:cNvGrpSpPr/>
        <p:nvPr/>
      </p:nvGrpSpPr>
      <p:grpSpPr>
        <a:xfrm>
          <a:off x="0" y="0"/>
          <a:ext cx="0" cy="0"/>
          <a:chOff x="0" y="0"/>
          <a:chExt cx="0" cy="0"/>
        </a:xfrm>
      </p:grpSpPr>
      <p:sp>
        <p:nvSpPr>
          <p:cNvPr id="3904" name="Google Shape;3904;p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5" name="Google Shape;3905;p5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9"/>
        <p:cNvGrpSpPr/>
        <p:nvPr/>
      </p:nvGrpSpPr>
      <p:grpSpPr>
        <a:xfrm>
          <a:off x="0" y="0"/>
          <a:ext cx="0" cy="0"/>
          <a:chOff x="0" y="0"/>
          <a:chExt cx="0" cy="0"/>
        </a:xfrm>
      </p:grpSpPr>
      <p:sp>
        <p:nvSpPr>
          <p:cNvPr id="3910" name="Google Shape;3910;p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1" name="Google Shape;3911;p5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5"/>
        <p:cNvGrpSpPr/>
        <p:nvPr/>
      </p:nvGrpSpPr>
      <p:grpSpPr>
        <a:xfrm>
          <a:off x="0" y="0"/>
          <a:ext cx="0" cy="0"/>
          <a:chOff x="0" y="0"/>
          <a:chExt cx="0" cy="0"/>
        </a:xfrm>
      </p:grpSpPr>
      <p:sp>
        <p:nvSpPr>
          <p:cNvPr id="3916" name="Google Shape;3916;p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7" name="Google Shape;3917;p5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1"/>
        <p:cNvGrpSpPr/>
        <p:nvPr/>
      </p:nvGrpSpPr>
      <p:grpSpPr>
        <a:xfrm>
          <a:off x="0" y="0"/>
          <a:ext cx="0" cy="0"/>
          <a:chOff x="0" y="0"/>
          <a:chExt cx="0" cy="0"/>
        </a:xfrm>
      </p:grpSpPr>
      <p:sp>
        <p:nvSpPr>
          <p:cNvPr id="3922" name="Google Shape;3922;p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3" name="Google Shape;3923;p5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p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9" name="Google Shape;3929;p5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Google Shape;3934;p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5" name="Google Shape;3935;p5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9"/>
        <p:cNvGrpSpPr/>
        <p:nvPr/>
      </p:nvGrpSpPr>
      <p:grpSpPr>
        <a:xfrm>
          <a:off x="0" y="0"/>
          <a:ext cx="0" cy="0"/>
          <a:chOff x="0" y="0"/>
          <a:chExt cx="0" cy="0"/>
        </a:xfrm>
      </p:grpSpPr>
      <p:sp>
        <p:nvSpPr>
          <p:cNvPr id="3940" name="Google Shape;3940;p5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1" name="Google Shape;3941;p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p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9" name="Google Shape;3949;p5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p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6" name="Google Shape;3956;p5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p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3" name="Google Shape;3963;p5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p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0" name="Google Shape;3970;p5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5"/>
        <p:cNvGrpSpPr/>
        <p:nvPr/>
      </p:nvGrpSpPr>
      <p:grpSpPr>
        <a:xfrm>
          <a:off x="0" y="0"/>
          <a:ext cx="0" cy="0"/>
          <a:chOff x="0" y="0"/>
          <a:chExt cx="0" cy="0"/>
        </a:xfrm>
      </p:grpSpPr>
      <p:sp>
        <p:nvSpPr>
          <p:cNvPr id="3976" name="Google Shape;3976;p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7" name="Google Shape;3977;p5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2"/>
        <p:cNvGrpSpPr/>
        <p:nvPr/>
      </p:nvGrpSpPr>
      <p:grpSpPr>
        <a:xfrm>
          <a:off x="0" y="0"/>
          <a:ext cx="0" cy="0"/>
          <a:chOff x="0" y="0"/>
          <a:chExt cx="0" cy="0"/>
        </a:xfrm>
      </p:grpSpPr>
      <p:sp>
        <p:nvSpPr>
          <p:cNvPr id="3983" name="Google Shape;3983;p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4" name="Google Shape;3984;p5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9"/>
        <p:cNvGrpSpPr/>
        <p:nvPr/>
      </p:nvGrpSpPr>
      <p:grpSpPr>
        <a:xfrm>
          <a:off x="0" y="0"/>
          <a:ext cx="0" cy="0"/>
          <a:chOff x="0" y="0"/>
          <a:chExt cx="0" cy="0"/>
        </a:xfrm>
      </p:grpSpPr>
      <p:sp>
        <p:nvSpPr>
          <p:cNvPr id="3990" name="Google Shape;3990;p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1" name="Google Shape;3991;p5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6"/>
        <p:cNvGrpSpPr/>
        <p:nvPr/>
      </p:nvGrpSpPr>
      <p:grpSpPr>
        <a:xfrm>
          <a:off x="0" y="0"/>
          <a:ext cx="0" cy="0"/>
          <a:chOff x="0" y="0"/>
          <a:chExt cx="0" cy="0"/>
        </a:xfrm>
      </p:grpSpPr>
      <p:sp>
        <p:nvSpPr>
          <p:cNvPr id="3997" name="Google Shape;3997;p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8" name="Google Shape;3998;p5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3"/>
        <p:cNvGrpSpPr/>
        <p:nvPr/>
      </p:nvGrpSpPr>
      <p:grpSpPr>
        <a:xfrm>
          <a:off x="0" y="0"/>
          <a:ext cx="0" cy="0"/>
          <a:chOff x="0" y="0"/>
          <a:chExt cx="0" cy="0"/>
        </a:xfrm>
      </p:grpSpPr>
      <p:sp>
        <p:nvSpPr>
          <p:cNvPr id="4004" name="Google Shape;4004;p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5" name="Google Shape;4005;p5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0"/>
        <p:cNvGrpSpPr/>
        <p:nvPr/>
      </p:nvGrpSpPr>
      <p:grpSpPr>
        <a:xfrm>
          <a:off x="0" y="0"/>
          <a:ext cx="0" cy="0"/>
          <a:chOff x="0" y="0"/>
          <a:chExt cx="0" cy="0"/>
        </a:xfrm>
      </p:grpSpPr>
      <p:sp>
        <p:nvSpPr>
          <p:cNvPr id="4011" name="Google Shape;4011;p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2" name="Google Shape;4012;p5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7"/>
        <p:cNvGrpSpPr/>
        <p:nvPr/>
      </p:nvGrpSpPr>
      <p:grpSpPr>
        <a:xfrm>
          <a:off x="0" y="0"/>
          <a:ext cx="0" cy="0"/>
          <a:chOff x="0" y="0"/>
          <a:chExt cx="0" cy="0"/>
        </a:xfrm>
      </p:grpSpPr>
      <p:sp>
        <p:nvSpPr>
          <p:cNvPr id="4018" name="Google Shape;4018;p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9" name="Google Shape;4019;p5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4"/>
        <p:cNvGrpSpPr/>
        <p:nvPr/>
      </p:nvGrpSpPr>
      <p:grpSpPr>
        <a:xfrm>
          <a:off x="0" y="0"/>
          <a:ext cx="0" cy="0"/>
          <a:chOff x="0" y="0"/>
          <a:chExt cx="0" cy="0"/>
        </a:xfrm>
      </p:grpSpPr>
      <p:sp>
        <p:nvSpPr>
          <p:cNvPr id="4025" name="Google Shape;4025;p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6" name="Google Shape;4026;p5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1"/>
        <p:cNvGrpSpPr/>
        <p:nvPr/>
      </p:nvGrpSpPr>
      <p:grpSpPr>
        <a:xfrm>
          <a:off x="0" y="0"/>
          <a:ext cx="0" cy="0"/>
          <a:chOff x="0" y="0"/>
          <a:chExt cx="0" cy="0"/>
        </a:xfrm>
      </p:grpSpPr>
      <p:sp>
        <p:nvSpPr>
          <p:cNvPr id="4032" name="Google Shape;4032;p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3" name="Google Shape;4033;p5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8"/>
        <p:cNvGrpSpPr/>
        <p:nvPr/>
      </p:nvGrpSpPr>
      <p:grpSpPr>
        <a:xfrm>
          <a:off x="0" y="0"/>
          <a:ext cx="0" cy="0"/>
          <a:chOff x="0" y="0"/>
          <a:chExt cx="0" cy="0"/>
        </a:xfrm>
      </p:grpSpPr>
      <p:sp>
        <p:nvSpPr>
          <p:cNvPr id="4039" name="Google Shape;4039;p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0" name="Google Shape;4040;p5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5"/>
        <p:cNvGrpSpPr/>
        <p:nvPr/>
      </p:nvGrpSpPr>
      <p:grpSpPr>
        <a:xfrm>
          <a:off x="0" y="0"/>
          <a:ext cx="0" cy="0"/>
          <a:chOff x="0" y="0"/>
          <a:chExt cx="0" cy="0"/>
        </a:xfrm>
      </p:grpSpPr>
      <p:sp>
        <p:nvSpPr>
          <p:cNvPr id="4046" name="Google Shape;4046;p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7" name="Google Shape;4047;p5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2"/>
        <p:cNvGrpSpPr/>
        <p:nvPr/>
      </p:nvGrpSpPr>
      <p:grpSpPr>
        <a:xfrm>
          <a:off x="0" y="0"/>
          <a:ext cx="0" cy="0"/>
          <a:chOff x="0" y="0"/>
          <a:chExt cx="0" cy="0"/>
        </a:xfrm>
      </p:grpSpPr>
      <p:sp>
        <p:nvSpPr>
          <p:cNvPr id="4053" name="Google Shape;4053;p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4" name="Google Shape;4054;p5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9"/>
        <p:cNvGrpSpPr/>
        <p:nvPr/>
      </p:nvGrpSpPr>
      <p:grpSpPr>
        <a:xfrm>
          <a:off x="0" y="0"/>
          <a:ext cx="0" cy="0"/>
          <a:chOff x="0" y="0"/>
          <a:chExt cx="0" cy="0"/>
        </a:xfrm>
      </p:grpSpPr>
      <p:sp>
        <p:nvSpPr>
          <p:cNvPr id="4060" name="Google Shape;4060;p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1" name="Google Shape;4061;p5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6"/>
        <p:cNvGrpSpPr/>
        <p:nvPr/>
      </p:nvGrpSpPr>
      <p:grpSpPr>
        <a:xfrm>
          <a:off x="0" y="0"/>
          <a:ext cx="0" cy="0"/>
          <a:chOff x="0" y="0"/>
          <a:chExt cx="0" cy="0"/>
        </a:xfrm>
      </p:grpSpPr>
      <p:sp>
        <p:nvSpPr>
          <p:cNvPr id="4067" name="Google Shape;4067;p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8" name="Google Shape;4068;p5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3"/>
        <p:cNvGrpSpPr/>
        <p:nvPr/>
      </p:nvGrpSpPr>
      <p:grpSpPr>
        <a:xfrm>
          <a:off x="0" y="0"/>
          <a:ext cx="0" cy="0"/>
          <a:chOff x="0" y="0"/>
          <a:chExt cx="0" cy="0"/>
        </a:xfrm>
      </p:grpSpPr>
      <p:sp>
        <p:nvSpPr>
          <p:cNvPr id="4074" name="Google Shape;4074;p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5" name="Google Shape;4075;p5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0"/>
        <p:cNvGrpSpPr/>
        <p:nvPr/>
      </p:nvGrpSpPr>
      <p:grpSpPr>
        <a:xfrm>
          <a:off x="0" y="0"/>
          <a:ext cx="0" cy="0"/>
          <a:chOff x="0" y="0"/>
          <a:chExt cx="0" cy="0"/>
        </a:xfrm>
      </p:grpSpPr>
      <p:sp>
        <p:nvSpPr>
          <p:cNvPr id="4081" name="Google Shape;4081;p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2" name="Google Shape;4082;p5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7"/>
        <p:cNvGrpSpPr/>
        <p:nvPr/>
      </p:nvGrpSpPr>
      <p:grpSpPr>
        <a:xfrm>
          <a:off x="0" y="0"/>
          <a:ext cx="0" cy="0"/>
          <a:chOff x="0" y="0"/>
          <a:chExt cx="0" cy="0"/>
        </a:xfrm>
      </p:grpSpPr>
      <p:sp>
        <p:nvSpPr>
          <p:cNvPr id="4088" name="Google Shape;4088;p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9" name="Google Shape;4089;p5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4"/>
        <p:cNvGrpSpPr/>
        <p:nvPr/>
      </p:nvGrpSpPr>
      <p:grpSpPr>
        <a:xfrm>
          <a:off x="0" y="0"/>
          <a:ext cx="0" cy="0"/>
          <a:chOff x="0" y="0"/>
          <a:chExt cx="0" cy="0"/>
        </a:xfrm>
      </p:grpSpPr>
      <p:sp>
        <p:nvSpPr>
          <p:cNvPr id="4095" name="Google Shape;4095;p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6" name="Google Shape;4096;p5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1"/>
        <p:cNvGrpSpPr/>
        <p:nvPr/>
      </p:nvGrpSpPr>
      <p:grpSpPr>
        <a:xfrm>
          <a:off x="0" y="0"/>
          <a:ext cx="0" cy="0"/>
          <a:chOff x="0" y="0"/>
          <a:chExt cx="0" cy="0"/>
        </a:xfrm>
      </p:grpSpPr>
      <p:sp>
        <p:nvSpPr>
          <p:cNvPr id="4102" name="Google Shape;4102;p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3" name="Google Shape;4103;p5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8"/>
        <p:cNvGrpSpPr/>
        <p:nvPr/>
      </p:nvGrpSpPr>
      <p:grpSpPr>
        <a:xfrm>
          <a:off x="0" y="0"/>
          <a:ext cx="0" cy="0"/>
          <a:chOff x="0" y="0"/>
          <a:chExt cx="0" cy="0"/>
        </a:xfrm>
      </p:grpSpPr>
      <p:sp>
        <p:nvSpPr>
          <p:cNvPr id="4109" name="Google Shape;4109;p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0" name="Google Shape;4110;p5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5"/>
        <p:cNvGrpSpPr/>
        <p:nvPr/>
      </p:nvGrpSpPr>
      <p:grpSpPr>
        <a:xfrm>
          <a:off x="0" y="0"/>
          <a:ext cx="0" cy="0"/>
          <a:chOff x="0" y="0"/>
          <a:chExt cx="0" cy="0"/>
        </a:xfrm>
      </p:grpSpPr>
      <p:sp>
        <p:nvSpPr>
          <p:cNvPr id="4116" name="Google Shape;4116;p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7" name="Google Shape;4117;p5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2"/>
        <p:cNvGrpSpPr/>
        <p:nvPr/>
      </p:nvGrpSpPr>
      <p:grpSpPr>
        <a:xfrm>
          <a:off x="0" y="0"/>
          <a:ext cx="0" cy="0"/>
          <a:chOff x="0" y="0"/>
          <a:chExt cx="0" cy="0"/>
        </a:xfrm>
      </p:grpSpPr>
      <p:sp>
        <p:nvSpPr>
          <p:cNvPr id="4123" name="Google Shape;4123;p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4" name="Google Shape;4124;p5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p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1" name="Google Shape;4131;p5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6"/>
        <p:cNvGrpSpPr/>
        <p:nvPr/>
      </p:nvGrpSpPr>
      <p:grpSpPr>
        <a:xfrm>
          <a:off x="0" y="0"/>
          <a:ext cx="0" cy="0"/>
          <a:chOff x="0" y="0"/>
          <a:chExt cx="0" cy="0"/>
        </a:xfrm>
      </p:grpSpPr>
      <p:sp>
        <p:nvSpPr>
          <p:cNvPr id="4137" name="Google Shape;4137;p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8" name="Google Shape;4138;p5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3"/>
        <p:cNvGrpSpPr/>
        <p:nvPr/>
      </p:nvGrpSpPr>
      <p:grpSpPr>
        <a:xfrm>
          <a:off x="0" y="0"/>
          <a:ext cx="0" cy="0"/>
          <a:chOff x="0" y="0"/>
          <a:chExt cx="0" cy="0"/>
        </a:xfrm>
      </p:grpSpPr>
      <p:sp>
        <p:nvSpPr>
          <p:cNvPr id="4144" name="Google Shape;4144;p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5" name="Google Shape;4145;p5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0"/>
        <p:cNvGrpSpPr/>
        <p:nvPr/>
      </p:nvGrpSpPr>
      <p:grpSpPr>
        <a:xfrm>
          <a:off x="0" y="0"/>
          <a:ext cx="0" cy="0"/>
          <a:chOff x="0" y="0"/>
          <a:chExt cx="0" cy="0"/>
        </a:xfrm>
      </p:grpSpPr>
      <p:sp>
        <p:nvSpPr>
          <p:cNvPr id="4151" name="Google Shape;4151;p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2" name="Google Shape;4152;p5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7"/>
        <p:cNvGrpSpPr/>
        <p:nvPr/>
      </p:nvGrpSpPr>
      <p:grpSpPr>
        <a:xfrm>
          <a:off x="0" y="0"/>
          <a:ext cx="0" cy="0"/>
          <a:chOff x="0" y="0"/>
          <a:chExt cx="0" cy="0"/>
        </a:xfrm>
      </p:grpSpPr>
      <p:sp>
        <p:nvSpPr>
          <p:cNvPr id="4158" name="Google Shape;4158;p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9" name="Google Shape;4159;p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5"/>
        <p:cNvGrpSpPr/>
        <p:nvPr/>
      </p:nvGrpSpPr>
      <p:grpSpPr>
        <a:xfrm>
          <a:off x="0" y="0"/>
          <a:ext cx="0" cy="0"/>
          <a:chOff x="0" y="0"/>
          <a:chExt cx="0" cy="0"/>
        </a:xfrm>
      </p:grpSpPr>
      <p:sp>
        <p:nvSpPr>
          <p:cNvPr id="4166" name="Google Shape;4166;p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7" name="Google Shape;4167;p5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1"/>
        <p:cNvGrpSpPr/>
        <p:nvPr/>
      </p:nvGrpSpPr>
      <p:grpSpPr>
        <a:xfrm>
          <a:off x="0" y="0"/>
          <a:ext cx="0" cy="0"/>
          <a:chOff x="0" y="0"/>
          <a:chExt cx="0" cy="0"/>
        </a:xfrm>
      </p:grpSpPr>
      <p:sp>
        <p:nvSpPr>
          <p:cNvPr id="4172" name="Google Shape;4172;p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3" name="Google Shape;4173;p5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7"/>
        <p:cNvGrpSpPr/>
        <p:nvPr/>
      </p:nvGrpSpPr>
      <p:grpSpPr>
        <a:xfrm>
          <a:off x="0" y="0"/>
          <a:ext cx="0" cy="0"/>
          <a:chOff x="0" y="0"/>
          <a:chExt cx="0" cy="0"/>
        </a:xfrm>
      </p:grpSpPr>
      <p:sp>
        <p:nvSpPr>
          <p:cNvPr id="4178" name="Google Shape;4178;p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9" name="Google Shape;4179;p5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3"/>
        <p:cNvGrpSpPr/>
        <p:nvPr/>
      </p:nvGrpSpPr>
      <p:grpSpPr>
        <a:xfrm>
          <a:off x="0" y="0"/>
          <a:ext cx="0" cy="0"/>
          <a:chOff x="0" y="0"/>
          <a:chExt cx="0" cy="0"/>
        </a:xfrm>
      </p:grpSpPr>
      <p:sp>
        <p:nvSpPr>
          <p:cNvPr id="4184" name="Google Shape;4184;p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5" name="Google Shape;4185;p5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9"/>
        <p:cNvGrpSpPr/>
        <p:nvPr/>
      </p:nvGrpSpPr>
      <p:grpSpPr>
        <a:xfrm>
          <a:off x="0" y="0"/>
          <a:ext cx="0" cy="0"/>
          <a:chOff x="0" y="0"/>
          <a:chExt cx="0" cy="0"/>
        </a:xfrm>
      </p:grpSpPr>
      <p:sp>
        <p:nvSpPr>
          <p:cNvPr id="4190" name="Google Shape;4190;p5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1" name="Google Shape;4191;p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lograr la satisfacción del cliente;   — lograr una mayor competitividad; — conseguir un valor empresarial mejorado asociado con la entrega de productos o servicios.  -- disminuir de los costos de desarrollo y mantenimiento;  — disminuir el tiempo de lanzamiento al mercado;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El programa de mejora de proceso debe ser implementado como un proyecto independiente, con patrocinio definido, gestión de proyectos, presupuesto, hitos y rendición de cuentas.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Esta evaluación puede ser una autoevaluación o una evaluación independiente </a:t>
            </a:r>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identificar, analizar y hacer una lista de áreas de mejora;  — definir los objetivos específicos de mejora y establecer objetivos; — obtener un plan de acción. (En base a las Fortalezas, debilidades y riesgos de los procesos evaluados. En base a la necesidad de los clientes, en base a los objetivos del negocio, riesgos asociados)</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En la implementación tomar en cuenta los factores humanos y culturales</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Confirmar mejoras: Confirmar que los objetivos y metas planteados se hayan alcanzado. Verificar que se han adoptado los procesos y prácticas apropiadas.</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Mantener las mejoras:  los procesos deben ser mantenidos en toda la organización, institucionalización de la mejora.</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procesos deben ser continuamente monitoreados y nuevas mejoras del proceso deben ser iniciados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 </a:t>
            </a:r>
            <a:endParaRPr/>
          </a:p>
          <a:p>
            <a:pPr marL="457200" lvl="0" indent="-228600" algn="l" rtl="0">
              <a:lnSpc>
                <a:spcPct val="100000"/>
              </a:lnSpc>
              <a:spcBef>
                <a:spcPts val="0"/>
              </a:spcBef>
              <a:spcAft>
                <a:spcPts val="0"/>
              </a:spcAft>
              <a:buSzPts val="1400"/>
              <a:buNone/>
            </a:pPr>
            <a:endParaRPr sz="1100" b="0" i="0" u="none" strike="noStrike" cap="none">
              <a:solidFill>
                <a:srgbClr val="000000"/>
              </a:solidFill>
              <a:latin typeface="Arial"/>
              <a:ea typeface="Arial"/>
              <a:cs typeface="Arial"/>
              <a:sym typeface="Arial"/>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p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7" name="Google Shape;4197;p5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1"/>
        <p:cNvGrpSpPr/>
        <p:nvPr/>
      </p:nvGrpSpPr>
      <p:grpSpPr>
        <a:xfrm>
          <a:off x="0" y="0"/>
          <a:ext cx="0" cy="0"/>
          <a:chOff x="0" y="0"/>
          <a:chExt cx="0" cy="0"/>
        </a:xfrm>
      </p:grpSpPr>
      <p:sp>
        <p:nvSpPr>
          <p:cNvPr id="4202" name="Google Shape;4202;p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3" name="Google Shape;4203;p5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7"/>
        <p:cNvGrpSpPr/>
        <p:nvPr/>
      </p:nvGrpSpPr>
      <p:grpSpPr>
        <a:xfrm>
          <a:off x="0" y="0"/>
          <a:ext cx="0" cy="0"/>
          <a:chOff x="0" y="0"/>
          <a:chExt cx="0" cy="0"/>
        </a:xfrm>
      </p:grpSpPr>
      <p:sp>
        <p:nvSpPr>
          <p:cNvPr id="4208" name="Google Shape;4208;p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9" name="Google Shape;4209;p5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4"/>
        <p:cNvGrpSpPr/>
        <p:nvPr/>
      </p:nvGrpSpPr>
      <p:grpSpPr>
        <a:xfrm>
          <a:off x="0" y="0"/>
          <a:ext cx="0" cy="0"/>
          <a:chOff x="0" y="0"/>
          <a:chExt cx="0" cy="0"/>
        </a:xfrm>
      </p:grpSpPr>
      <p:sp>
        <p:nvSpPr>
          <p:cNvPr id="4215" name="Google Shape;4215;p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6" name="Google Shape;4216;p5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0"/>
        <p:cNvGrpSpPr/>
        <p:nvPr/>
      </p:nvGrpSpPr>
      <p:grpSpPr>
        <a:xfrm>
          <a:off x="0" y="0"/>
          <a:ext cx="0" cy="0"/>
          <a:chOff x="0" y="0"/>
          <a:chExt cx="0" cy="0"/>
        </a:xfrm>
      </p:grpSpPr>
      <p:sp>
        <p:nvSpPr>
          <p:cNvPr id="4221" name="Google Shape;4221;p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2" name="Google Shape;4222;p5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6"/>
        <p:cNvGrpSpPr/>
        <p:nvPr/>
      </p:nvGrpSpPr>
      <p:grpSpPr>
        <a:xfrm>
          <a:off x="0" y="0"/>
          <a:ext cx="0" cy="0"/>
          <a:chOff x="0" y="0"/>
          <a:chExt cx="0" cy="0"/>
        </a:xfrm>
      </p:grpSpPr>
      <p:sp>
        <p:nvSpPr>
          <p:cNvPr id="4227" name="Google Shape;4227;p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8" name="Google Shape;4228;p5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2"/>
        <p:cNvGrpSpPr/>
        <p:nvPr/>
      </p:nvGrpSpPr>
      <p:grpSpPr>
        <a:xfrm>
          <a:off x="0" y="0"/>
          <a:ext cx="0" cy="0"/>
          <a:chOff x="0" y="0"/>
          <a:chExt cx="0" cy="0"/>
        </a:xfrm>
      </p:grpSpPr>
      <p:sp>
        <p:nvSpPr>
          <p:cNvPr id="4233" name="Google Shape;4233;p5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4" name="Google Shape;4234;p5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1" i="0" u="none" strike="noStrike" cap="none">
                <a:solidFill>
                  <a:srgbClr val="000000"/>
                </a:solidFill>
                <a:latin typeface="Arial"/>
                <a:ea typeface="Arial"/>
                <a:cs typeface="Arial"/>
                <a:sym typeface="Arial"/>
              </a:rPr>
              <a:t>capacidad del proceso  </a:t>
            </a:r>
            <a:r>
              <a:rPr lang="es-EC" sz="1100" b="0" i="0" u="none" strike="noStrike" cap="none">
                <a:solidFill>
                  <a:srgbClr val="000000"/>
                </a:solidFill>
                <a:latin typeface="Arial"/>
                <a:ea typeface="Arial"/>
                <a:cs typeface="Arial"/>
                <a:sym typeface="Arial"/>
              </a:rPr>
              <a:t>caracterización de la habilidad de un proceso al alcanzar los objetivos de negocio actuales y proyectados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Modelo de Evaluación de Procesos proporciona indicadores de desarrollo necesarios para evaluar el logro de los atributos del proceso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p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8"/>
        <p:cNvGrpSpPr/>
        <p:nvPr/>
      </p:nvGrpSpPr>
      <p:grpSpPr>
        <a:xfrm>
          <a:off x="0" y="0"/>
          <a:ext cx="0" cy="0"/>
          <a:chOff x="0" y="0"/>
          <a:chExt cx="0" cy="0"/>
        </a:xfrm>
      </p:grpSpPr>
      <p:sp>
        <p:nvSpPr>
          <p:cNvPr id="4239" name="Google Shape;4239;p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0" name="Google Shape;4240;p5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5"/>
        <p:cNvGrpSpPr/>
        <p:nvPr/>
      </p:nvGrpSpPr>
      <p:grpSpPr>
        <a:xfrm>
          <a:off x="0" y="0"/>
          <a:ext cx="0" cy="0"/>
          <a:chOff x="0" y="0"/>
          <a:chExt cx="0" cy="0"/>
        </a:xfrm>
      </p:grpSpPr>
      <p:sp>
        <p:nvSpPr>
          <p:cNvPr id="4246" name="Google Shape;4246;p5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7" name="Google Shape;4247;p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atributos de proceso agrupados en niveles de capacidad </a:t>
            </a:r>
            <a:endParaRPr/>
          </a:p>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atributos de proceso son las características de un proceso que pueden ser evaluados en una escala de realización </a:t>
            </a:r>
            <a:endParaRPr/>
          </a:p>
        </p:txBody>
      </p:sp>
    </p:spTree>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1"/>
        <p:cNvGrpSpPr/>
        <p:nvPr/>
      </p:nvGrpSpPr>
      <p:grpSpPr>
        <a:xfrm>
          <a:off x="0" y="0"/>
          <a:ext cx="0" cy="0"/>
          <a:chOff x="0" y="0"/>
          <a:chExt cx="0" cy="0"/>
        </a:xfrm>
      </p:grpSpPr>
      <p:sp>
        <p:nvSpPr>
          <p:cNvPr id="4252" name="Google Shape;4252;p5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3" name="Google Shape;4253;p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1" i="0" u="none" strike="noStrike" cap="none">
                <a:solidFill>
                  <a:srgbClr val="000000"/>
                </a:solidFill>
                <a:latin typeface="Arial"/>
                <a:ea typeface="Arial"/>
                <a:cs typeface="Arial"/>
                <a:sym typeface="Arial"/>
              </a:rPr>
              <a:t>capacidad del proceso  </a:t>
            </a:r>
            <a:r>
              <a:rPr lang="es-EC" sz="1100" b="0" i="0" u="none" strike="noStrike" cap="none">
                <a:solidFill>
                  <a:srgbClr val="000000"/>
                </a:solidFill>
                <a:latin typeface="Arial"/>
                <a:ea typeface="Arial"/>
                <a:cs typeface="Arial"/>
                <a:sym typeface="Arial"/>
              </a:rPr>
              <a:t>caracterización de la habilidad de un proceso al alcanzar los objetivos de negocio actuales y proyectados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Modelo de Evaluación de Procesos proporciona indicadores de desarrollo necesarios para evaluar el logro de los atributos del proceso </a:t>
            </a:r>
            <a:endParaRPr/>
          </a:p>
        </p:txBody>
      </p:sp>
    </p:spTree>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7"/>
        <p:cNvGrpSpPr/>
        <p:nvPr/>
      </p:nvGrpSpPr>
      <p:grpSpPr>
        <a:xfrm>
          <a:off x="0" y="0"/>
          <a:ext cx="0" cy="0"/>
          <a:chOff x="0" y="0"/>
          <a:chExt cx="0" cy="0"/>
        </a:xfrm>
      </p:grpSpPr>
      <p:sp>
        <p:nvSpPr>
          <p:cNvPr id="4258" name="Google Shape;4258;p5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9" name="Google Shape;4259;p5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3"/>
        <p:cNvGrpSpPr/>
        <p:nvPr/>
      </p:nvGrpSpPr>
      <p:grpSpPr>
        <a:xfrm>
          <a:off x="0" y="0"/>
          <a:ext cx="0" cy="0"/>
          <a:chOff x="0" y="0"/>
          <a:chExt cx="0" cy="0"/>
        </a:xfrm>
      </p:grpSpPr>
      <p:sp>
        <p:nvSpPr>
          <p:cNvPr id="4264" name="Google Shape;4264;p5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5" name="Google Shape;4265;p5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atributos de proceso agrupados en niveles de capacidad </a:t>
            </a:r>
            <a:endParaRPr/>
          </a:p>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atributos de proceso son las características de un proceso que pueden ser evaluados en una escala de realización </a:t>
            </a:r>
            <a:endParaRPr/>
          </a:p>
        </p:txBody>
      </p:sp>
    </p:spTree>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9"/>
        <p:cNvGrpSpPr/>
        <p:nvPr/>
      </p:nvGrpSpPr>
      <p:grpSpPr>
        <a:xfrm>
          <a:off x="0" y="0"/>
          <a:ext cx="0" cy="0"/>
          <a:chOff x="0" y="0"/>
          <a:chExt cx="0" cy="0"/>
        </a:xfrm>
      </p:grpSpPr>
      <p:sp>
        <p:nvSpPr>
          <p:cNvPr id="4270" name="Google Shape;4270;p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1" name="Google Shape;4271;p5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5"/>
        <p:cNvGrpSpPr/>
        <p:nvPr/>
      </p:nvGrpSpPr>
      <p:grpSpPr>
        <a:xfrm>
          <a:off x="0" y="0"/>
          <a:ext cx="0" cy="0"/>
          <a:chOff x="0" y="0"/>
          <a:chExt cx="0" cy="0"/>
        </a:xfrm>
      </p:grpSpPr>
      <p:sp>
        <p:nvSpPr>
          <p:cNvPr id="4276" name="Google Shape;4276;p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7" name="Google Shape;4277;p5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1"/>
        <p:cNvGrpSpPr/>
        <p:nvPr/>
      </p:nvGrpSpPr>
      <p:grpSpPr>
        <a:xfrm>
          <a:off x="0" y="0"/>
          <a:ext cx="0" cy="0"/>
          <a:chOff x="0" y="0"/>
          <a:chExt cx="0" cy="0"/>
        </a:xfrm>
      </p:grpSpPr>
      <p:sp>
        <p:nvSpPr>
          <p:cNvPr id="4282" name="Google Shape;4282;p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3" name="Google Shape;4283;p5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7"/>
        <p:cNvGrpSpPr/>
        <p:nvPr/>
      </p:nvGrpSpPr>
      <p:grpSpPr>
        <a:xfrm>
          <a:off x="0" y="0"/>
          <a:ext cx="0" cy="0"/>
          <a:chOff x="0" y="0"/>
          <a:chExt cx="0" cy="0"/>
        </a:xfrm>
      </p:grpSpPr>
      <p:sp>
        <p:nvSpPr>
          <p:cNvPr id="4288" name="Google Shape;4288;p5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9" name="Google Shape;4289;p5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3"/>
        <p:cNvGrpSpPr/>
        <p:nvPr/>
      </p:nvGrpSpPr>
      <p:grpSpPr>
        <a:xfrm>
          <a:off x="0" y="0"/>
          <a:ext cx="0" cy="0"/>
          <a:chOff x="0" y="0"/>
          <a:chExt cx="0" cy="0"/>
        </a:xfrm>
      </p:grpSpPr>
      <p:sp>
        <p:nvSpPr>
          <p:cNvPr id="4294" name="Google Shape;4294;p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5" name="Google Shape;4295;p5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p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p:cNvGrpSpPr/>
        <p:nvPr/>
      </p:nvGrpSpPr>
      <p:grpSpPr>
        <a:xfrm>
          <a:off x="0" y="0"/>
          <a:ext cx="0" cy="0"/>
          <a:chOff x="0" y="0"/>
          <a:chExt cx="0" cy="0"/>
        </a:xfrm>
      </p:grpSpPr>
      <p:sp>
        <p:nvSpPr>
          <p:cNvPr id="4300" name="Google Shape;4300;p5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1" name="Google Shape;4301;p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7"/>
        <p:cNvGrpSpPr/>
        <p:nvPr/>
      </p:nvGrpSpPr>
      <p:grpSpPr>
        <a:xfrm>
          <a:off x="0" y="0"/>
          <a:ext cx="0" cy="0"/>
          <a:chOff x="0" y="0"/>
          <a:chExt cx="0" cy="0"/>
        </a:xfrm>
      </p:grpSpPr>
      <p:sp>
        <p:nvSpPr>
          <p:cNvPr id="4308" name="Google Shape;4308;p5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9" name="Google Shape;4309;p5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1" i="0" u="none" strike="noStrike" cap="none">
                <a:solidFill>
                  <a:srgbClr val="000000"/>
                </a:solidFill>
                <a:latin typeface="Arial"/>
                <a:ea typeface="Arial"/>
                <a:cs typeface="Arial"/>
                <a:sym typeface="Arial"/>
              </a:rPr>
              <a:t>capacidad del proceso  </a:t>
            </a:r>
            <a:r>
              <a:rPr lang="es-EC" sz="1100" b="0" i="0" u="none" strike="noStrike" cap="none">
                <a:solidFill>
                  <a:srgbClr val="000000"/>
                </a:solidFill>
                <a:latin typeface="Arial"/>
                <a:ea typeface="Arial"/>
                <a:cs typeface="Arial"/>
                <a:sym typeface="Arial"/>
              </a:rPr>
              <a:t>caracterización de la habilidad de un proceso al alcanzar los objetivos de negocio actuales y proyectados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Modelo de Evaluación de Procesos proporciona indicadores de desarrollo necesarios para evaluar el logro de los atributos del proceso </a:t>
            </a:r>
            <a:endParaRPr/>
          </a:p>
        </p:txBody>
      </p:sp>
    </p:spTree>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3"/>
        <p:cNvGrpSpPr/>
        <p:nvPr/>
      </p:nvGrpSpPr>
      <p:grpSpPr>
        <a:xfrm>
          <a:off x="0" y="0"/>
          <a:ext cx="0" cy="0"/>
          <a:chOff x="0" y="0"/>
          <a:chExt cx="0" cy="0"/>
        </a:xfrm>
      </p:grpSpPr>
      <p:sp>
        <p:nvSpPr>
          <p:cNvPr id="4314" name="Google Shape;4314;p5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5" name="Google Shape;4315;p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1" i="0" u="none" strike="noStrike" cap="none">
                <a:solidFill>
                  <a:srgbClr val="000000"/>
                </a:solidFill>
                <a:latin typeface="Arial"/>
                <a:ea typeface="Arial"/>
                <a:cs typeface="Arial"/>
                <a:sym typeface="Arial"/>
              </a:rPr>
              <a:t>capacidad del proceso  </a:t>
            </a:r>
            <a:r>
              <a:rPr lang="es-EC" sz="1100" b="0" i="0" u="none" strike="noStrike" cap="none">
                <a:solidFill>
                  <a:srgbClr val="000000"/>
                </a:solidFill>
                <a:latin typeface="Arial"/>
                <a:ea typeface="Arial"/>
                <a:cs typeface="Arial"/>
                <a:sym typeface="Arial"/>
              </a:rPr>
              <a:t>caracterización de la habilidad de un proceso al alcanzar los objetivos de negocio actuales y proyectados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Modelo de Evaluación de Procesos proporciona indicadores de desarrollo necesarios para evaluar el logro de los atributos del proceso </a:t>
            </a:r>
            <a:endParaRPr/>
          </a:p>
        </p:txBody>
      </p:sp>
    </p:spTree>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9"/>
        <p:cNvGrpSpPr/>
        <p:nvPr/>
      </p:nvGrpSpPr>
      <p:grpSpPr>
        <a:xfrm>
          <a:off x="0" y="0"/>
          <a:ext cx="0" cy="0"/>
          <a:chOff x="0" y="0"/>
          <a:chExt cx="0" cy="0"/>
        </a:xfrm>
      </p:grpSpPr>
      <p:sp>
        <p:nvSpPr>
          <p:cNvPr id="4320" name="Google Shape;4320;p5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1" name="Google Shape;4321;p5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1" i="0" u="none" strike="noStrike" cap="none">
                <a:solidFill>
                  <a:srgbClr val="000000"/>
                </a:solidFill>
                <a:latin typeface="Arial"/>
                <a:ea typeface="Arial"/>
                <a:cs typeface="Arial"/>
                <a:sym typeface="Arial"/>
              </a:rPr>
              <a:t>capacidad del proceso  </a:t>
            </a:r>
            <a:r>
              <a:rPr lang="es-EC" sz="1100" b="0" i="0" u="none" strike="noStrike" cap="none">
                <a:solidFill>
                  <a:srgbClr val="000000"/>
                </a:solidFill>
                <a:latin typeface="Arial"/>
                <a:ea typeface="Arial"/>
                <a:cs typeface="Arial"/>
                <a:sym typeface="Arial"/>
              </a:rPr>
              <a:t>caracterización de la habilidad de un proceso al alcanzar los objetivos de negocio actuales y proyectados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Modelo de Evaluación de Procesos proporciona indicadores de desarrollo necesarios para evaluar el logro de los atributos del proceso </a:t>
            </a:r>
            <a:endParaRPr/>
          </a:p>
        </p:txBody>
      </p:sp>
    </p:spTree>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5"/>
        <p:cNvGrpSpPr/>
        <p:nvPr/>
      </p:nvGrpSpPr>
      <p:grpSpPr>
        <a:xfrm>
          <a:off x="0" y="0"/>
          <a:ext cx="0" cy="0"/>
          <a:chOff x="0" y="0"/>
          <a:chExt cx="0" cy="0"/>
        </a:xfrm>
      </p:grpSpPr>
      <p:sp>
        <p:nvSpPr>
          <p:cNvPr id="4326" name="Google Shape;4326;p5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7" name="Google Shape;4327;p5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1" i="0" u="none" strike="noStrike" cap="none">
                <a:solidFill>
                  <a:srgbClr val="000000"/>
                </a:solidFill>
                <a:latin typeface="Arial"/>
                <a:ea typeface="Arial"/>
                <a:cs typeface="Arial"/>
                <a:sym typeface="Arial"/>
              </a:rPr>
              <a:t>capacidad del proceso  </a:t>
            </a:r>
            <a:r>
              <a:rPr lang="es-EC" sz="1100" b="0" i="0" u="none" strike="noStrike" cap="none">
                <a:solidFill>
                  <a:srgbClr val="000000"/>
                </a:solidFill>
                <a:latin typeface="Arial"/>
                <a:ea typeface="Arial"/>
                <a:cs typeface="Arial"/>
                <a:sym typeface="Arial"/>
              </a:rPr>
              <a:t>caracterización de la habilidad de un proceso al alcanzar los objetivos de negocio actuales y proyectados </a:t>
            </a:r>
            <a:endParaRPr/>
          </a:p>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Un Modelo de Evaluación de Procesos proporciona indicadores de desarrollo necesarios para evaluar el logro de los atributos del proceso </a:t>
            </a:r>
            <a:endParaRPr/>
          </a:p>
        </p:txBody>
      </p:sp>
    </p:spTree>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1"/>
        <p:cNvGrpSpPr/>
        <p:nvPr/>
      </p:nvGrpSpPr>
      <p:grpSpPr>
        <a:xfrm>
          <a:off x="0" y="0"/>
          <a:ext cx="0" cy="0"/>
          <a:chOff x="0" y="0"/>
          <a:chExt cx="0" cy="0"/>
        </a:xfrm>
      </p:grpSpPr>
      <p:sp>
        <p:nvSpPr>
          <p:cNvPr id="4332" name="Google Shape;4332;p5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3" name="Google Shape;4333;p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El </a:t>
            </a:r>
            <a:r>
              <a:rPr lang="es-EC" sz="1100" b="1" i="0" u="none" strike="noStrike" cap="none">
                <a:solidFill>
                  <a:srgbClr val="000000"/>
                </a:solidFill>
                <a:latin typeface="Arial"/>
                <a:ea typeface="Arial"/>
                <a:cs typeface="Arial"/>
                <a:sym typeface="Arial"/>
              </a:rPr>
              <a:t>compromiso </a:t>
            </a:r>
            <a:r>
              <a:rPr lang="es-EC" sz="1100" b="0" i="0" u="none" strike="noStrike" cap="none">
                <a:solidFill>
                  <a:srgbClr val="000000"/>
                </a:solidFill>
                <a:latin typeface="Arial"/>
                <a:ea typeface="Arial"/>
                <a:cs typeface="Arial"/>
                <a:sym typeface="Arial"/>
              </a:rPr>
              <a:t>del patrocinador es esencial para asegurar que los objetivos de evaluación se cumplan. Este compromiso requiere que los recursos necesarios, el tiempo y personal estén disponibles para llevar a cabo la evaluación. El evaluador competente confirmará el compromiso del patrocinador para proceder con la evaluación. </a:t>
            </a:r>
            <a:endParaRPr/>
          </a:p>
          <a:p>
            <a:pPr marL="457200" lvl="0" indent="-317500" algn="l" rtl="0">
              <a:lnSpc>
                <a:spcPct val="100000"/>
              </a:lnSpc>
              <a:spcBef>
                <a:spcPts val="0"/>
              </a:spcBef>
              <a:spcAft>
                <a:spcPts val="0"/>
              </a:spcAft>
              <a:buSzPts val="1400"/>
              <a:buChar char="●"/>
            </a:pPr>
            <a:r>
              <a:rPr lang="es-EC" sz="1100" b="1" i="0" u="none" strike="noStrike" cap="none">
                <a:solidFill>
                  <a:srgbClr val="000000"/>
                </a:solidFill>
                <a:latin typeface="Arial"/>
                <a:ea typeface="Arial"/>
                <a:cs typeface="Arial"/>
                <a:sym typeface="Arial"/>
              </a:rPr>
              <a:t>Relevancia </a:t>
            </a:r>
            <a:r>
              <a:rPr lang="es-EC" sz="1100" b="0" i="0" u="none" strike="noStrike" cap="none">
                <a:solidFill>
                  <a:srgbClr val="000000"/>
                </a:solidFill>
                <a:latin typeface="Arial"/>
                <a:ea typeface="Arial"/>
                <a:cs typeface="Arial"/>
                <a:sym typeface="Arial"/>
              </a:rPr>
              <a:t>Los miembros de la Unidad Organizacional deben creer que la evaluación proporcionará algunos beneficios que les corresponderán, directa o indirectamente.</a:t>
            </a:r>
            <a:endParaRPr/>
          </a:p>
        </p:txBody>
      </p:sp>
    </p:spTree>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7"/>
        <p:cNvGrpSpPr/>
        <p:nvPr/>
      </p:nvGrpSpPr>
      <p:grpSpPr>
        <a:xfrm>
          <a:off x="0" y="0"/>
          <a:ext cx="0" cy="0"/>
          <a:chOff x="0" y="0"/>
          <a:chExt cx="0" cy="0"/>
        </a:xfrm>
      </p:grpSpPr>
      <p:sp>
        <p:nvSpPr>
          <p:cNvPr id="4338" name="Google Shape;4338;p5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9" name="Google Shape;4339;p5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Nivel 0: Proceso incompleto: Hay poca o ninguna evidencia de cualquier logro de la finalidad del proceso </a:t>
            </a:r>
            <a:endParaRPr/>
          </a:p>
          <a:p>
            <a:pPr marL="914400" lvl="1" indent="-317500" algn="just" rtl="0">
              <a:lnSpc>
                <a:spcPct val="100000"/>
              </a:lnSpc>
              <a:spcBef>
                <a:spcPts val="0"/>
              </a:spcBef>
              <a:spcAft>
                <a:spcPts val="0"/>
              </a:spcAft>
              <a:buSzPts val="1400"/>
              <a:buChar char="○"/>
            </a:pPr>
            <a:r>
              <a:rPr lang="es-EC"/>
              <a:t>Nivel 1: Proceso realizado: El proceso implementado logra su propósito</a:t>
            </a:r>
            <a:endParaRPr/>
          </a:p>
          <a:p>
            <a:pPr marL="914400" lvl="1" indent="-317500" algn="just" rtl="0">
              <a:lnSpc>
                <a:spcPct val="100000"/>
              </a:lnSpc>
              <a:spcBef>
                <a:spcPts val="0"/>
              </a:spcBef>
              <a:spcAft>
                <a:spcPts val="0"/>
              </a:spcAft>
              <a:buSzPts val="1400"/>
              <a:buChar char="○"/>
            </a:pPr>
            <a:r>
              <a:rPr lang="es-EC"/>
              <a:t>Nivel 2: Proceso gestionado:  El proceso realizado descrito anteriormente es planificado, supervisado y sus productos de trabajo están controlados.</a:t>
            </a:r>
            <a:endParaRPr/>
          </a:p>
          <a:p>
            <a:pPr marL="914400" lvl="1" indent="-317500" algn="just" rtl="0">
              <a:lnSpc>
                <a:spcPct val="100000"/>
              </a:lnSpc>
              <a:spcBef>
                <a:spcPts val="0"/>
              </a:spcBef>
              <a:spcAft>
                <a:spcPts val="0"/>
              </a:spcAft>
              <a:buSzPts val="1400"/>
              <a:buChar char="○"/>
            </a:pPr>
            <a:r>
              <a:rPr lang="es-EC"/>
              <a:t>Nivel 3: Proceso establecido: El proceso gestionado descrito anteriormente ahora se implementa utilizando un proceso definido (un proceso estándar)</a:t>
            </a:r>
            <a:endParaRPr/>
          </a:p>
          <a:p>
            <a:pPr marL="914400" lvl="1" indent="-317500" algn="just" rtl="0">
              <a:lnSpc>
                <a:spcPct val="100000"/>
              </a:lnSpc>
              <a:spcBef>
                <a:spcPts val="0"/>
              </a:spcBef>
              <a:spcAft>
                <a:spcPts val="0"/>
              </a:spcAft>
              <a:buSzPts val="1400"/>
              <a:buChar char="○"/>
            </a:pPr>
            <a:r>
              <a:rPr lang="es-EC"/>
              <a:t>Nivel 4: Proceso previsible: Los resultados de las mediciones se utilizan para asegurar el rendimiento del proceso. Se cumplen los objetivos cuantitativos del proceso.</a:t>
            </a:r>
            <a:endParaRPr/>
          </a:p>
          <a:p>
            <a:pPr marL="914400" lvl="1" indent="-317500" algn="just" rtl="0">
              <a:lnSpc>
                <a:spcPct val="100000"/>
              </a:lnSpc>
              <a:spcBef>
                <a:spcPts val="0"/>
              </a:spcBef>
              <a:spcAft>
                <a:spcPts val="0"/>
              </a:spcAft>
              <a:buSzPts val="1400"/>
              <a:buChar char="○"/>
            </a:pPr>
            <a:r>
              <a:rPr lang="es-EC"/>
              <a:t>Nivel 5: Optimización del proceso: El proceso previsible anteriormente descrito es continuamente mejorado para cumplir con los objetivos del negocio</a:t>
            </a:r>
            <a:endParaRPr/>
          </a:p>
        </p:txBody>
      </p:sp>
    </p:spTree>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3"/>
        <p:cNvGrpSpPr/>
        <p:nvPr/>
      </p:nvGrpSpPr>
      <p:grpSpPr>
        <a:xfrm>
          <a:off x="0" y="0"/>
          <a:ext cx="0" cy="0"/>
          <a:chOff x="0" y="0"/>
          <a:chExt cx="0" cy="0"/>
        </a:xfrm>
      </p:grpSpPr>
      <p:sp>
        <p:nvSpPr>
          <p:cNvPr id="4344" name="Google Shape;4344;p5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5" name="Google Shape;4345;p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9"/>
        <p:cNvGrpSpPr/>
        <p:nvPr/>
      </p:nvGrpSpPr>
      <p:grpSpPr>
        <a:xfrm>
          <a:off x="0" y="0"/>
          <a:ext cx="0" cy="0"/>
          <a:chOff x="0" y="0"/>
          <a:chExt cx="0" cy="0"/>
        </a:xfrm>
      </p:grpSpPr>
      <p:sp>
        <p:nvSpPr>
          <p:cNvPr id="4350" name="Google Shape;4350;p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1" name="Google Shape;4351;p5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6"/>
        <p:cNvGrpSpPr/>
        <p:nvPr/>
      </p:nvGrpSpPr>
      <p:grpSpPr>
        <a:xfrm>
          <a:off x="0" y="0"/>
          <a:ext cx="0" cy="0"/>
          <a:chOff x="0" y="0"/>
          <a:chExt cx="0" cy="0"/>
        </a:xfrm>
      </p:grpSpPr>
      <p:sp>
        <p:nvSpPr>
          <p:cNvPr id="4357" name="Google Shape;4357;p5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8" name="Google Shape;4358;p5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Existen dos tipos de indicadores de evaluación: los indicadores de capacidad del proceso que se aplican a los niveles 1 a 5 de capacidad y los indicadores de desempeño de los procesos, que se aplican exclusivamente al nivel 1de capacidad.</a:t>
            </a:r>
            <a:endParaRPr/>
          </a:p>
          <a:p>
            <a:pPr marL="914400" lvl="1" indent="-317500" algn="just" rtl="0">
              <a:lnSpc>
                <a:spcPct val="100000"/>
              </a:lnSpc>
              <a:spcBef>
                <a:spcPts val="0"/>
              </a:spcBef>
              <a:spcAft>
                <a:spcPts val="0"/>
              </a:spcAft>
              <a:buSzPts val="1400"/>
              <a:buChar char="○"/>
            </a:pPr>
            <a:r>
              <a:rPr lang="es-EC"/>
              <a:t>La realización de las Prácticas Base (sus siglas en inglés BP) proporciona una indicación del grado de consecución de los fines y resultados del proceso. Los Productos de Trabajo (PT) son utilizados, o producido (o ambos), cuando se realiza el proceso.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2"/>
        <p:cNvGrpSpPr/>
        <p:nvPr/>
      </p:nvGrpSpPr>
      <p:grpSpPr>
        <a:xfrm>
          <a:off x="0" y="0"/>
          <a:ext cx="0" cy="0"/>
          <a:chOff x="0" y="0"/>
          <a:chExt cx="0" cy="0"/>
        </a:xfrm>
      </p:grpSpPr>
      <p:sp>
        <p:nvSpPr>
          <p:cNvPr id="4363" name="Google Shape;4363;p6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4" name="Google Shape;4364;p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Existen dos tipos de indicadores de evaluación: los indicadores de capacidad del proceso que se aplican a los niveles 1 a 5 de capacidad y los indicadores de desempeño de los procesos, que se aplican exclusivamente al nivel 1de capacidad.</a:t>
            </a:r>
            <a:endParaRPr/>
          </a:p>
          <a:p>
            <a:pPr marL="914400" lvl="1" indent="-317500" algn="just" rtl="0">
              <a:lnSpc>
                <a:spcPct val="100000"/>
              </a:lnSpc>
              <a:spcBef>
                <a:spcPts val="0"/>
              </a:spcBef>
              <a:spcAft>
                <a:spcPts val="0"/>
              </a:spcAft>
              <a:buSzPts val="1400"/>
              <a:buChar char="○"/>
            </a:pPr>
            <a:r>
              <a:rPr lang="es-EC"/>
              <a:t>La realización de las Prácticas Base (sus siglas en inglés BP) proporciona una indicación del grado de consecución de los fines y resultados del proceso. Los Productos de Trabajo (PT) son utilizados, o producido (o ambos), cuando se realiza el proceso.</a:t>
            </a:r>
            <a:endParaRPr/>
          </a:p>
        </p:txBody>
      </p:sp>
    </p:spTree>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8"/>
        <p:cNvGrpSpPr/>
        <p:nvPr/>
      </p:nvGrpSpPr>
      <p:grpSpPr>
        <a:xfrm>
          <a:off x="0" y="0"/>
          <a:ext cx="0" cy="0"/>
          <a:chOff x="0" y="0"/>
          <a:chExt cx="0" cy="0"/>
        </a:xfrm>
      </p:grpSpPr>
      <p:sp>
        <p:nvSpPr>
          <p:cNvPr id="4369" name="Google Shape;4369;p6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0" name="Google Shape;4370;p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Existen dos tipos de indicadores de evaluación: los indicadores de capacidad del proceso que se aplican a los niveles 1 a 5 de capacidad y los indicadores de desempeño de los procesos, que se aplican exclusivamente al nivel 1de capacidad.</a:t>
            </a:r>
            <a:endParaRPr/>
          </a:p>
          <a:p>
            <a:pPr marL="914400" lvl="1" indent="-317500" algn="just" rtl="0">
              <a:lnSpc>
                <a:spcPct val="100000"/>
              </a:lnSpc>
              <a:spcBef>
                <a:spcPts val="0"/>
              </a:spcBef>
              <a:spcAft>
                <a:spcPts val="0"/>
              </a:spcAft>
              <a:buSzPts val="1400"/>
              <a:buChar char="○"/>
            </a:pPr>
            <a:r>
              <a:rPr lang="es-EC"/>
              <a:t>La realización de las Prácticas Base (sus siglas en inglés BP) proporciona una indicación del grado de consecución de los fines y resultados del proceso. Los Productos de Trabajo (PT) son utilizados, o producido (o ambos), cuando se realiza el proceso.</a:t>
            </a:r>
            <a:endParaRPr/>
          </a:p>
        </p:txBody>
      </p:sp>
    </p:spTree>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4"/>
        <p:cNvGrpSpPr/>
        <p:nvPr/>
      </p:nvGrpSpPr>
      <p:grpSpPr>
        <a:xfrm>
          <a:off x="0" y="0"/>
          <a:ext cx="0" cy="0"/>
          <a:chOff x="0" y="0"/>
          <a:chExt cx="0" cy="0"/>
        </a:xfrm>
      </p:grpSpPr>
      <p:sp>
        <p:nvSpPr>
          <p:cNvPr id="4375" name="Google Shape;4375;p6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6" name="Google Shape;4376;p6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Existen dos tipos de indicadores de evaluación: los indicadores de capacidad del proceso que se aplican a los niveles 1 a 5 de capacidad y los indicadores de desempeño de los procesos, que se aplican exclusivamente al nivel 1de capacidad.</a:t>
            </a:r>
            <a:endParaRPr/>
          </a:p>
          <a:p>
            <a:pPr marL="914400" lvl="1" indent="-317500" algn="just" rtl="0">
              <a:lnSpc>
                <a:spcPct val="100000"/>
              </a:lnSpc>
              <a:spcBef>
                <a:spcPts val="0"/>
              </a:spcBef>
              <a:spcAft>
                <a:spcPts val="0"/>
              </a:spcAft>
              <a:buSzPts val="1400"/>
              <a:buChar char="○"/>
            </a:pPr>
            <a:r>
              <a:rPr lang="es-EC"/>
              <a:t>La realización de las Prácticas Base (sus siglas en inglés BP) proporciona una indicación del grado de consecución de los fines y resultados del proceso. Los Productos de Trabajo (PT) son utilizados, o producido (o ambos), cuando se realiza el proceso.</a:t>
            </a:r>
            <a:endParaRPr/>
          </a:p>
        </p:txBody>
      </p:sp>
    </p:spTree>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0"/>
        <p:cNvGrpSpPr/>
        <p:nvPr/>
      </p:nvGrpSpPr>
      <p:grpSpPr>
        <a:xfrm>
          <a:off x="0" y="0"/>
          <a:ext cx="0" cy="0"/>
          <a:chOff x="0" y="0"/>
          <a:chExt cx="0" cy="0"/>
        </a:xfrm>
      </p:grpSpPr>
      <p:sp>
        <p:nvSpPr>
          <p:cNvPr id="4381" name="Google Shape;4381;p6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2" name="Google Shape;4382;p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Existen dos tipos de indicadores de evaluación: los indicadores de capacidad del proceso que se aplican a los niveles 1 a 5 de capacidad y los indicadores de desempeño de los procesos, que se aplican exclusivamente al nivel 1de capacidad.</a:t>
            </a:r>
            <a:endParaRPr/>
          </a:p>
          <a:p>
            <a:pPr marL="914400" lvl="1" indent="-317500" algn="just" rtl="0">
              <a:lnSpc>
                <a:spcPct val="100000"/>
              </a:lnSpc>
              <a:spcBef>
                <a:spcPts val="0"/>
              </a:spcBef>
              <a:spcAft>
                <a:spcPts val="0"/>
              </a:spcAft>
              <a:buSzPts val="1400"/>
              <a:buChar char="○"/>
            </a:pPr>
            <a:r>
              <a:rPr lang="es-EC"/>
              <a:t>La realización de las Prácticas Base (sus siglas en inglés BP) proporciona una indicación del grado de consecución de los fines y resultados del proceso. Los Productos de Trabajo (PT) son utilizados, o producido (o ambos), cuando se realiza el proceso.</a:t>
            </a:r>
            <a:endParaRPr/>
          </a:p>
        </p:txBody>
      </p:sp>
    </p:spTree>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6"/>
        <p:cNvGrpSpPr/>
        <p:nvPr/>
      </p:nvGrpSpPr>
      <p:grpSpPr>
        <a:xfrm>
          <a:off x="0" y="0"/>
          <a:ext cx="0" cy="0"/>
          <a:chOff x="0" y="0"/>
          <a:chExt cx="0" cy="0"/>
        </a:xfrm>
      </p:grpSpPr>
      <p:sp>
        <p:nvSpPr>
          <p:cNvPr id="4387" name="Google Shape;4387;p6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8" name="Google Shape;4388;p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Existen dos tipos de indicadores de evaluación: los indicadores de capacidad del proceso que se aplican a los niveles 1 a 5 de capacidad y los indicadores de desempeño de los procesos, que se aplican exclusivamente al nivel 1de capacidad.</a:t>
            </a:r>
            <a:endParaRPr/>
          </a:p>
          <a:p>
            <a:pPr marL="914400" lvl="1" indent="-317500" algn="just" rtl="0">
              <a:lnSpc>
                <a:spcPct val="100000"/>
              </a:lnSpc>
              <a:spcBef>
                <a:spcPts val="0"/>
              </a:spcBef>
              <a:spcAft>
                <a:spcPts val="0"/>
              </a:spcAft>
              <a:buSzPts val="1400"/>
              <a:buChar char="○"/>
            </a:pPr>
            <a:r>
              <a:rPr lang="es-EC"/>
              <a:t>La realización de las Prácticas Base (sus siglas en inglés BP) proporciona una indicación del grado de consecución de los fines y resultados del proceso. Los Productos de Trabajo (PT) son utilizados, o producido (o ambos), cuando se realiza el proceso.</a:t>
            </a:r>
            <a:endParaRPr/>
          </a:p>
        </p:txBody>
      </p:sp>
    </p:spTree>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2"/>
        <p:cNvGrpSpPr/>
        <p:nvPr/>
      </p:nvGrpSpPr>
      <p:grpSpPr>
        <a:xfrm>
          <a:off x="0" y="0"/>
          <a:ext cx="0" cy="0"/>
          <a:chOff x="0" y="0"/>
          <a:chExt cx="0" cy="0"/>
        </a:xfrm>
      </p:grpSpPr>
      <p:sp>
        <p:nvSpPr>
          <p:cNvPr id="4393" name="Google Shape;4393;p6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4" name="Google Shape;4394;p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Existen dos tipos de indicadores de evaluación: los indicadores de capacidad del proceso que se aplican a los niveles 1 a 5 de capacidad y los indicadores de desempeño de los procesos, que se aplican exclusivamente al nivel 1de capacidad.</a:t>
            </a:r>
            <a:endParaRPr/>
          </a:p>
          <a:p>
            <a:pPr marL="914400" lvl="1" indent="-317500" algn="just" rtl="0">
              <a:lnSpc>
                <a:spcPct val="100000"/>
              </a:lnSpc>
              <a:spcBef>
                <a:spcPts val="0"/>
              </a:spcBef>
              <a:spcAft>
                <a:spcPts val="0"/>
              </a:spcAft>
              <a:buSzPts val="1400"/>
              <a:buChar char="○"/>
            </a:pPr>
            <a:r>
              <a:rPr lang="es-EC"/>
              <a:t>La realización de las Prácticas Base (sus siglas en inglés BP) proporciona una indicación del grado de consecución de los fines y resultados del proceso. Los Productos de Trabajo (PT) son utilizados, o producido (o ambos), cuando se realiza el proceso.</a:t>
            </a:r>
            <a:endParaRPr/>
          </a:p>
        </p:txBody>
      </p:sp>
    </p:spTree>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8"/>
        <p:cNvGrpSpPr/>
        <p:nvPr/>
      </p:nvGrpSpPr>
      <p:grpSpPr>
        <a:xfrm>
          <a:off x="0" y="0"/>
          <a:ext cx="0" cy="0"/>
          <a:chOff x="0" y="0"/>
          <a:chExt cx="0" cy="0"/>
        </a:xfrm>
      </p:grpSpPr>
      <p:sp>
        <p:nvSpPr>
          <p:cNvPr id="4399" name="Google Shape;4399;p6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0" name="Google Shape;4400;p6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Existen dos tipos de indicadores de evaluación: los indicadores de capacidad del proceso que se aplican a los niveles 1 a 5 de capacidad y los indicadores de desempeño de los procesos, que se aplican exclusivamente al nivel 1de capacidad.</a:t>
            </a:r>
            <a:endParaRPr/>
          </a:p>
          <a:p>
            <a:pPr marL="914400" lvl="1" indent="-317500" algn="just" rtl="0">
              <a:lnSpc>
                <a:spcPct val="100000"/>
              </a:lnSpc>
              <a:spcBef>
                <a:spcPts val="0"/>
              </a:spcBef>
              <a:spcAft>
                <a:spcPts val="0"/>
              </a:spcAft>
              <a:buSzPts val="1400"/>
              <a:buChar char="○"/>
            </a:pPr>
            <a:r>
              <a:rPr lang="es-EC"/>
              <a:t>La realización de las Prácticas Base (sus siglas en inglés BP) proporciona una indicación del grado de consecución de los fines y resultados del proceso. Los Productos de Trabajo (PT) son utilizados, o producido (o ambos), cuando se realiza el proceso.</a:t>
            </a:r>
            <a:endParaRPr/>
          </a:p>
        </p:txBody>
      </p:sp>
    </p:spTree>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4"/>
        <p:cNvGrpSpPr/>
        <p:nvPr/>
      </p:nvGrpSpPr>
      <p:grpSpPr>
        <a:xfrm>
          <a:off x="0" y="0"/>
          <a:ext cx="0" cy="0"/>
          <a:chOff x="0" y="0"/>
          <a:chExt cx="0" cy="0"/>
        </a:xfrm>
      </p:grpSpPr>
      <p:sp>
        <p:nvSpPr>
          <p:cNvPr id="4405" name="Google Shape;4405;p6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6" name="Google Shape;4406;p6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0"/>
        <p:cNvGrpSpPr/>
        <p:nvPr/>
      </p:nvGrpSpPr>
      <p:grpSpPr>
        <a:xfrm>
          <a:off x="0" y="0"/>
          <a:ext cx="0" cy="0"/>
          <a:chOff x="0" y="0"/>
          <a:chExt cx="0" cy="0"/>
        </a:xfrm>
      </p:grpSpPr>
      <p:sp>
        <p:nvSpPr>
          <p:cNvPr id="4411" name="Google Shape;4411;p6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2" name="Google Shape;4412;p6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7"/>
        <p:cNvGrpSpPr/>
        <p:nvPr/>
      </p:nvGrpSpPr>
      <p:grpSpPr>
        <a:xfrm>
          <a:off x="0" y="0"/>
          <a:ext cx="0" cy="0"/>
          <a:chOff x="0" y="0"/>
          <a:chExt cx="0" cy="0"/>
        </a:xfrm>
      </p:grpSpPr>
      <p:sp>
        <p:nvSpPr>
          <p:cNvPr id="4418" name="Google Shape;4418;p6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9" name="Google Shape;4419;p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9" name="Google Shape;549;p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3"/>
        <p:cNvGrpSpPr/>
        <p:nvPr/>
      </p:nvGrpSpPr>
      <p:grpSpPr>
        <a:xfrm>
          <a:off x="0" y="0"/>
          <a:ext cx="0" cy="0"/>
          <a:chOff x="0" y="0"/>
          <a:chExt cx="0" cy="0"/>
        </a:xfrm>
      </p:grpSpPr>
      <p:sp>
        <p:nvSpPr>
          <p:cNvPr id="4424" name="Google Shape;4424;p6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5" name="Google Shape;4425;p6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9"/>
        <p:cNvGrpSpPr/>
        <p:nvPr/>
      </p:nvGrpSpPr>
      <p:grpSpPr>
        <a:xfrm>
          <a:off x="0" y="0"/>
          <a:ext cx="0" cy="0"/>
          <a:chOff x="0" y="0"/>
          <a:chExt cx="0" cy="0"/>
        </a:xfrm>
      </p:grpSpPr>
      <p:sp>
        <p:nvSpPr>
          <p:cNvPr id="4430" name="Google Shape;4430;p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1" name="Google Shape;4431;p6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5"/>
        <p:cNvGrpSpPr/>
        <p:nvPr/>
      </p:nvGrpSpPr>
      <p:grpSpPr>
        <a:xfrm>
          <a:off x="0" y="0"/>
          <a:ext cx="0" cy="0"/>
          <a:chOff x="0" y="0"/>
          <a:chExt cx="0" cy="0"/>
        </a:xfrm>
      </p:grpSpPr>
      <p:sp>
        <p:nvSpPr>
          <p:cNvPr id="4436" name="Google Shape;4436;p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7" name="Google Shape;4437;p6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1"/>
        <p:cNvGrpSpPr/>
        <p:nvPr/>
      </p:nvGrpSpPr>
      <p:grpSpPr>
        <a:xfrm>
          <a:off x="0" y="0"/>
          <a:ext cx="0" cy="0"/>
          <a:chOff x="0" y="0"/>
          <a:chExt cx="0" cy="0"/>
        </a:xfrm>
      </p:grpSpPr>
      <p:sp>
        <p:nvSpPr>
          <p:cNvPr id="4442" name="Google Shape;4442;p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3" name="Google Shape;4443;p6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7"/>
        <p:cNvGrpSpPr/>
        <p:nvPr/>
      </p:nvGrpSpPr>
      <p:grpSpPr>
        <a:xfrm>
          <a:off x="0" y="0"/>
          <a:ext cx="0" cy="0"/>
          <a:chOff x="0" y="0"/>
          <a:chExt cx="0" cy="0"/>
        </a:xfrm>
      </p:grpSpPr>
      <p:sp>
        <p:nvSpPr>
          <p:cNvPr id="4448" name="Google Shape;4448;p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9" name="Google Shape;4449;p6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3"/>
        <p:cNvGrpSpPr/>
        <p:nvPr/>
      </p:nvGrpSpPr>
      <p:grpSpPr>
        <a:xfrm>
          <a:off x="0" y="0"/>
          <a:ext cx="0" cy="0"/>
          <a:chOff x="0" y="0"/>
          <a:chExt cx="0" cy="0"/>
        </a:xfrm>
      </p:grpSpPr>
      <p:sp>
        <p:nvSpPr>
          <p:cNvPr id="4454" name="Google Shape;4454;p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5" name="Google Shape;4455;p6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9"/>
        <p:cNvGrpSpPr/>
        <p:nvPr/>
      </p:nvGrpSpPr>
      <p:grpSpPr>
        <a:xfrm>
          <a:off x="0" y="0"/>
          <a:ext cx="0" cy="0"/>
          <a:chOff x="0" y="0"/>
          <a:chExt cx="0" cy="0"/>
        </a:xfrm>
      </p:grpSpPr>
      <p:sp>
        <p:nvSpPr>
          <p:cNvPr id="4460" name="Google Shape;4460;p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1" name="Google Shape;4461;p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5"/>
        <p:cNvGrpSpPr/>
        <p:nvPr/>
      </p:nvGrpSpPr>
      <p:grpSpPr>
        <a:xfrm>
          <a:off x="0" y="0"/>
          <a:ext cx="0" cy="0"/>
          <a:chOff x="0" y="0"/>
          <a:chExt cx="0" cy="0"/>
        </a:xfrm>
      </p:grpSpPr>
      <p:sp>
        <p:nvSpPr>
          <p:cNvPr id="4466" name="Google Shape;4466;p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7" name="Google Shape;4467;p6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1"/>
        <p:cNvGrpSpPr/>
        <p:nvPr/>
      </p:nvGrpSpPr>
      <p:grpSpPr>
        <a:xfrm>
          <a:off x="0" y="0"/>
          <a:ext cx="0" cy="0"/>
          <a:chOff x="0" y="0"/>
          <a:chExt cx="0" cy="0"/>
        </a:xfrm>
      </p:grpSpPr>
      <p:sp>
        <p:nvSpPr>
          <p:cNvPr id="4472" name="Google Shape;4472;p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3" name="Google Shape;4473;p6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p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9" name="Google Shape;4479;p6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p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3"/>
        <p:cNvGrpSpPr/>
        <p:nvPr/>
      </p:nvGrpSpPr>
      <p:grpSpPr>
        <a:xfrm>
          <a:off x="0" y="0"/>
          <a:ext cx="0" cy="0"/>
          <a:chOff x="0" y="0"/>
          <a:chExt cx="0" cy="0"/>
        </a:xfrm>
      </p:grpSpPr>
      <p:sp>
        <p:nvSpPr>
          <p:cNvPr id="4484" name="Google Shape;4484;p6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5" name="Google Shape;4485;p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atributos de proceso agrupados en niveles de capacidad </a:t>
            </a:r>
            <a:endParaRPr/>
          </a:p>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atributos de proceso son las características de un proceso que pueden ser evaluados en una escala de realización </a:t>
            </a:r>
            <a:endParaRPr/>
          </a:p>
        </p:txBody>
      </p:sp>
    </p:spTree>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9"/>
        <p:cNvGrpSpPr/>
        <p:nvPr/>
      </p:nvGrpSpPr>
      <p:grpSpPr>
        <a:xfrm>
          <a:off x="0" y="0"/>
          <a:ext cx="0" cy="0"/>
          <a:chOff x="0" y="0"/>
          <a:chExt cx="0" cy="0"/>
        </a:xfrm>
      </p:grpSpPr>
      <p:sp>
        <p:nvSpPr>
          <p:cNvPr id="4490" name="Google Shape;4490;p6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1" name="Google Shape;4491;p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a:t>Existen dos tipos de indicadores de evaluación: los indicadores de capacidad del proceso que se aplican a los niveles 1 a 5 de capacidad y los indicadores de desempeño de los procesos, que se aplican exclusivamente al nivel 1de capacidad.</a:t>
            </a:r>
            <a:endParaRPr/>
          </a:p>
          <a:p>
            <a:pPr marL="914400" lvl="1" indent="-317500" algn="just" rtl="0">
              <a:lnSpc>
                <a:spcPct val="100000"/>
              </a:lnSpc>
              <a:spcBef>
                <a:spcPts val="0"/>
              </a:spcBef>
              <a:spcAft>
                <a:spcPts val="0"/>
              </a:spcAft>
              <a:buSzPts val="1400"/>
              <a:buChar char="○"/>
            </a:pPr>
            <a:r>
              <a:rPr lang="es-EC"/>
              <a:t>La realización de las Prácticas Base (sus siglas en inglés BP) proporciona una indicación del grado de consecución de los fines y resultados del proceso. Los Productos de Trabajo (PT) son utilizados, o producido (o ambos), cuando se realiza el proceso.</a:t>
            </a:r>
            <a:endParaRPr/>
          </a:p>
        </p:txBody>
      </p:sp>
    </p:spTree>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5"/>
        <p:cNvGrpSpPr/>
        <p:nvPr/>
      </p:nvGrpSpPr>
      <p:grpSpPr>
        <a:xfrm>
          <a:off x="0" y="0"/>
          <a:ext cx="0" cy="0"/>
          <a:chOff x="0" y="0"/>
          <a:chExt cx="0" cy="0"/>
        </a:xfrm>
      </p:grpSpPr>
      <p:sp>
        <p:nvSpPr>
          <p:cNvPr id="4496" name="Google Shape;4496;p6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7" name="Google Shape;4497;p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atributos de proceso agrupados en niveles de capacidad </a:t>
            </a:r>
            <a:endParaRPr/>
          </a:p>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atributos de proceso son las características de un proceso que pueden ser evaluados en una escala de realización </a:t>
            </a:r>
            <a:endParaRPr/>
          </a:p>
        </p:txBody>
      </p:sp>
    </p:spTree>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1"/>
        <p:cNvGrpSpPr/>
        <p:nvPr/>
      </p:nvGrpSpPr>
      <p:grpSpPr>
        <a:xfrm>
          <a:off x="0" y="0"/>
          <a:ext cx="0" cy="0"/>
          <a:chOff x="0" y="0"/>
          <a:chExt cx="0" cy="0"/>
        </a:xfrm>
      </p:grpSpPr>
      <p:sp>
        <p:nvSpPr>
          <p:cNvPr id="4502" name="Google Shape;4502;p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3" name="Google Shape;4503;p6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atributos de proceso agrupados en niveles de capacidad </a:t>
            </a:r>
            <a:endParaRPr/>
          </a:p>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atributos de proceso son las características de un proceso que pueden ser evaluados en una escala de realización </a:t>
            </a:r>
            <a:endParaRPr/>
          </a:p>
        </p:txBody>
      </p:sp>
    </p:spTree>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7"/>
        <p:cNvGrpSpPr/>
        <p:nvPr/>
      </p:nvGrpSpPr>
      <p:grpSpPr>
        <a:xfrm>
          <a:off x="0" y="0"/>
          <a:ext cx="0" cy="0"/>
          <a:chOff x="0" y="0"/>
          <a:chExt cx="0" cy="0"/>
        </a:xfrm>
      </p:grpSpPr>
      <p:sp>
        <p:nvSpPr>
          <p:cNvPr id="4508" name="Google Shape;4508;p6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9" name="Google Shape;4509;p6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3"/>
        <p:cNvGrpSpPr/>
        <p:nvPr/>
      </p:nvGrpSpPr>
      <p:grpSpPr>
        <a:xfrm>
          <a:off x="0" y="0"/>
          <a:ext cx="0" cy="0"/>
          <a:chOff x="0" y="0"/>
          <a:chExt cx="0" cy="0"/>
        </a:xfrm>
      </p:grpSpPr>
      <p:sp>
        <p:nvSpPr>
          <p:cNvPr id="4514" name="Google Shape;4514;p6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5" name="Google Shape;4515;p6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atributos de proceso agrupados en niveles de capacidad </a:t>
            </a:r>
            <a:endParaRPr/>
          </a:p>
          <a:p>
            <a:pPr marL="914400" lvl="1" indent="-317500" algn="just" rtl="0">
              <a:lnSpc>
                <a:spcPct val="100000"/>
              </a:lnSpc>
              <a:spcBef>
                <a:spcPts val="0"/>
              </a:spcBef>
              <a:spcAft>
                <a:spcPts val="0"/>
              </a:spcAft>
              <a:buSzPts val="1400"/>
              <a:buChar char="○"/>
            </a:pPr>
            <a:r>
              <a:rPr lang="es-EC" sz="1100" b="0" i="0" u="none" strike="noStrike" cap="none">
                <a:solidFill>
                  <a:srgbClr val="000000"/>
                </a:solidFill>
                <a:latin typeface="Arial"/>
                <a:ea typeface="Arial"/>
                <a:cs typeface="Arial"/>
                <a:sym typeface="Arial"/>
              </a:rPr>
              <a:t>Los atributos de proceso son las características de un proceso que pueden ser evaluados en una escala de realización </a:t>
            </a:r>
            <a:endParaRPr/>
          </a:p>
        </p:txBody>
      </p:sp>
    </p:spTree>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9"/>
        <p:cNvGrpSpPr/>
        <p:nvPr/>
      </p:nvGrpSpPr>
      <p:grpSpPr>
        <a:xfrm>
          <a:off x="0" y="0"/>
          <a:ext cx="0" cy="0"/>
          <a:chOff x="0" y="0"/>
          <a:chExt cx="0" cy="0"/>
        </a:xfrm>
      </p:grpSpPr>
      <p:sp>
        <p:nvSpPr>
          <p:cNvPr id="4520" name="Google Shape;4520;p6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1" name="Google Shape;4521;p6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5"/>
        <p:cNvGrpSpPr/>
        <p:nvPr/>
      </p:nvGrpSpPr>
      <p:grpSpPr>
        <a:xfrm>
          <a:off x="0" y="0"/>
          <a:ext cx="0" cy="0"/>
          <a:chOff x="0" y="0"/>
          <a:chExt cx="0" cy="0"/>
        </a:xfrm>
      </p:grpSpPr>
      <p:sp>
        <p:nvSpPr>
          <p:cNvPr id="4526" name="Google Shape;4526;p6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7" name="Google Shape;4527;p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1"/>
        <p:cNvGrpSpPr/>
        <p:nvPr/>
      </p:nvGrpSpPr>
      <p:grpSpPr>
        <a:xfrm>
          <a:off x="0" y="0"/>
          <a:ext cx="0" cy="0"/>
          <a:chOff x="0" y="0"/>
          <a:chExt cx="0" cy="0"/>
        </a:xfrm>
      </p:grpSpPr>
      <p:sp>
        <p:nvSpPr>
          <p:cNvPr id="4532" name="Google Shape;4532;p6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3" name="Google Shape;4533;p6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7"/>
        <p:cNvGrpSpPr/>
        <p:nvPr/>
      </p:nvGrpSpPr>
      <p:grpSpPr>
        <a:xfrm>
          <a:off x="0" y="0"/>
          <a:ext cx="0" cy="0"/>
          <a:chOff x="0" y="0"/>
          <a:chExt cx="0" cy="0"/>
        </a:xfrm>
      </p:grpSpPr>
      <p:sp>
        <p:nvSpPr>
          <p:cNvPr id="4538" name="Google Shape;4538;p6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9" name="Google Shape;4539;p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3"/>
        <p:cNvGrpSpPr/>
        <p:nvPr/>
      </p:nvGrpSpPr>
      <p:grpSpPr>
        <a:xfrm>
          <a:off x="0" y="0"/>
          <a:ext cx="0" cy="0"/>
          <a:chOff x="0" y="0"/>
          <a:chExt cx="0" cy="0"/>
        </a:xfrm>
      </p:grpSpPr>
      <p:sp>
        <p:nvSpPr>
          <p:cNvPr id="4544" name="Google Shape;4544;p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5" name="Google Shape;4545;p6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9"/>
        <p:cNvGrpSpPr/>
        <p:nvPr/>
      </p:nvGrpSpPr>
      <p:grpSpPr>
        <a:xfrm>
          <a:off x="0" y="0"/>
          <a:ext cx="0" cy="0"/>
          <a:chOff x="0" y="0"/>
          <a:chExt cx="0" cy="0"/>
        </a:xfrm>
      </p:grpSpPr>
      <p:sp>
        <p:nvSpPr>
          <p:cNvPr id="4550" name="Google Shape;4550;p6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1" name="Google Shape;4551;p6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5"/>
        <p:cNvGrpSpPr/>
        <p:nvPr/>
      </p:nvGrpSpPr>
      <p:grpSpPr>
        <a:xfrm>
          <a:off x="0" y="0"/>
          <a:ext cx="0" cy="0"/>
          <a:chOff x="0" y="0"/>
          <a:chExt cx="0" cy="0"/>
        </a:xfrm>
      </p:grpSpPr>
      <p:sp>
        <p:nvSpPr>
          <p:cNvPr id="4556" name="Google Shape;4556;p6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7" name="Google Shape;4557;p6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1"/>
        <p:cNvGrpSpPr/>
        <p:nvPr/>
      </p:nvGrpSpPr>
      <p:grpSpPr>
        <a:xfrm>
          <a:off x="0" y="0"/>
          <a:ext cx="0" cy="0"/>
          <a:chOff x="0" y="0"/>
          <a:chExt cx="0" cy="0"/>
        </a:xfrm>
      </p:grpSpPr>
      <p:sp>
        <p:nvSpPr>
          <p:cNvPr id="4562" name="Google Shape;4562;p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3" name="Google Shape;4563;p6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7"/>
        <p:cNvGrpSpPr/>
        <p:nvPr/>
      </p:nvGrpSpPr>
      <p:grpSpPr>
        <a:xfrm>
          <a:off x="0" y="0"/>
          <a:ext cx="0" cy="0"/>
          <a:chOff x="0" y="0"/>
          <a:chExt cx="0" cy="0"/>
        </a:xfrm>
      </p:grpSpPr>
      <p:sp>
        <p:nvSpPr>
          <p:cNvPr id="4568" name="Google Shape;4568;p6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9" name="Google Shape;4569;p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p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7" name="Google Shape;4577;p6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2"/>
        <p:cNvGrpSpPr/>
        <p:nvPr/>
      </p:nvGrpSpPr>
      <p:grpSpPr>
        <a:xfrm>
          <a:off x="0" y="0"/>
          <a:ext cx="0" cy="0"/>
          <a:chOff x="0" y="0"/>
          <a:chExt cx="0" cy="0"/>
        </a:xfrm>
      </p:grpSpPr>
      <p:sp>
        <p:nvSpPr>
          <p:cNvPr id="4583" name="Google Shape;4583;p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4" name="Google Shape;4584;p6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9"/>
        <p:cNvGrpSpPr/>
        <p:nvPr/>
      </p:nvGrpSpPr>
      <p:grpSpPr>
        <a:xfrm>
          <a:off x="0" y="0"/>
          <a:ext cx="0" cy="0"/>
          <a:chOff x="0" y="0"/>
          <a:chExt cx="0" cy="0"/>
        </a:xfrm>
      </p:grpSpPr>
      <p:sp>
        <p:nvSpPr>
          <p:cNvPr id="4590" name="Google Shape;4590;p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1" name="Google Shape;4591;p6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6"/>
        <p:cNvGrpSpPr/>
        <p:nvPr/>
      </p:nvGrpSpPr>
      <p:grpSpPr>
        <a:xfrm>
          <a:off x="0" y="0"/>
          <a:ext cx="0" cy="0"/>
          <a:chOff x="0" y="0"/>
          <a:chExt cx="0" cy="0"/>
        </a:xfrm>
      </p:grpSpPr>
      <p:sp>
        <p:nvSpPr>
          <p:cNvPr id="4597" name="Google Shape;4597;p6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8" name="Google Shape;4598;p6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4"/>
        <p:cNvGrpSpPr/>
        <p:nvPr/>
      </p:nvGrpSpPr>
      <p:grpSpPr>
        <a:xfrm>
          <a:off x="0" y="0"/>
          <a:ext cx="0" cy="0"/>
          <a:chOff x="0" y="0"/>
          <a:chExt cx="0" cy="0"/>
        </a:xfrm>
      </p:grpSpPr>
      <p:sp>
        <p:nvSpPr>
          <p:cNvPr id="4605" name="Google Shape;4605;p6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6" name="Google Shape;4606;p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0"/>
        <p:cNvGrpSpPr/>
        <p:nvPr/>
      </p:nvGrpSpPr>
      <p:grpSpPr>
        <a:xfrm>
          <a:off x="0" y="0"/>
          <a:ext cx="0" cy="0"/>
          <a:chOff x="0" y="0"/>
          <a:chExt cx="0" cy="0"/>
        </a:xfrm>
      </p:grpSpPr>
      <p:sp>
        <p:nvSpPr>
          <p:cNvPr id="4611" name="Google Shape;4611;p6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2" name="Google Shape;4612;p6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p6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8" name="Google Shape;4618;p6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2"/>
        <p:cNvGrpSpPr/>
        <p:nvPr/>
      </p:nvGrpSpPr>
      <p:grpSpPr>
        <a:xfrm>
          <a:off x="0" y="0"/>
          <a:ext cx="0" cy="0"/>
          <a:chOff x="0" y="0"/>
          <a:chExt cx="0" cy="0"/>
        </a:xfrm>
      </p:grpSpPr>
      <p:sp>
        <p:nvSpPr>
          <p:cNvPr id="4623" name="Google Shape;4623;p6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4" name="Google Shape;4624;p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p6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0" name="Google Shape;4630;p6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1400"/>
              <a:buNone/>
            </a:pPr>
            <a:endParaRPr/>
          </a:p>
        </p:txBody>
      </p:sp>
    </p:spTree>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4"/>
        <p:cNvGrpSpPr/>
        <p:nvPr/>
      </p:nvGrpSpPr>
      <p:grpSpPr>
        <a:xfrm>
          <a:off x="0" y="0"/>
          <a:ext cx="0" cy="0"/>
          <a:chOff x="0" y="0"/>
          <a:chExt cx="0" cy="0"/>
        </a:xfrm>
      </p:grpSpPr>
      <p:sp>
        <p:nvSpPr>
          <p:cNvPr id="4635" name="Google Shape;4635;p6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6" name="Google Shape;4636;p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2"/>
        <p:cNvGrpSpPr/>
        <p:nvPr/>
      </p:nvGrpSpPr>
      <p:grpSpPr>
        <a:xfrm>
          <a:off x="0" y="0"/>
          <a:ext cx="0" cy="0"/>
          <a:chOff x="0" y="0"/>
          <a:chExt cx="0" cy="0"/>
        </a:xfrm>
      </p:grpSpPr>
      <p:sp>
        <p:nvSpPr>
          <p:cNvPr id="4643" name="Google Shape;4643;p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4" name="Google Shape;4644;p6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8"/>
        <p:cNvGrpSpPr/>
        <p:nvPr/>
      </p:nvGrpSpPr>
      <p:grpSpPr>
        <a:xfrm>
          <a:off x="0" y="0"/>
          <a:ext cx="0" cy="0"/>
          <a:chOff x="0" y="0"/>
          <a:chExt cx="0" cy="0"/>
        </a:xfrm>
      </p:grpSpPr>
      <p:sp>
        <p:nvSpPr>
          <p:cNvPr id="4649" name="Google Shape;4649;p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0" name="Google Shape;4650;p6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4"/>
        <p:cNvGrpSpPr/>
        <p:nvPr/>
      </p:nvGrpSpPr>
      <p:grpSpPr>
        <a:xfrm>
          <a:off x="0" y="0"/>
          <a:ext cx="0" cy="0"/>
          <a:chOff x="0" y="0"/>
          <a:chExt cx="0" cy="0"/>
        </a:xfrm>
      </p:grpSpPr>
      <p:sp>
        <p:nvSpPr>
          <p:cNvPr id="4655" name="Google Shape;4655;p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6" name="Google Shape;4656;p6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0"/>
        <p:cNvGrpSpPr/>
        <p:nvPr/>
      </p:nvGrpSpPr>
      <p:grpSpPr>
        <a:xfrm>
          <a:off x="0" y="0"/>
          <a:ext cx="0" cy="0"/>
          <a:chOff x="0" y="0"/>
          <a:chExt cx="0" cy="0"/>
        </a:xfrm>
      </p:grpSpPr>
      <p:sp>
        <p:nvSpPr>
          <p:cNvPr id="4661" name="Google Shape;4661;p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2" name="Google Shape;4662;p6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6"/>
        <p:cNvGrpSpPr/>
        <p:nvPr/>
      </p:nvGrpSpPr>
      <p:grpSpPr>
        <a:xfrm>
          <a:off x="0" y="0"/>
          <a:ext cx="0" cy="0"/>
          <a:chOff x="0" y="0"/>
          <a:chExt cx="0" cy="0"/>
        </a:xfrm>
      </p:grpSpPr>
      <p:sp>
        <p:nvSpPr>
          <p:cNvPr id="4667" name="Google Shape;4667;p6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8" name="Google Shape;4668;p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s-EC"/>
              <a:t>Ejemplo: “La primavera de la vida” es una metáfora de la juventud</a:t>
            </a: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p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9" name="Google Shape;589;p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p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p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9" name="Google Shape;639;p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6" name="Google Shape;646;p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p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p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p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p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p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p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6" name="Google Shape;716;p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2" name="Google Shape;722;p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8" name="Google Shape;728;p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4" name="Google Shape;734;p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0" name="Google Shape;740;p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p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p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0" name="Google Shape;790;p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6" name="Google Shape;796;p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p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8" name="Google Shape;808;p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651"/>
          <p:cNvSpPr txBox="1">
            <a:spLocks noGrp="1"/>
          </p:cNvSpPr>
          <p:nvPr>
            <p:ph type="ctrTitle"/>
          </p:nvPr>
        </p:nvSpPr>
        <p:spPr>
          <a:xfrm>
            <a:off x="1700185" y="1360350"/>
            <a:ext cx="5807400" cy="1546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91EA"/>
              </a:buClr>
              <a:buSzPts val="6000"/>
              <a:buNone/>
              <a:defRPr sz="6000" b="1">
                <a:solidFill>
                  <a:srgbClr val="1C405D"/>
                </a:solidFill>
              </a:defRPr>
            </a:lvl1pPr>
            <a:lvl2pPr lvl="1" algn="l">
              <a:lnSpc>
                <a:spcPct val="100000"/>
              </a:lnSpc>
              <a:spcBef>
                <a:spcPts val="0"/>
              </a:spcBef>
              <a:spcAft>
                <a:spcPts val="0"/>
              </a:spcAft>
              <a:buClr>
                <a:srgbClr val="0091EA"/>
              </a:buClr>
              <a:buSzPts val="6000"/>
              <a:buNone/>
              <a:defRPr sz="6000" b="1">
                <a:solidFill>
                  <a:srgbClr val="0091EA"/>
                </a:solidFill>
              </a:defRPr>
            </a:lvl2pPr>
            <a:lvl3pPr lvl="2" algn="l">
              <a:lnSpc>
                <a:spcPct val="100000"/>
              </a:lnSpc>
              <a:spcBef>
                <a:spcPts val="0"/>
              </a:spcBef>
              <a:spcAft>
                <a:spcPts val="0"/>
              </a:spcAft>
              <a:buClr>
                <a:srgbClr val="0091EA"/>
              </a:buClr>
              <a:buSzPts val="6000"/>
              <a:buNone/>
              <a:defRPr sz="6000" b="1">
                <a:solidFill>
                  <a:srgbClr val="0091EA"/>
                </a:solidFill>
              </a:defRPr>
            </a:lvl3pPr>
            <a:lvl4pPr lvl="3" algn="l">
              <a:lnSpc>
                <a:spcPct val="100000"/>
              </a:lnSpc>
              <a:spcBef>
                <a:spcPts val="0"/>
              </a:spcBef>
              <a:spcAft>
                <a:spcPts val="0"/>
              </a:spcAft>
              <a:buClr>
                <a:srgbClr val="0091EA"/>
              </a:buClr>
              <a:buSzPts val="6000"/>
              <a:buNone/>
              <a:defRPr sz="6000" b="1">
                <a:solidFill>
                  <a:srgbClr val="0091EA"/>
                </a:solidFill>
              </a:defRPr>
            </a:lvl4pPr>
            <a:lvl5pPr lvl="4" algn="l">
              <a:lnSpc>
                <a:spcPct val="100000"/>
              </a:lnSpc>
              <a:spcBef>
                <a:spcPts val="0"/>
              </a:spcBef>
              <a:spcAft>
                <a:spcPts val="0"/>
              </a:spcAft>
              <a:buClr>
                <a:srgbClr val="0091EA"/>
              </a:buClr>
              <a:buSzPts val="6000"/>
              <a:buNone/>
              <a:defRPr sz="6000" b="1">
                <a:solidFill>
                  <a:srgbClr val="0091EA"/>
                </a:solidFill>
              </a:defRPr>
            </a:lvl5pPr>
            <a:lvl6pPr lvl="5" algn="l">
              <a:lnSpc>
                <a:spcPct val="100000"/>
              </a:lnSpc>
              <a:spcBef>
                <a:spcPts val="0"/>
              </a:spcBef>
              <a:spcAft>
                <a:spcPts val="0"/>
              </a:spcAft>
              <a:buClr>
                <a:srgbClr val="0091EA"/>
              </a:buClr>
              <a:buSzPts val="6000"/>
              <a:buNone/>
              <a:defRPr sz="6000" b="1">
                <a:solidFill>
                  <a:srgbClr val="0091EA"/>
                </a:solidFill>
              </a:defRPr>
            </a:lvl6pPr>
            <a:lvl7pPr lvl="6" algn="l">
              <a:lnSpc>
                <a:spcPct val="100000"/>
              </a:lnSpc>
              <a:spcBef>
                <a:spcPts val="0"/>
              </a:spcBef>
              <a:spcAft>
                <a:spcPts val="0"/>
              </a:spcAft>
              <a:buClr>
                <a:srgbClr val="0091EA"/>
              </a:buClr>
              <a:buSzPts val="6000"/>
              <a:buNone/>
              <a:defRPr sz="6000" b="1">
                <a:solidFill>
                  <a:srgbClr val="0091EA"/>
                </a:solidFill>
              </a:defRPr>
            </a:lvl7pPr>
            <a:lvl8pPr lvl="7" algn="l">
              <a:lnSpc>
                <a:spcPct val="100000"/>
              </a:lnSpc>
              <a:spcBef>
                <a:spcPts val="0"/>
              </a:spcBef>
              <a:spcAft>
                <a:spcPts val="0"/>
              </a:spcAft>
              <a:buClr>
                <a:srgbClr val="0091EA"/>
              </a:buClr>
              <a:buSzPts val="6000"/>
              <a:buNone/>
              <a:defRPr sz="6000" b="1">
                <a:solidFill>
                  <a:srgbClr val="0091EA"/>
                </a:solidFill>
              </a:defRPr>
            </a:lvl8pPr>
            <a:lvl9pPr lvl="8" algn="l">
              <a:lnSpc>
                <a:spcPct val="100000"/>
              </a:lnSpc>
              <a:spcBef>
                <a:spcPts val="0"/>
              </a:spcBef>
              <a:spcAft>
                <a:spcPts val="0"/>
              </a:spcAft>
              <a:buClr>
                <a:srgbClr val="0091EA"/>
              </a:buClr>
              <a:buSzPts val="6000"/>
              <a:buNone/>
              <a:defRPr sz="6000" b="1">
                <a:solidFill>
                  <a:srgbClr val="0091EA"/>
                </a:solidFill>
              </a:defRPr>
            </a:lvl9pPr>
          </a:lstStyle>
          <a:p>
            <a:endParaRPr/>
          </a:p>
        </p:txBody>
      </p:sp>
      <p:sp>
        <p:nvSpPr>
          <p:cNvPr id="11" name="Google Shape;11;p65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51"/>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651"/>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51"/>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651"/>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651"/>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651"/>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651"/>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51"/>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51"/>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5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51"/>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51"/>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651"/>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51"/>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5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8"/>
        <p:cNvGrpSpPr/>
        <p:nvPr/>
      </p:nvGrpSpPr>
      <p:grpSpPr>
        <a:xfrm>
          <a:off x="0" y="0"/>
          <a:ext cx="0" cy="0"/>
          <a:chOff x="0" y="0"/>
          <a:chExt cx="0" cy="0"/>
        </a:xfrm>
      </p:grpSpPr>
      <p:sp>
        <p:nvSpPr>
          <p:cNvPr id="29" name="Google Shape;29;p653"/>
          <p:cNvSpPr txBox="1">
            <a:spLocks noGrp="1"/>
          </p:cNvSpPr>
          <p:nvPr>
            <p:ph type="title"/>
          </p:nvPr>
        </p:nvSpPr>
        <p:spPr>
          <a:xfrm>
            <a:off x="786149" y="410826"/>
            <a:ext cx="7739783" cy="936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sz="4000" b="1">
                <a:solidFill>
                  <a:srgbClr val="1C405D"/>
                </a:solidFill>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30" name="Google Shape;30;p653"/>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Font typeface="Noto Sans Symbols"/>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31" name="Google Shape;31;p65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5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5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650"/>
          <p:cNvSpPr txBox="1">
            <a:spLocks noGrp="1"/>
          </p:cNvSpPr>
          <p:nvPr>
            <p:ph type="title"/>
          </p:nvPr>
        </p:nvSpPr>
        <p:spPr>
          <a:xfrm>
            <a:off x="786150" y="410826"/>
            <a:ext cx="7571700" cy="936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1pPr>
            <a:lvl2pPr marR="0" lvl="1"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2pPr>
            <a:lvl3pPr marR="0" lvl="2"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3pPr>
            <a:lvl4pPr marR="0" lvl="3"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4pPr>
            <a:lvl5pPr marR="0" lvl="4"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5pPr>
            <a:lvl6pPr marR="0" lvl="5"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6pPr>
            <a:lvl7pPr marR="0" lvl="6"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7pPr>
            <a:lvl8pPr marR="0" lvl="7"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8pPr>
            <a:lvl9pPr marR="0" lvl="8" algn="l" rtl="0">
              <a:lnSpc>
                <a:spcPct val="100000"/>
              </a:lnSpc>
              <a:spcBef>
                <a:spcPts val="0"/>
              </a:spcBef>
              <a:spcAft>
                <a:spcPts val="0"/>
              </a:spcAft>
              <a:buClr>
                <a:srgbClr val="0091EA"/>
              </a:buClr>
              <a:buSzPts val="2000"/>
              <a:buFont typeface="Roboto Slab"/>
              <a:buNone/>
              <a:defRPr sz="2000" b="0" i="0" u="none" strike="noStrike" cap="none">
                <a:solidFill>
                  <a:srgbClr val="0091EA"/>
                </a:solidFill>
                <a:latin typeface="Roboto Slab"/>
                <a:ea typeface="Roboto Slab"/>
                <a:cs typeface="Roboto Slab"/>
                <a:sym typeface="Roboto Slab"/>
              </a:defRPr>
            </a:lvl9pPr>
          </a:lstStyle>
          <a:p>
            <a:endParaRPr/>
          </a:p>
        </p:txBody>
      </p:sp>
      <p:sp>
        <p:nvSpPr>
          <p:cNvPr id="7" name="Google Shape;7;p650"/>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rgbClr val="CFD8DC"/>
              </a:buClr>
              <a:buSzPts val="3000"/>
              <a:buFont typeface="Arial"/>
              <a:buChar char="◎"/>
              <a:defRPr sz="3000" b="0" i="0" u="none" strike="noStrike" cap="none">
                <a:solidFill>
                  <a:srgbClr val="263238"/>
                </a:solidFill>
                <a:latin typeface="Arial"/>
                <a:ea typeface="Arial"/>
                <a:cs typeface="Arial"/>
                <a:sym typeface="Arial"/>
              </a:defRPr>
            </a:lvl1pPr>
            <a:lvl2pPr marL="914400" marR="0" lvl="1" indent="-381000" algn="l" rtl="0">
              <a:lnSpc>
                <a:spcPct val="100000"/>
              </a:lnSpc>
              <a:spcBef>
                <a:spcPts val="0"/>
              </a:spcBef>
              <a:spcAft>
                <a:spcPts val="0"/>
              </a:spcAft>
              <a:buClr>
                <a:srgbClr val="CFD8DC"/>
              </a:buClr>
              <a:buSzPts val="2400"/>
              <a:buFont typeface="Arial"/>
              <a:buChar char="○"/>
              <a:defRPr sz="2400" b="0" i="0" u="none" strike="noStrike" cap="none">
                <a:solidFill>
                  <a:srgbClr val="263238"/>
                </a:solidFill>
                <a:latin typeface="Arial"/>
                <a:ea typeface="Arial"/>
                <a:cs typeface="Arial"/>
                <a:sym typeface="Arial"/>
              </a:defRPr>
            </a:lvl2pPr>
            <a:lvl3pPr marL="1371600" marR="0" lvl="2" indent="-381000" algn="l" rtl="0">
              <a:lnSpc>
                <a:spcPct val="100000"/>
              </a:lnSpc>
              <a:spcBef>
                <a:spcPts val="0"/>
              </a:spcBef>
              <a:spcAft>
                <a:spcPts val="0"/>
              </a:spcAft>
              <a:buClr>
                <a:srgbClr val="CFD8DC"/>
              </a:buClr>
              <a:buSzPts val="2400"/>
              <a:buFont typeface="Arial"/>
              <a:buChar char="◉"/>
              <a:defRPr sz="2400" b="0" i="0" u="none" strike="noStrike" cap="none">
                <a:solidFill>
                  <a:srgbClr val="263238"/>
                </a:solidFill>
                <a:latin typeface="Arial"/>
                <a:ea typeface="Arial"/>
                <a:cs typeface="Arial"/>
                <a:sym typeface="Arial"/>
              </a:defRPr>
            </a:lvl3pPr>
            <a:lvl4pPr marL="1828800" marR="0" lvl="3" indent="-342900" algn="l" rtl="0">
              <a:lnSpc>
                <a:spcPct val="100000"/>
              </a:lnSpc>
              <a:spcBef>
                <a:spcPts val="0"/>
              </a:spcBef>
              <a:spcAft>
                <a:spcPts val="0"/>
              </a:spcAft>
              <a:buClr>
                <a:srgbClr val="CFD8DC"/>
              </a:buClr>
              <a:buSzPts val="1800"/>
              <a:buFont typeface="Arial"/>
              <a:buChar char="●"/>
              <a:defRPr sz="1800" b="0" i="0" u="none" strike="noStrike" cap="none">
                <a:solidFill>
                  <a:srgbClr val="263238"/>
                </a:solidFill>
                <a:latin typeface="Arial"/>
                <a:ea typeface="Arial"/>
                <a:cs typeface="Arial"/>
                <a:sym typeface="Arial"/>
              </a:defRPr>
            </a:lvl4pPr>
            <a:lvl5pPr marL="2286000" marR="0" lvl="4" indent="-342900" algn="l" rtl="0">
              <a:lnSpc>
                <a:spcPct val="100000"/>
              </a:lnSpc>
              <a:spcBef>
                <a:spcPts val="0"/>
              </a:spcBef>
              <a:spcAft>
                <a:spcPts val="0"/>
              </a:spcAft>
              <a:buClr>
                <a:srgbClr val="CFD8DC"/>
              </a:buClr>
              <a:buSzPts val="1800"/>
              <a:buFont typeface="Arial"/>
              <a:buChar char="○"/>
              <a:defRPr sz="1800" b="0" i="0" u="none" strike="noStrike" cap="none">
                <a:solidFill>
                  <a:srgbClr val="263238"/>
                </a:solidFill>
                <a:latin typeface="Arial"/>
                <a:ea typeface="Arial"/>
                <a:cs typeface="Arial"/>
                <a:sym typeface="Arial"/>
              </a:defRPr>
            </a:lvl5pPr>
            <a:lvl6pPr marL="2743200" marR="0" lvl="5" indent="-342900" algn="l" rtl="0">
              <a:lnSpc>
                <a:spcPct val="100000"/>
              </a:lnSpc>
              <a:spcBef>
                <a:spcPts val="0"/>
              </a:spcBef>
              <a:spcAft>
                <a:spcPts val="0"/>
              </a:spcAft>
              <a:buClr>
                <a:srgbClr val="CFD8DC"/>
              </a:buClr>
              <a:buSzPts val="1800"/>
              <a:buFont typeface="Arial"/>
              <a:buChar char="■"/>
              <a:defRPr sz="1800" b="0" i="0" u="none" strike="noStrike" cap="none">
                <a:solidFill>
                  <a:srgbClr val="263238"/>
                </a:solidFill>
                <a:latin typeface="Arial"/>
                <a:ea typeface="Arial"/>
                <a:cs typeface="Arial"/>
                <a:sym typeface="Arial"/>
              </a:defRPr>
            </a:lvl6pPr>
            <a:lvl7pPr marL="3200400" marR="0" lvl="6" indent="-342900" algn="l" rtl="0">
              <a:lnSpc>
                <a:spcPct val="100000"/>
              </a:lnSpc>
              <a:spcBef>
                <a:spcPts val="0"/>
              </a:spcBef>
              <a:spcAft>
                <a:spcPts val="0"/>
              </a:spcAft>
              <a:buClr>
                <a:srgbClr val="CFD8DC"/>
              </a:buClr>
              <a:buSzPts val="1800"/>
              <a:buFont typeface="Arial"/>
              <a:buChar char="●"/>
              <a:defRPr sz="1800" b="0" i="0" u="none" strike="noStrike" cap="none">
                <a:solidFill>
                  <a:srgbClr val="263238"/>
                </a:solidFill>
                <a:latin typeface="Arial"/>
                <a:ea typeface="Arial"/>
                <a:cs typeface="Arial"/>
                <a:sym typeface="Arial"/>
              </a:defRPr>
            </a:lvl7pPr>
            <a:lvl8pPr marL="3657600" marR="0" lvl="7" indent="-342900" algn="l" rtl="0">
              <a:lnSpc>
                <a:spcPct val="100000"/>
              </a:lnSpc>
              <a:spcBef>
                <a:spcPts val="0"/>
              </a:spcBef>
              <a:spcAft>
                <a:spcPts val="0"/>
              </a:spcAft>
              <a:buClr>
                <a:srgbClr val="CFD8DC"/>
              </a:buClr>
              <a:buSzPts val="1800"/>
              <a:buFont typeface="Arial"/>
              <a:buChar char="○"/>
              <a:defRPr sz="1800" b="0" i="0" u="none" strike="noStrike" cap="none">
                <a:solidFill>
                  <a:srgbClr val="263238"/>
                </a:solidFill>
                <a:latin typeface="Arial"/>
                <a:ea typeface="Arial"/>
                <a:cs typeface="Arial"/>
                <a:sym typeface="Arial"/>
              </a:defRPr>
            </a:lvl8pPr>
            <a:lvl9pPr marL="4114800" marR="0" lvl="8" indent="-342900" algn="l" rtl="0">
              <a:lnSpc>
                <a:spcPct val="100000"/>
              </a:lnSpc>
              <a:spcBef>
                <a:spcPts val="0"/>
              </a:spcBef>
              <a:spcAft>
                <a:spcPts val="0"/>
              </a:spcAft>
              <a:buClr>
                <a:srgbClr val="CFD8DC"/>
              </a:buClr>
              <a:buSzPts val="1800"/>
              <a:buFont typeface="Arial"/>
              <a:buChar char="■"/>
              <a:defRPr sz="1800" b="0" i="0" u="none" strike="noStrike" cap="none">
                <a:solidFill>
                  <a:srgbClr val="263238"/>
                </a:solidFill>
                <a:latin typeface="Arial"/>
                <a:ea typeface="Arial"/>
                <a:cs typeface="Arial"/>
                <a:sym typeface="Arial"/>
              </a:defRPr>
            </a:lvl9pPr>
          </a:lstStyle>
          <a:p>
            <a:endParaRPr/>
          </a:p>
        </p:txBody>
      </p:sp>
      <p:sp>
        <p:nvSpPr>
          <p:cNvPr id="8" name="Google Shape;8;p65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rgbClr val="0091E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C"/>
              <a:t>‹Nº›</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catless.ncl.ac.uk/risk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8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5.xml"/><Relationship Id="rId1" Type="http://schemas.openxmlformats.org/officeDocument/2006/relationships/slideLayout" Target="../slideLayouts/slideLayout3.xml"/><Relationship Id="rId5" Type="http://schemas.openxmlformats.org/officeDocument/2006/relationships/image" Target="../media/image39.jpg"/><Relationship Id="rId4" Type="http://schemas.openxmlformats.org/officeDocument/2006/relationships/image" Target="../media/image38.jpg"/></Relationships>
</file>

<file path=ppt/slides/_rels/slide19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9.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8.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20.xml"/><Relationship Id="rId16"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22.xml"/><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hyperlink" Target="https://docs.google.com/forms/d/e/1FAIpQLScVNpVa7H48lq2pak9JXGUvpwf2oxgf1X_qGGhlB--4iXkI5A/viewform?vc=0&amp;c=0&amp;w=1" TargetMode="External"/><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8.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6.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7.xml"/><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8.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10.xml"/><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7.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8.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1.xm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2.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37.xml"/><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40.xml"/><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41.xml"/><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45.xml"/><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46.xml"/><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3.xml"/><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54.xml"/><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5.xml"/><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6.xml"/><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57.xml"/><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58.xml"/><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4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5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0.xml"/><Relationship Id="rId1" Type="http://schemas.openxmlformats.org/officeDocument/2006/relationships/slideLayout" Target="../slideLayouts/slideLayout3.xml"/><Relationship Id="rId4" Type="http://schemas.openxmlformats.org/officeDocument/2006/relationships/image" Target="../media/image141.png"/></Relationships>
</file>

<file path=ppt/slides/_rels/slide4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61.xml"/><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62.xml"/><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63.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67.xml"/><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3.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3.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0.xml"/><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17.xml"/><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18.xml"/><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1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20.xml"/><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21.xml"/><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22.xm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5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23.xml"/><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3" Type="http://schemas.openxmlformats.org/officeDocument/2006/relationships/hyperlink" Target="https://www.sqi.griffith.edu.au/AppraisalAssistant/about.html" TargetMode="External"/><Relationship Id="rId2" Type="http://schemas.openxmlformats.org/officeDocument/2006/relationships/notesSlide" Target="../notesSlides/notesSlide524.xml"/><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3.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37.xml"/><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38.xml"/><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3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40.xml"/><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41.xml"/><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42.xml"/><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43.xml"/><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44.xml"/><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45.xml"/><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46.xml"/><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47.xml"/><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48.xml"/><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50.xml"/><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51.xml"/><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52.xml"/><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53.xml"/><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54.xml"/><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55.xml"/><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56.xml"/><Relationship Id="rId1" Type="http://schemas.openxmlformats.org/officeDocument/2006/relationships/slideLayout" Target="../slideLayouts/slideLayout3.xml"/></Relationships>
</file>

<file path=ppt/slides/_rels/slide55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57.xml"/><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58.xml"/><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5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60.xml"/><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61.xml"/><Relationship Id="rId1" Type="http://schemas.openxmlformats.org/officeDocument/2006/relationships/slideLayout" Target="../slideLayouts/slideLayout3.xml"/></Relationships>
</file>

<file path=ppt/slides/_rels/slide5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62.xml"/><Relationship Id="rId1" Type="http://schemas.openxmlformats.org/officeDocument/2006/relationships/slideLayout" Target="../slideLayouts/slideLayout3.xml"/></Relationships>
</file>

<file path=ppt/slides/_rels/slide56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63.xml"/><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64.xml"/><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65.xml"/><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66.xml"/><Relationship Id="rId1" Type="http://schemas.openxmlformats.org/officeDocument/2006/relationships/slideLayout" Target="../slideLayouts/slideLayout3.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3.xml"/></Relationships>
</file>

<file path=ppt/slides/_rels/slide57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72.xml"/><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73.xml"/><Relationship Id="rId1" Type="http://schemas.openxmlformats.org/officeDocument/2006/relationships/slideLayout" Target="../slideLayouts/slideLayout3.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3.xml"/></Relationships>
</file>

<file path=ppt/slides/_rels/slide57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75.xml"/><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76.xml"/><Relationship Id="rId1" Type="http://schemas.openxmlformats.org/officeDocument/2006/relationships/slideLayout" Target="../slideLayouts/slideLayout3.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80.xml"/><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83.xml"/><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85.xml"/><Relationship Id="rId1" Type="http://schemas.openxmlformats.org/officeDocument/2006/relationships/slideLayout" Target="../slideLayouts/slideLayout3.xml"/></Relationships>
</file>

<file path=ppt/slides/_rels/slide58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86.xml"/><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87.xml"/><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88.xml"/><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90.xm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91.xml"/><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92.xml"/><Relationship Id="rId1" Type="http://schemas.openxmlformats.org/officeDocument/2006/relationships/slideLayout" Target="../slideLayouts/slideLayout3.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593.xml"/><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3.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95.xml"/><Relationship Id="rId1" Type="http://schemas.openxmlformats.org/officeDocument/2006/relationships/slideLayout" Target="../slideLayouts/slideLayout3.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3.xml"/></Relationships>
</file>

<file path=ppt/slides/_rels/slide59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98.xml"/><Relationship Id="rId1" Type="http://schemas.openxmlformats.org/officeDocument/2006/relationships/slideLayout" Target="../slideLayouts/slideLayout3.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3.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3.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3.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3.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606.xml"/><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07.xml"/><Relationship Id="rId1" Type="http://schemas.openxmlformats.org/officeDocument/2006/relationships/slideLayout" Target="../slideLayouts/slideLayout3.xml"/></Relationships>
</file>

<file path=ppt/slides/_rels/slide60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608.xml"/><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0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10.xml"/><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3.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612.xml"/><Relationship Id="rId1" Type="http://schemas.openxmlformats.org/officeDocument/2006/relationships/slideLayout" Target="../slideLayouts/slideLayout3.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613.xml"/><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614.xml"/><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16.xml"/><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61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620.xml"/><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621.xml"/><Relationship Id="rId1" Type="http://schemas.openxmlformats.org/officeDocument/2006/relationships/slideLayout" Target="../slideLayouts/slideLayout3.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622.xml"/><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3.xml"/></Relationships>
</file>

<file path=ppt/slides/_rels/slide62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24.xml"/><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3.xml"/></Relationships>
</file>

<file path=ppt/slides/_rels/slide6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26.xml"/><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27.xml"/><Relationship Id="rId1" Type="http://schemas.openxmlformats.org/officeDocument/2006/relationships/slideLayout" Target="../slideLayouts/slideLayout3.xml"/></Relationships>
</file>

<file path=ppt/slides/_rels/slide62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28.xml"/><Relationship Id="rId1" Type="http://schemas.openxmlformats.org/officeDocument/2006/relationships/slideLayout" Target="../slideLayouts/slideLayout3.xml"/></Relationships>
</file>

<file path=ppt/slides/_rels/slide6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2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3.xml"/></Relationships>
</file>

<file path=ppt/slides/_rels/slide63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31.xml"/><Relationship Id="rId1" Type="http://schemas.openxmlformats.org/officeDocument/2006/relationships/slideLayout" Target="../slideLayouts/slideLayout3.xml"/></Relationships>
</file>

<file path=ppt/slides/_rels/slide63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32.xml"/><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33.xml"/><Relationship Id="rId1" Type="http://schemas.openxmlformats.org/officeDocument/2006/relationships/slideLayout" Target="../slideLayouts/slideLayout3.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634.xm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35.xml"/><Relationship Id="rId1" Type="http://schemas.openxmlformats.org/officeDocument/2006/relationships/slideLayout" Target="../slideLayouts/slideLayout3.xml"/></Relationships>
</file>

<file path=ppt/slides/_rels/slide6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36.xml"/><Relationship Id="rId1" Type="http://schemas.openxmlformats.org/officeDocument/2006/relationships/slideLayout" Target="../slideLayouts/slideLayout3.xml"/></Relationships>
</file>

<file path=ppt/slides/_rels/slide63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37.xml"/><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638.xml"/><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63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640.xml"/><Relationship Id="rId1" Type="http://schemas.openxmlformats.org/officeDocument/2006/relationships/slideLayout" Target="../slideLayouts/slideLayout3.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41.xml"/><Relationship Id="rId1" Type="http://schemas.openxmlformats.org/officeDocument/2006/relationships/slideLayout" Target="../slideLayouts/slideLayout3.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642.xml"/><Relationship Id="rId1" Type="http://schemas.openxmlformats.org/officeDocument/2006/relationships/slideLayout" Target="../slideLayouts/slideLayout3.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643.xml"/><Relationship Id="rId1" Type="http://schemas.openxmlformats.org/officeDocument/2006/relationships/slideLayout" Target="../slideLayouts/slideLayout3.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644.xm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645.xml"/><Relationship Id="rId1" Type="http://schemas.openxmlformats.org/officeDocument/2006/relationships/slideLayout" Target="../slideLayouts/slideLayout3.xml"/></Relationships>
</file>

<file path=ppt/slides/_rels/slide6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6.xml"/><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647.xml"/><Relationship Id="rId1" Type="http://schemas.openxmlformats.org/officeDocument/2006/relationships/slideLayout" Target="../slideLayouts/slideLayout3.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648.xml"/><Relationship Id="rId1" Type="http://schemas.openxmlformats.org/officeDocument/2006/relationships/slideLayout" Target="../slideLayouts/slideLayout3.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6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
          <p:cNvSpPr txBox="1">
            <a:spLocks noGrp="1"/>
          </p:cNvSpPr>
          <p:nvPr>
            <p:ph type="ctrTitle"/>
          </p:nvPr>
        </p:nvSpPr>
        <p:spPr>
          <a:xfrm>
            <a:off x="1233577" y="782381"/>
            <a:ext cx="7910423" cy="29701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000"/>
              <a:buNone/>
            </a:pPr>
            <a:r>
              <a:rPr lang="es-EC">
                <a:latin typeface="Arial"/>
                <a:ea typeface="Arial"/>
                <a:cs typeface="Arial"/>
                <a:sym typeface="Arial"/>
              </a:rPr>
              <a:t>CALIDAD DEL PRODUCTO SOFTWARE</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0"/>
          <p:cNvSpPr txBox="1">
            <a:spLocks noGrp="1"/>
          </p:cNvSpPr>
          <p:nvPr>
            <p:ph type="ctrTitle" idx="4294967295"/>
          </p:nvPr>
        </p:nvSpPr>
        <p:spPr>
          <a:xfrm>
            <a:off x="430306" y="653013"/>
            <a:ext cx="8360701"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¿La calidad del software es similar a otros productos?</a:t>
            </a:r>
            <a:endParaRPr sz="4000" b="1" i="0" u="none" strike="noStrike" cap="none">
              <a:solidFill>
                <a:srgbClr val="1C405D"/>
              </a:solidFill>
              <a:latin typeface="Arial"/>
              <a:ea typeface="Arial"/>
              <a:cs typeface="Arial"/>
              <a:sym typeface="Arial"/>
            </a:endParaRPr>
          </a:p>
        </p:txBody>
      </p:sp>
      <p:sp>
        <p:nvSpPr>
          <p:cNvPr id="109" name="Google Shape;109;p10"/>
          <p:cNvSpPr txBox="1">
            <a:spLocks noGrp="1"/>
          </p:cNvSpPr>
          <p:nvPr>
            <p:ph type="body" idx="4294967295"/>
          </p:nvPr>
        </p:nvSpPr>
        <p:spPr>
          <a:xfrm>
            <a:off x="565039" y="1812419"/>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Diferencia entre software y los productos industriales</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Es abstracto, no físico (también su calidad)</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Es desarrollado, no manufacturado (costo y errores se inyectan en el análisis y diseño, no en producción)</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No se degrada con el uso (los errores están allí, en todas las copias)</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El software no se ensambla con componentes probados como los productos industriales.</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El mantenimiento es más dificultoso.</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Efectos no deseados cuando se cambia.</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La Ingeniería del Software está aún en su juventud</a:t>
            </a:r>
            <a:endParaRPr/>
          </a:p>
        </p:txBody>
      </p:sp>
      <p:cxnSp>
        <p:nvCxnSpPr>
          <p:cNvPr id="110" name="Google Shape;110;p1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11" name="Google Shape;111;p1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12" name="Google Shape;112;p1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0"/>
          <p:cNvSpPr txBox="1">
            <a:spLocks noGrp="1"/>
          </p:cNvSpPr>
          <p:nvPr>
            <p:ph type="title"/>
          </p:nvPr>
        </p:nvSpPr>
        <p:spPr>
          <a:xfrm>
            <a:off x="395288" y="188913"/>
            <a:ext cx="8424862" cy="118268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Herramientas de seguimiento de defectos</a:t>
            </a:r>
            <a:endParaRPr/>
          </a:p>
        </p:txBody>
      </p:sp>
      <p:sp>
        <p:nvSpPr>
          <p:cNvPr id="817" name="Google Shape;817;p100"/>
          <p:cNvSpPr txBox="1">
            <a:spLocks noGrp="1"/>
          </p:cNvSpPr>
          <p:nvPr>
            <p:ph type="body" idx="1"/>
          </p:nvPr>
        </p:nvSpPr>
        <p:spPr>
          <a:xfrm>
            <a:off x="1026543" y="1371600"/>
            <a:ext cx="7211684" cy="481354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Bugzilla</a:t>
            </a:r>
            <a:endParaRPr sz="24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Trac</a:t>
            </a:r>
            <a:endParaRPr sz="24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GNATS</a:t>
            </a:r>
            <a:endParaRPr sz="24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ClearQuest (IBM)</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Razor</a:t>
            </a:r>
            <a:endParaRPr sz="24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Synergy</a:t>
            </a:r>
            <a:endParaRPr sz="24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Track‐studio</a:t>
            </a:r>
            <a:endParaRPr sz="24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1"/>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N.7 </a:t>
            </a:r>
            <a:endParaRPr sz="4000" b="1" i="0" u="none" strike="noStrike" cap="none">
              <a:solidFill>
                <a:srgbClr val="92D050"/>
              </a:solidFill>
              <a:latin typeface="Arial"/>
              <a:ea typeface="Arial"/>
              <a:cs typeface="Arial"/>
              <a:sym typeface="Arial"/>
            </a:endParaRPr>
          </a:p>
        </p:txBody>
      </p:sp>
      <p:sp>
        <p:nvSpPr>
          <p:cNvPr id="823" name="Google Shape;823;p101"/>
          <p:cNvSpPr txBox="1">
            <a:spLocks noGrp="1"/>
          </p:cNvSpPr>
          <p:nvPr>
            <p:ph type="body" idx="4294967295"/>
          </p:nvPr>
        </p:nvSpPr>
        <p:spPr>
          <a:xfrm>
            <a:off x="330483" y="1575509"/>
            <a:ext cx="8321811"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Lectura del artículo</a:t>
            </a:r>
            <a:endParaRPr/>
          </a:p>
          <a:p>
            <a:pPr marL="914400" lvl="1" indent="-304800" algn="just" rtl="0">
              <a:lnSpc>
                <a:spcPct val="100000"/>
              </a:lnSpc>
              <a:spcBef>
                <a:spcPts val="0"/>
              </a:spcBef>
              <a:spcAft>
                <a:spcPts val="0"/>
              </a:spcAft>
              <a:buSzPts val="2400"/>
              <a:buFont typeface="Noto Sans Symbols"/>
              <a:buNone/>
            </a:pPr>
            <a:endParaRPr sz="1200">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1600">
                <a:latin typeface="Arial"/>
                <a:ea typeface="Arial"/>
                <a:cs typeface="Arial"/>
                <a:sym typeface="Arial"/>
              </a:rPr>
              <a:t>Orthogonal Defect Classification Using Defect Data to Improve Software Development, Bridge N.</a:t>
            </a:r>
            <a:endParaRPr sz="16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Elaborar un modelo conceptual para un sistema de gestión de defectos en una empresa de desarrollo de software.</a:t>
            </a:r>
            <a:endParaRPr sz="24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2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200">
              <a:latin typeface="Arial"/>
              <a:ea typeface="Arial"/>
              <a:cs typeface="Arial"/>
              <a:sym typeface="Arial"/>
            </a:endParaRPr>
          </a:p>
        </p:txBody>
      </p:sp>
      <p:cxnSp>
        <p:nvCxnSpPr>
          <p:cNvPr id="824" name="Google Shape;824;p10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825" name="Google Shape;825;p10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826" name="Google Shape;826;p10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02"/>
          <p:cNvSpPr txBox="1">
            <a:spLocks noGrp="1"/>
          </p:cNvSpPr>
          <p:nvPr>
            <p:ph type="title"/>
          </p:nvPr>
        </p:nvSpPr>
        <p:spPr>
          <a:xfrm>
            <a:off x="395288" y="188914"/>
            <a:ext cx="8424862" cy="79449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Proceso de eliminación de defectos</a:t>
            </a:r>
            <a:endParaRPr/>
          </a:p>
        </p:txBody>
      </p:sp>
      <p:sp>
        <p:nvSpPr>
          <p:cNvPr id="832" name="Google Shape;832;p102"/>
          <p:cNvSpPr txBox="1">
            <a:spLocks noGrp="1"/>
          </p:cNvSpPr>
          <p:nvPr>
            <p:ph type="body" idx="1"/>
          </p:nvPr>
        </p:nvSpPr>
        <p:spPr>
          <a:xfrm>
            <a:off x="242198" y="1275092"/>
            <a:ext cx="8435975" cy="528961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Identificar síntomas</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Inferir ubicación del defecto por síntomas</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Identificar defecto (Qué está mal ?)</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Decidir cómo eliminar el defecto ?</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Eliminar el defecto</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Verificar que el problema ha sido resuelto</a:t>
            </a:r>
            <a:endParaRPr/>
          </a:p>
          <a:p>
            <a:pPr marL="914400" lvl="1" indent="-228600" algn="l" rtl="0">
              <a:lnSpc>
                <a:spcPct val="100000"/>
              </a:lnSpc>
              <a:spcBef>
                <a:spcPts val="0"/>
              </a:spcBef>
              <a:spcAft>
                <a:spcPts val="0"/>
              </a:spcAft>
              <a:buSzPts val="2400"/>
              <a:buNone/>
            </a:pPr>
            <a:endParaRPr sz="2200">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03"/>
          <p:cNvSpPr txBox="1">
            <a:spLocks noGrp="1"/>
          </p:cNvSpPr>
          <p:nvPr>
            <p:ph type="title"/>
          </p:nvPr>
        </p:nvSpPr>
        <p:spPr>
          <a:xfrm>
            <a:off x="395288" y="188913"/>
            <a:ext cx="8424862" cy="1086178"/>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Métricas para evaluar las actividades de detección de defectos</a:t>
            </a:r>
            <a:endParaRPr/>
          </a:p>
        </p:txBody>
      </p:sp>
      <p:sp>
        <p:nvSpPr>
          <p:cNvPr id="838" name="Google Shape;838;p103"/>
          <p:cNvSpPr txBox="1">
            <a:spLocks noGrp="1"/>
          </p:cNvSpPr>
          <p:nvPr>
            <p:ph type="body" idx="1"/>
          </p:nvPr>
        </p:nvSpPr>
        <p:spPr>
          <a:xfrm>
            <a:off x="242198" y="1275092"/>
            <a:ext cx="8435975" cy="4150923"/>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Métricas directas:</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Tamaño del objeto evaluado (probado, revisado). (ERS, diseño, código)</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Tiempo empleado (timeActivity)</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Número de defectos detectados y eliminados (n.removedActivity)</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Número de escapes (n.escapesActivity) (no detectados)</a:t>
            </a:r>
            <a:endParaRPr/>
          </a:p>
          <a:p>
            <a:pPr marL="457200" lvl="0" indent="-2286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Métricas derivadas</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Rendimiento (Efectividad de la actividad) = % de defectos encontrados</a:t>
            </a:r>
            <a:endParaRPr/>
          </a:p>
          <a:p>
            <a:pPr marL="1371600" lvl="2" indent="-381000" algn="l" rtl="0">
              <a:lnSpc>
                <a:spcPct val="100000"/>
              </a:lnSpc>
              <a:spcBef>
                <a:spcPts val="0"/>
              </a:spcBef>
              <a:spcAft>
                <a:spcPts val="0"/>
              </a:spcAft>
              <a:buSzPts val="2400"/>
              <a:buFont typeface="Arial"/>
              <a:buChar char="•"/>
            </a:pPr>
            <a:r>
              <a:rPr lang="es-EC" sz="1800">
                <a:latin typeface="Arial"/>
                <a:ea typeface="Arial"/>
                <a:cs typeface="Arial"/>
                <a:sym typeface="Arial"/>
              </a:rPr>
              <a:t>Información necesaria: Fase en la cual los defectos fueron inyectados y removidos</a:t>
            </a:r>
            <a:endParaRPr sz="1800">
              <a:latin typeface="Arial"/>
              <a:ea typeface="Arial"/>
              <a:cs typeface="Arial"/>
              <a:sym typeface="Arial"/>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p:txBody>
      </p:sp>
      <p:sp>
        <p:nvSpPr>
          <p:cNvPr id="839" name="Google Shape;839;p103"/>
          <p:cNvSpPr/>
          <p:nvPr/>
        </p:nvSpPr>
        <p:spPr>
          <a:xfrm>
            <a:off x="1346197" y="5816870"/>
            <a:ext cx="2414444" cy="400110"/>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2000" b="0" i="1" u="none" strike="noStrike" cap="none">
                <a:solidFill>
                  <a:srgbClr val="000000"/>
                </a:solidFill>
                <a:latin typeface="Arial"/>
                <a:ea typeface="Arial"/>
                <a:cs typeface="Arial"/>
                <a:sym typeface="Arial"/>
              </a:rPr>
              <a:t>Rendimiento</a:t>
            </a:r>
            <a:r>
              <a:rPr lang="es-EC" sz="2000" b="0" i="0" u="none" strike="noStrike" cap="none">
                <a:solidFill>
                  <a:srgbClr val="000000"/>
                </a:solidFill>
                <a:latin typeface="Arial"/>
                <a:ea typeface="Arial"/>
                <a:cs typeface="Arial"/>
                <a:sym typeface="Arial"/>
              </a:rPr>
              <a:t> = 100 </a:t>
            </a:r>
            <a:endParaRPr/>
          </a:p>
        </p:txBody>
      </p:sp>
      <p:sp>
        <p:nvSpPr>
          <p:cNvPr id="840" name="Google Shape;840;p103"/>
          <p:cNvSpPr/>
          <p:nvPr/>
        </p:nvSpPr>
        <p:spPr>
          <a:xfrm>
            <a:off x="4607719" y="5616815"/>
            <a:ext cx="2207656" cy="400110"/>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2000" b="0" i="1" u="none" strike="noStrike" cap="none">
                <a:solidFill>
                  <a:srgbClr val="000000"/>
                </a:solidFill>
                <a:latin typeface="Arial"/>
                <a:ea typeface="Arial"/>
                <a:cs typeface="Arial"/>
                <a:sym typeface="Arial"/>
              </a:rPr>
              <a:t>n.removedActivity</a:t>
            </a:r>
            <a:endParaRPr sz="2000" b="0" i="1" u="none" strike="noStrike" cap="none">
              <a:solidFill>
                <a:srgbClr val="000000"/>
              </a:solidFill>
              <a:latin typeface="Arial"/>
              <a:ea typeface="Arial"/>
              <a:cs typeface="Arial"/>
              <a:sym typeface="Arial"/>
            </a:endParaRPr>
          </a:p>
        </p:txBody>
      </p:sp>
      <p:sp>
        <p:nvSpPr>
          <p:cNvPr id="841" name="Google Shape;841;p103"/>
          <p:cNvSpPr/>
          <p:nvPr/>
        </p:nvSpPr>
        <p:spPr>
          <a:xfrm>
            <a:off x="4045687" y="6016925"/>
            <a:ext cx="4479111" cy="400110"/>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2000" b="0" i="1" u="none" strike="noStrike" cap="none">
                <a:solidFill>
                  <a:srgbClr val="000000"/>
                </a:solidFill>
                <a:latin typeface="Arial"/>
                <a:ea typeface="Arial"/>
                <a:cs typeface="Arial"/>
                <a:sym typeface="Arial"/>
              </a:rPr>
              <a:t>n.removedActivity + n.escapesActivity</a:t>
            </a:r>
            <a:endParaRPr sz="2000" b="0" i="1" u="none" strike="noStrike" cap="none">
              <a:solidFill>
                <a:srgbClr val="000000"/>
              </a:solidFill>
              <a:latin typeface="Arial"/>
              <a:ea typeface="Arial"/>
              <a:cs typeface="Arial"/>
              <a:sym typeface="Arial"/>
            </a:endParaRPr>
          </a:p>
        </p:txBody>
      </p:sp>
      <p:cxnSp>
        <p:nvCxnSpPr>
          <p:cNvPr id="842" name="Google Shape;842;p103"/>
          <p:cNvCxnSpPr/>
          <p:nvPr/>
        </p:nvCxnSpPr>
        <p:spPr>
          <a:xfrm>
            <a:off x="3657600" y="6016925"/>
            <a:ext cx="4528868" cy="0"/>
          </a:xfrm>
          <a:prstGeom prst="straightConnector1">
            <a:avLst/>
          </a:prstGeom>
          <a:noFill/>
          <a:ln w="15875" cap="flat" cmpd="sng">
            <a:solidFill>
              <a:schemeClr val="dk1"/>
            </a:solidFill>
            <a:prstDash val="solid"/>
            <a:round/>
            <a:headEnd type="none" w="sm" len="sm"/>
            <a:tailEnd type="none" w="sm" len="sm"/>
          </a:ln>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04"/>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Siembra de defectos</a:t>
            </a:r>
            <a:br>
              <a:rPr lang="es-EC" sz="3200">
                <a:latin typeface="Arial"/>
                <a:ea typeface="Arial"/>
                <a:cs typeface="Arial"/>
                <a:sym typeface="Arial"/>
              </a:rPr>
            </a:br>
            <a:r>
              <a:rPr lang="es-EC" sz="3200">
                <a:latin typeface="Arial"/>
                <a:ea typeface="Arial"/>
                <a:cs typeface="Arial"/>
                <a:sym typeface="Arial"/>
              </a:rPr>
              <a:t>Estimación de efectividad y escapes</a:t>
            </a:r>
            <a:endParaRPr/>
          </a:p>
        </p:txBody>
      </p:sp>
      <p:sp>
        <p:nvSpPr>
          <p:cNvPr id="848" name="Google Shape;848;p104"/>
          <p:cNvSpPr txBox="1">
            <a:spLocks noGrp="1"/>
          </p:cNvSpPr>
          <p:nvPr>
            <p:ph type="body" idx="1"/>
          </p:nvPr>
        </p:nvSpPr>
        <p:spPr>
          <a:xfrm>
            <a:off x="242198" y="1275092"/>
            <a:ext cx="8435975" cy="483241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Siembra de defectos:</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Sembrar defectos intencionalmente en la aplicación</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Antes de la actividad de eliminación de defectos cuya efectividad necesita ser evaluada</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Los defectos sembrados deben tratar de cubrir todas las áreas funcionales</a:t>
            </a: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Uso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El porcentaje de defectos sembrados encontrados actúa como un estimado de efectividad (conocemos el número de escapes)</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El número de escapes real puede ser estimado considerando el número de defectos detectados real</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Es ampliamente usado para estimar la efectividad y cobertura de una suite de caso de pruebas dada y para identificar áreas no testeadas. </a:t>
            </a:r>
            <a:endParaRPr sz="16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Recomendaciones</a:t>
            </a:r>
            <a:endParaRPr sz="20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No olvidar eliminar defectos sembrados</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Es mejor si los defectos sembrados consiste en solo adicionar algo, no modificar algo.</a:t>
            </a:r>
            <a:endParaRPr sz="1600">
              <a:latin typeface="Arial"/>
              <a:ea typeface="Arial"/>
              <a:cs typeface="Arial"/>
              <a:sym typeface="Arial"/>
            </a:endParaRPr>
          </a:p>
          <a:p>
            <a:pPr marL="1371600" lvl="2" indent="-228600" algn="just" rtl="0">
              <a:lnSpc>
                <a:spcPct val="100000"/>
              </a:lnSpc>
              <a:spcBef>
                <a:spcPts val="0"/>
              </a:spcBef>
              <a:spcAft>
                <a:spcPts val="0"/>
              </a:spcAft>
              <a:buSzPts val="2400"/>
              <a:buFont typeface="Arial"/>
              <a:buNone/>
            </a:pPr>
            <a:endParaRPr sz="1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05"/>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Ejercicio N.1 </a:t>
            </a:r>
            <a:endParaRPr sz="4000" b="1" i="0" u="none" strike="noStrike" cap="none">
              <a:solidFill>
                <a:srgbClr val="92D050"/>
              </a:solidFill>
              <a:latin typeface="Arial"/>
              <a:ea typeface="Arial"/>
              <a:cs typeface="Arial"/>
              <a:sym typeface="Arial"/>
            </a:endParaRPr>
          </a:p>
        </p:txBody>
      </p:sp>
      <p:sp>
        <p:nvSpPr>
          <p:cNvPr id="854" name="Google Shape;854;p105"/>
          <p:cNvSpPr txBox="1">
            <a:spLocks noGrp="1"/>
          </p:cNvSpPr>
          <p:nvPr>
            <p:ph type="body" idx="4294967295"/>
          </p:nvPr>
        </p:nvSpPr>
        <p:spPr>
          <a:xfrm>
            <a:off x="603849" y="1558257"/>
            <a:ext cx="7800535"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Una siembre defectos inserta 81 defectos en una aplicación. Inspecciones y testing encuentra 5.832 defectos. De los cuales, 72 fueron defectos sembrados. Cuantos errores o defectos se predice que permanezcan en la aplicación ?</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A) 523</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B) 640</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C) 648</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D) 729</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855" name="Google Shape;855;p10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856" name="Google Shape;856;p10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857" name="Google Shape;857;p10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06"/>
          <p:cNvSpPr txBox="1">
            <a:spLocks noGrp="1"/>
          </p:cNvSpPr>
          <p:nvPr>
            <p:ph type="title"/>
          </p:nvPr>
        </p:nvSpPr>
        <p:spPr>
          <a:xfrm>
            <a:off x="395288" y="188913"/>
            <a:ext cx="8424862" cy="1086178"/>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Métricas para evaluar las actividades de detección de defectos (II)</a:t>
            </a:r>
            <a:endParaRPr/>
          </a:p>
        </p:txBody>
      </p:sp>
      <p:sp>
        <p:nvSpPr>
          <p:cNvPr id="863" name="Google Shape;863;p106"/>
          <p:cNvSpPr txBox="1">
            <a:spLocks noGrp="1"/>
          </p:cNvSpPr>
          <p:nvPr>
            <p:ph type="body" idx="1"/>
          </p:nvPr>
        </p:nvSpPr>
        <p:spPr>
          <a:xfrm>
            <a:off x="242198" y="1275092"/>
            <a:ext cx="8435975" cy="4150923"/>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Densidad de defectos eliminados (RDD):</a:t>
            </a:r>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Si el valor es bajo, se puede sugerir que:  bajo número de defectos en el objeto</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Eficiencia (Rate de defectos eliminados)</a:t>
            </a:r>
            <a:endParaRPr/>
          </a:p>
          <a:p>
            <a:pPr marL="457200" lvl="0" indent="-2286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286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El inverso ofrece el tiempo requerido para encontrar y eliminar defectos.</a:t>
            </a:r>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p:txBody>
      </p:sp>
      <p:sp>
        <p:nvSpPr>
          <p:cNvPr id="864" name="Google Shape;864;p106"/>
          <p:cNvSpPr/>
          <p:nvPr/>
        </p:nvSpPr>
        <p:spPr>
          <a:xfrm>
            <a:off x="4642553" y="1971165"/>
            <a:ext cx="883575"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RDD =</a:t>
            </a:r>
            <a:endParaRPr sz="1800" b="0" i="0" u="none" strike="noStrike" cap="none">
              <a:solidFill>
                <a:srgbClr val="000000"/>
              </a:solidFill>
              <a:latin typeface="Arial"/>
              <a:ea typeface="Arial"/>
              <a:cs typeface="Arial"/>
              <a:sym typeface="Arial"/>
            </a:endParaRPr>
          </a:p>
        </p:txBody>
      </p:sp>
      <p:sp>
        <p:nvSpPr>
          <p:cNvPr id="865" name="Google Shape;865;p106"/>
          <p:cNvSpPr/>
          <p:nvPr/>
        </p:nvSpPr>
        <p:spPr>
          <a:xfrm>
            <a:off x="5731215" y="1784636"/>
            <a:ext cx="2005677"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n.removedActivity</a:t>
            </a:r>
            <a:endParaRPr sz="1800" b="0" i="1" u="none" strike="noStrike" cap="none">
              <a:solidFill>
                <a:srgbClr val="000000"/>
              </a:solidFill>
              <a:latin typeface="Arial"/>
              <a:ea typeface="Arial"/>
              <a:cs typeface="Arial"/>
              <a:sym typeface="Arial"/>
            </a:endParaRPr>
          </a:p>
        </p:txBody>
      </p:sp>
      <p:sp>
        <p:nvSpPr>
          <p:cNvPr id="866" name="Google Shape;866;p106"/>
          <p:cNvSpPr/>
          <p:nvPr/>
        </p:nvSpPr>
        <p:spPr>
          <a:xfrm>
            <a:off x="5987696" y="2214779"/>
            <a:ext cx="1300356"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SizeObject</a:t>
            </a:r>
            <a:endParaRPr sz="1800" b="0" i="1" u="none" strike="noStrike" cap="none">
              <a:solidFill>
                <a:srgbClr val="000000"/>
              </a:solidFill>
              <a:latin typeface="Arial"/>
              <a:ea typeface="Arial"/>
              <a:cs typeface="Arial"/>
              <a:sym typeface="Arial"/>
            </a:endParaRPr>
          </a:p>
        </p:txBody>
      </p:sp>
      <p:cxnSp>
        <p:nvCxnSpPr>
          <p:cNvPr id="867" name="Google Shape;867;p106"/>
          <p:cNvCxnSpPr/>
          <p:nvPr/>
        </p:nvCxnSpPr>
        <p:spPr>
          <a:xfrm>
            <a:off x="5594937" y="2153968"/>
            <a:ext cx="2273419" cy="0"/>
          </a:xfrm>
          <a:prstGeom prst="straightConnector1">
            <a:avLst/>
          </a:prstGeom>
          <a:noFill/>
          <a:ln w="15875" cap="flat" cmpd="sng">
            <a:solidFill>
              <a:schemeClr val="dk1"/>
            </a:solidFill>
            <a:prstDash val="solid"/>
            <a:round/>
            <a:headEnd type="none" w="sm" len="sm"/>
            <a:tailEnd type="none" w="sm" len="sm"/>
          </a:ln>
        </p:spPr>
      </p:cxnSp>
      <p:sp>
        <p:nvSpPr>
          <p:cNvPr id="868" name="Google Shape;868;p106"/>
          <p:cNvSpPr/>
          <p:nvPr/>
        </p:nvSpPr>
        <p:spPr>
          <a:xfrm>
            <a:off x="4475776" y="3926486"/>
            <a:ext cx="883575"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DRR =</a:t>
            </a:r>
            <a:endParaRPr sz="1800" b="0" i="0" u="none" strike="noStrike" cap="none">
              <a:solidFill>
                <a:srgbClr val="000000"/>
              </a:solidFill>
              <a:latin typeface="Arial"/>
              <a:ea typeface="Arial"/>
              <a:cs typeface="Arial"/>
              <a:sym typeface="Arial"/>
            </a:endParaRPr>
          </a:p>
        </p:txBody>
      </p:sp>
      <p:sp>
        <p:nvSpPr>
          <p:cNvPr id="869" name="Google Shape;869;p106"/>
          <p:cNvSpPr/>
          <p:nvPr/>
        </p:nvSpPr>
        <p:spPr>
          <a:xfrm>
            <a:off x="5564438" y="3739957"/>
            <a:ext cx="2005677"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n.removedActivity</a:t>
            </a:r>
            <a:endParaRPr sz="1800" b="0" i="1" u="none" strike="noStrike" cap="none">
              <a:solidFill>
                <a:srgbClr val="000000"/>
              </a:solidFill>
              <a:latin typeface="Arial"/>
              <a:ea typeface="Arial"/>
              <a:cs typeface="Arial"/>
              <a:sym typeface="Arial"/>
            </a:endParaRPr>
          </a:p>
        </p:txBody>
      </p:sp>
      <p:sp>
        <p:nvSpPr>
          <p:cNvPr id="870" name="Google Shape;870;p106"/>
          <p:cNvSpPr/>
          <p:nvPr/>
        </p:nvSpPr>
        <p:spPr>
          <a:xfrm>
            <a:off x="5820919" y="4170100"/>
            <a:ext cx="1351652"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timeActivity</a:t>
            </a:r>
            <a:endParaRPr sz="1800" b="0" i="1" u="none" strike="noStrike" cap="none">
              <a:solidFill>
                <a:srgbClr val="000000"/>
              </a:solidFill>
              <a:latin typeface="Arial"/>
              <a:ea typeface="Arial"/>
              <a:cs typeface="Arial"/>
              <a:sym typeface="Arial"/>
            </a:endParaRPr>
          </a:p>
        </p:txBody>
      </p:sp>
      <p:cxnSp>
        <p:nvCxnSpPr>
          <p:cNvPr id="871" name="Google Shape;871;p106"/>
          <p:cNvCxnSpPr/>
          <p:nvPr/>
        </p:nvCxnSpPr>
        <p:spPr>
          <a:xfrm>
            <a:off x="5428160" y="4109289"/>
            <a:ext cx="2273419" cy="0"/>
          </a:xfrm>
          <a:prstGeom prst="straightConnector1">
            <a:avLst/>
          </a:prstGeom>
          <a:noFill/>
          <a:ln w="15875" cap="flat" cmpd="sng">
            <a:solidFill>
              <a:schemeClr val="dk1"/>
            </a:solidFill>
            <a:prstDash val="solid"/>
            <a:round/>
            <a:headEnd type="none" w="sm" len="sm"/>
            <a:tailEnd type="none" w="sm" len="sm"/>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07"/>
          <p:cNvSpPr txBox="1">
            <a:spLocks noGrp="1"/>
          </p:cNvSpPr>
          <p:nvPr>
            <p:ph type="title"/>
          </p:nvPr>
        </p:nvSpPr>
        <p:spPr>
          <a:xfrm>
            <a:off x="395288" y="188912"/>
            <a:ext cx="8424862" cy="1294405"/>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Métricas para evaluar las actividades de detección de defectos (III)</a:t>
            </a:r>
            <a:endParaRPr/>
          </a:p>
        </p:txBody>
      </p:sp>
      <p:sp>
        <p:nvSpPr>
          <p:cNvPr id="877" name="Google Shape;877;p107"/>
          <p:cNvSpPr txBox="1">
            <a:spLocks noGrp="1"/>
          </p:cNvSpPr>
          <p:nvPr>
            <p:ph type="body" idx="1"/>
          </p:nvPr>
        </p:nvSpPr>
        <p:spPr>
          <a:xfrm>
            <a:off x="242198" y="1544128"/>
            <a:ext cx="8435975" cy="3881887"/>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Velocidad de revisión:</a:t>
            </a:r>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No es bueno ir tan rápido (Mayor a 300 LOC / hora)</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Interesante correlación con Efectividad (Rendimiento)</a:t>
            </a:r>
            <a:endParaRPr/>
          </a:p>
        </p:txBody>
      </p:sp>
      <p:sp>
        <p:nvSpPr>
          <p:cNvPr id="878" name="Google Shape;878;p107"/>
          <p:cNvSpPr/>
          <p:nvPr/>
        </p:nvSpPr>
        <p:spPr>
          <a:xfrm>
            <a:off x="3301377" y="2352817"/>
            <a:ext cx="1987214"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Velocidad =</a:t>
            </a:r>
            <a:endParaRPr sz="1800" b="0" i="0" u="none" strike="noStrike" cap="none">
              <a:solidFill>
                <a:srgbClr val="000000"/>
              </a:solidFill>
              <a:latin typeface="Arial"/>
              <a:ea typeface="Arial"/>
              <a:cs typeface="Arial"/>
              <a:sym typeface="Arial"/>
            </a:endParaRPr>
          </a:p>
        </p:txBody>
      </p:sp>
      <p:sp>
        <p:nvSpPr>
          <p:cNvPr id="879" name="Google Shape;879;p107"/>
          <p:cNvSpPr/>
          <p:nvPr/>
        </p:nvSpPr>
        <p:spPr>
          <a:xfrm>
            <a:off x="5301318" y="2135883"/>
            <a:ext cx="1300356"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ObjectSize</a:t>
            </a:r>
            <a:endParaRPr sz="1800" b="0" i="1" u="none" strike="noStrike" cap="none">
              <a:solidFill>
                <a:srgbClr val="000000"/>
              </a:solidFill>
              <a:latin typeface="Arial"/>
              <a:ea typeface="Arial"/>
              <a:cs typeface="Arial"/>
              <a:sym typeface="Arial"/>
            </a:endParaRPr>
          </a:p>
        </p:txBody>
      </p:sp>
      <p:sp>
        <p:nvSpPr>
          <p:cNvPr id="880" name="Google Shape;880;p107"/>
          <p:cNvSpPr/>
          <p:nvPr/>
        </p:nvSpPr>
        <p:spPr>
          <a:xfrm>
            <a:off x="5237198" y="2596431"/>
            <a:ext cx="1364476"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reviewTime</a:t>
            </a:r>
            <a:endParaRPr sz="1800" b="0" i="1" u="none" strike="noStrike" cap="none">
              <a:solidFill>
                <a:srgbClr val="000000"/>
              </a:solidFill>
              <a:latin typeface="Arial"/>
              <a:ea typeface="Arial"/>
              <a:cs typeface="Arial"/>
              <a:sym typeface="Arial"/>
            </a:endParaRPr>
          </a:p>
        </p:txBody>
      </p:sp>
      <p:cxnSp>
        <p:nvCxnSpPr>
          <p:cNvPr id="881" name="Google Shape;881;p107"/>
          <p:cNvCxnSpPr/>
          <p:nvPr/>
        </p:nvCxnSpPr>
        <p:spPr>
          <a:xfrm>
            <a:off x="4844439" y="2535620"/>
            <a:ext cx="2839887" cy="0"/>
          </a:xfrm>
          <a:prstGeom prst="straightConnector1">
            <a:avLst/>
          </a:prstGeom>
          <a:noFill/>
          <a:ln w="15875" cap="flat" cmpd="sng">
            <a:solidFill>
              <a:schemeClr val="dk1"/>
            </a:solidFill>
            <a:prstDash val="solid"/>
            <a:round/>
            <a:headEnd type="none" w="sm" len="sm"/>
            <a:tailEnd type="none" w="sm" len="sm"/>
          </a:ln>
        </p:spPr>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08"/>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Ejercicio N.2 </a:t>
            </a:r>
            <a:endParaRPr sz="4000" b="1" i="0" u="none" strike="noStrike" cap="none">
              <a:solidFill>
                <a:srgbClr val="92D050"/>
              </a:solidFill>
              <a:latin typeface="Arial"/>
              <a:ea typeface="Arial"/>
              <a:cs typeface="Arial"/>
              <a:sym typeface="Arial"/>
            </a:endParaRPr>
          </a:p>
        </p:txBody>
      </p:sp>
      <p:sp>
        <p:nvSpPr>
          <p:cNvPr id="887" name="Google Shape;887;p108"/>
          <p:cNvSpPr txBox="1">
            <a:spLocks noGrp="1"/>
          </p:cNvSpPr>
          <p:nvPr>
            <p:ph type="body" idx="4294967295"/>
          </p:nvPr>
        </p:nvSpPr>
        <p:spPr>
          <a:xfrm>
            <a:off x="362309" y="1809767"/>
            <a:ext cx="4313207" cy="4088922"/>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3000"/>
              <a:buNone/>
            </a:pPr>
            <a:r>
              <a:rPr lang="es-EC" sz="1600">
                <a:latin typeface="Arial"/>
                <a:ea typeface="Arial"/>
                <a:cs typeface="Arial"/>
                <a:sym typeface="Arial"/>
              </a:rPr>
              <a:t>En base al diagrama de control, cual de las siguientes sentencias es verdadera?</a:t>
            </a:r>
            <a:endParaRPr/>
          </a:p>
          <a:p>
            <a:pPr marL="457200" lvl="0" indent="-266700" algn="just" rtl="0">
              <a:lnSpc>
                <a:spcPct val="100000"/>
              </a:lnSpc>
              <a:spcBef>
                <a:spcPts val="600"/>
              </a:spcBef>
              <a:spcAft>
                <a:spcPts val="0"/>
              </a:spcAft>
              <a:buSzPts val="3000"/>
              <a:buFont typeface="Noto Sans Symbols"/>
              <a:buNone/>
            </a:pPr>
            <a:endParaRPr sz="16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A) Componentes 1, 2, 3 y 5 deberían ser re inspeccionados porque están por debajo de la media</a:t>
            </a:r>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B) Únicamente el componente 4 debería ser investigado porque está más cercano al límite de control superior (UCL) </a:t>
            </a:r>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C) Componentes 4, 6, 7, 8 y 9 deberían ser investigados porque están sobre la media</a:t>
            </a:r>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D) No se requieren acciones, todos los puntos están dentro de una varianza estadística aceptable</a:t>
            </a:r>
            <a:endParaRPr/>
          </a:p>
          <a:p>
            <a:pPr marL="457200" lvl="0" indent="-266700" algn="just" rtl="0">
              <a:lnSpc>
                <a:spcPct val="100000"/>
              </a:lnSpc>
              <a:spcBef>
                <a:spcPts val="600"/>
              </a:spcBef>
              <a:spcAft>
                <a:spcPts val="0"/>
              </a:spcAft>
              <a:buSzPts val="3000"/>
              <a:buFont typeface="Noto Sans Symbols"/>
              <a:buNone/>
            </a:pPr>
            <a:endParaRPr sz="16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6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200">
              <a:latin typeface="Arial"/>
              <a:ea typeface="Arial"/>
              <a:cs typeface="Arial"/>
              <a:sym typeface="Arial"/>
            </a:endParaRPr>
          </a:p>
        </p:txBody>
      </p:sp>
      <p:cxnSp>
        <p:nvCxnSpPr>
          <p:cNvPr id="888" name="Google Shape;888;p10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889" name="Google Shape;889;p10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890" name="Google Shape;890;p10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108</a:t>
            </a:fld>
            <a:endParaRPr/>
          </a:p>
        </p:txBody>
      </p:sp>
      <p:pic>
        <p:nvPicPr>
          <p:cNvPr id="891" name="Google Shape;891;p108"/>
          <p:cNvPicPr preferRelativeResize="0"/>
          <p:nvPr/>
        </p:nvPicPr>
        <p:blipFill rotWithShape="1">
          <a:blip r:embed="rId3">
            <a:alphaModFix/>
          </a:blip>
          <a:srcRect/>
          <a:stretch/>
        </p:blipFill>
        <p:spPr>
          <a:xfrm>
            <a:off x="4810125" y="1575510"/>
            <a:ext cx="4333875" cy="33528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09"/>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Ejercicio N.3 </a:t>
            </a:r>
            <a:endParaRPr sz="4000" b="1" i="0" u="none" strike="noStrike" cap="none">
              <a:solidFill>
                <a:srgbClr val="92D050"/>
              </a:solidFill>
              <a:latin typeface="Arial"/>
              <a:ea typeface="Arial"/>
              <a:cs typeface="Arial"/>
              <a:sym typeface="Arial"/>
            </a:endParaRPr>
          </a:p>
        </p:txBody>
      </p:sp>
      <p:sp>
        <p:nvSpPr>
          <p:cNvPr id="897" name="Google Shape;897;p109"/>
          <p:cNvSpPr txBox="1">
            <a:spLocks noGrp="1"/>
          </p:cNvSpPr>
          <p:nvPr>
            <p:ph type="body" idx="4294967295"/>
          </p:nvPr>
        </p:nvSpPr>
        <p:spPr>
          <a:xfrm>
            <a:off x="362309" y="1663118"/>
            <a:ext cx="4447816" cy="4088922"/>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3000"/>
              <a:buNone/>
            </a:pPr>
            <a:r>
              <a:rPr lang="es-EC" sz="1600">
                <a:latin typeface="Arial"/>
                <a:ea typeface="Arial"/>
                <a:cs typeface="Arial"/>
                <a:sym typeface="Arial"/>
              </a:rPr>
              <a:t>Después de generar el diagrama de control, tres componentes más fueron inspeccionados con los siguientes valores:</a:t>
            </a:r>
            <a:endParaRPr/>
          </a:p>
          <a:p>
            <a:pPr marL="0" lvl="0" indent="0" algn="just" rtl="0">
              <a:lnSpc>
                <a:spcPct val="100000"/>
              </a:lnSpc>
              <a:spcBef>
                <a:spcPts val="600"/>
              </a:spcBef>
              <a:spcAft>
                <a:spcPts val="0"/>
              </a:spcAft>
              <a:buSzPts val="3000"/>
              <a:buNone/>
            </a:pPr>
            <a:r>
              <a:rPr lang="es-EC" sz="1600">
                <a:latin typeface="Arial"/>
                <a:ea typeface="Arial"/>
                <a:cs typeface="Arial"/>
                <a:sym typeface="Arial"/>
              </a:rPr>
              <a:t>  10: 312 LOC por hora</a:t>
            </a:r>
            <a:endParaRPr/>
          </a:p>
          <a:p>
            <a:pPr marL="0" lvl="0" indent="0" algn="just" rtl="0">
              <a:lnSpc>
                <a:spcPct val="100000"/>
              </a:lnSpc>
              <a:spcBef>
                <a:spcPts val="600"/>
              </a:spcBef>
              <a:spcAft>
                <a:spcPts val="0"/>
              </a:spcAft>
              <a:buSzPts val="3000"/>
              <a:buNone/>
            </a:pPr>
            <a:r>
              <a:rPr lang="es-EC" sz="1600">
                <a:latin typeface="Arial"/>
                <a:ea typeface="Arial"/>
                <a:cs typeface="Arial"/>
                <a:sym typeface="Arial"/>
              </a:rPr>
              <a:t>  11: 420 LOC por hora</a:t>
            </a:r>
            <a:endParaRPr/>
          </a:p>
          <a:p>
            <a:pPr marL="0" lvl="0" indent="0" algn="just" rtl="0">
              <a:lnSpc>
                <a:spcPct val="100000"/>
              </a:lnSpc>
              <a:spcBef>
                <a:spcPts val="600"/>
              </a:spcBef>
              <a:spcAft>
                <a:spcPts val="0"/>
              </a:spcAft>
              <a:buSzPts val="3000"/>
              <a:buNone/>
            </a:pPr>
            <a:r>
              <a:rPr lang="es-EC" sz="1600">
                <a:latin typeface="Arial"/>
                <a:ea typeface="Arial"/>
                <a:cs typeface="Arial"/>
                <a:sym typeface="Arial"/>
              </a:rPr>
              <a:t>  12:  29 LOC por hora</a:t>
            </a:r>
            <a:endParaRPr/>
          </a:p>
          <a:p>
            <a:pPr marL="0" lvl="0" indent="0" algn="just" rtl="0">
              <a:lnSpc>
                <a:spcPct val="100000"/>
              </a:lnSpc>
              <a:spcBef>
                <a:spcPts val="600"/>
              </a:spcBef>
              <a:spcAft>
                <a:spcPts val="0"/>
              </a:spcAft>
              <a:buSzPts val="3000"/>
              <a:buNone/>
            </a:pPr>
            <a:endParaRPr sz="1600">
              <a:latin typeface="Arial"/>
              <a:ea typeface="Arial"/>
              <a:cs typeface="Arial"/>
              <a:sym typeface="Arial"/>
            </a:endParaRPr>
          </a:p>
          <a:p>
            <a:pPr marL="0" lvl="0" indent="0" algn="just" rtl="0">
              <a:lnSpc>
                <a:spcPct val="100000"/>
              </a:lnSpc>
              <a:spcBef>
                <a:spcPts val="600"/>
              </a:spcBef>
              <a:spcAft>
                <a:spcPts val="0"/>
              </a:spcAft>
              <a:buSzPts val="3000"/>
              <a:buNone/>
            </a:pPr>
            <a:r>
              <a:rPr lang="es-EC" sz="1600">
                <a:latin typeface="Arial"/>
                <a:ea typeface="Arial"/>
                <a:cs typeface="Arial"/>
                <a:sym typeface="Arial"/>
              </a:rPr>
              <a:t>En esta situación , cual de las siguientes acciones deberían ser tomadas ?</a:t>
            </a:r>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A) Una re inspección debería ser realizada en el componente 10</a:t>
            </a:r>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B) Pruebas unitarias  del componente 12 deben incrementarse </a:t>
            </a:r>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C) El valor alto de la inspección del componente 11 debería ser investigado</a:t>
            </a:r>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D) Ninguna acción es requerida</a:t>
            </a:r>
            <a:endParaRPr/>
          </a:p>
          <a:p>
            <a:pPr marL="457200" lvl="0" indent="-266700" algn="just" rtl="0">
              <a:lnSpc>
                <a:spcPct val="100000"/>
              </a:lnSpc>
              <a:spcBef>
                <a:spcPts val="600"/>
              </a:spcBef>
              <a:spcAft>
                <a:spcPts val="0"/>
              </a:spcAft>
              <a:buSzPts val="3000"/>
              <a:buFont typeface="Noto Sans Symbols"/>
              <a:buNone/>
            </a:pPr>
            <a:endParaRPr sz="16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6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200">
              <a:latin typeface="Arial"/>
              <a:ea typeface="Arial"/>
              <a:cs typeface="Arial"/>
              <a:sym typeface="Arial"/>
            </a:endParaRPr>
          </a:p>
        </p:txBody>
      </p:sp>
      <p:cxnSp>
        <p:nvCxnSpPr>
          <p:cNvPr id="898" name="Google Shape;898;p10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899" name="Google Shape;899;p10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900" name="Google Shape;900;p10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109</a:t>
            </a:fld>
            <a:endParaRPr/>
          </a:p>
        </p:txBody>
      </p:sp>
      <p:pic>
        <p:nvPicPr>
          <p:cNvPr id="901" name="Google Shape;901;p109"/>
          <p:cNvPicPr preferRelativeResize="0"/>
          <p:nvPr/>
        </p:nvPicPr>
        <p:blipFill rotWithShape="1">
          <a:blip r:embed="rId3">
            <a:alphaModFix/>
          </a:blip>
          <a:srcRect/>
          <a:stretch/>
        </p:blipFill>
        <p:spPr>
          <a:xfrm>
            <a:off x="4810125" y="1575510"/>
            <a:ext cx="4333875" cy="335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1"/>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Propósito de la Ingeniería del Software (IS)</a:t>
            </a:r>
            <a:endParaRPr sz="4000" b="1" i="0" u="none" strike="noStrike" cap="none">
              <a:solidFill>
                <a:srgbClr val="1C405D"/>
              </a:solidFill>
              <a:latin typeface="Arial"/>
              <a:ea typeface="Arial"/>
              <a:cs typeface="Arial"/>
              <a:sym typeface="Arial"/>
            </a:endParaRPr>
          </a:p>
        </p:txBody>
      </p:sp>
      <p:sp>
        <p:nvSpPr>
          <p:cNvPr id="118" name="Google Shape;118;p11"/>
          <p:cNvSpPr txBox="1">
            <a:spLocks noGrp="1"/>
          </p:cNvSpPr>
          <p:nvPr>
            <p:ph type="body" idx="4294967295"/>
          </p:nvPr>
        </p:nvSpPr>
        <p:spPr>
          <a:xfrm>
            <a:off x="699775" y="2096219"/>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El propósito de la Ingeniería del Software es formar profesionales de la construcción del software</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Analizar, diseñar, implementar, probar, mantener</a:t>
            </a:r>
            <a:endParaRPr sz="2400">
              <a:latin typeface="Arial"/>
              <a:ea typeface="Arial"/>
              <a:cs typeface="Arial"/>
              <a:sym typeface="Arial"/>
            </a:endParaRPr>
          </a:p>
        </p:txBody>
      </p:sp>
      <p:cxnSp>
        <p:nvCxnSpPr>
          <p:cNvPr id="119" name="Google Shape;119;p1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20" name="Google Shape;120;p1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21" name="Google Shape;121;p1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10"/>
          <p:cNvSpPr txBox="1">
            <a:spLocks noGrp="1"/>
          </p:cNvSpPr>
          <p:nvPr>
            <p:ph type="title"/>
          </p:nvPr>
        </p:nvSpPr>
        <p:spPr>
          <a:xfrm>
            <a:off x="395288" y="188913"/>
            <a:ext cx="8424862" cy="1086178"/>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Métricas para evaluar las actividades de detección de defectos (IV)</a:t>
            </a:r>
            <a:endParaRPr/>
          </a:p>
        </p:txBody>
      </p:sp>
      <p:sp>
        <p:nvSpPr>
          <p:cNvPr id="907" name="Google Shape;907;p110"/>
          <p:cNvSpPr txBox="1">
            <a:spLocks noGrp="1"/>
          </p:cNvSpPr>
          <p:nvPr>
            <p:ph type="body" idx="1"/>
          </p:nvPr>
        </p:nvSpPr>
        <p:spPr>
          <a:xfrm>
            <a:off x="578628" y="1535502"/>
            <a:ext cx="8435975" cy="3881887"/>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Apalancamiento de eliminación de defectos (DRL)</a:t>
            </a:r>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Ratio de eficiencia entre dos actividades de detención de defectos</a:t>
            </a:r>
            <a:endParaRPr/>
          </a:p>
        </p:txBody>
      </p:sp>
      <p:sp>
        <p:nvSpPr>
          <p:cNvPr id="908" name="Google Shape;908;p110"/>
          <p:cNvSpPr/>
          <p:nvPr/>
        </p:nvSpPr>
        <p:spPr>
          <a:xfrm>
            <a:off x="2973572" y="3543263"/>
            <a:ext cx="1987214"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DRL =</a:t>
            </a:r>
            <a:endParaRPr sz="1800" b="0" i="0" u="none" strike="noStrike" cap="none">
              <a:solidFill>
                <a:srgbClr val="000000"/>
              </a:solidFill>
              <a:latin typeface="Arial"/>
              <a:ea typeface="Arial"/>
              <a:cs typeface="Arial"/>
              <a:sym typeface="Arial"/>
            </a:endParaRPr>
          </a:p>
        </p:txBody>
      </p:sp>
      <p:sp>
        <p:nvSpPr>
          <p:cNvPr id="909" name="Google Shape;909;p110"/>
          <p:cNvSpPr/>
          <p:nvPr/>
        </p:nvSpPr>
        <p:spPr>
          <a:xfrm>
            <a:off x="4278548" y="3370145"/>
            <a:ext cx="1364476"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DRR_task1</a:t>
            </a:r>
            <a:endParaRPr sz="1800" b="0" i="1" u="none" strike="noStrike" cap="none">
              <a:solidFill>
                <a:srgbClr val="000000"/>
              </a:solidFill>
              <a:latin typeface="Arial"/>
              <a:ea typeface="Arial"/>
              <a:cs typeface="Arial"/>
              <a:sym typeface="Arial"/>
            </a:endParaRPr>
          </a:p>
        </p:txBody>
      </p:sp>
      <p:sp>
        <p:nvSpPr>
          <p:cNvPr id="910" name="Google Shape;910;p110"/>
          <p:cNvSpPr/>
          <p:nvPr/>
        </p:nvSpPr>
        <p:spPr>
          <a:xfrm>
            <a:off x="4278548" y="3768889"/>
            <a:ext cx="1364476" cy="369332"/>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s-EC" sz="1800" b="0" i="1" u="none" strike="noStrike" cap="none">
                <a:solidFill>
                  <a:srgbClr val="000000"/>
                </a:solidFill>
                <a:latin typeface="Arial"/>
                <a:ea typeface="Arial"/>
                <a:cs typeface="Arial"/>
                <a:sym typeface="Arial"/>
              </a:rPr>
              <a:t>DRR_task2</a:t>
            </a:r>
            <a:endParaRPr sz="1800" b="0" i="1" u="none" strike="noStrike" cap="none">
              <a:solidFill>
                <a:srgbClr val="000000"/>
              </a:solidFill>
              <a:latin typeface="Arial"/>
              <a:ea typeface="Arial"/>
              <a:cs typeface="Arial"/>
              <a:sym typeface="Arial"/>
            </a:endParaRPr>
          </a:p>
        </p:txBody>
      </p:sp>
      <p:cxnSp>
        <p:nvCxnSpPr>
          <p:cNvPr id="911" name="Google Shape;911;p110"/>
          <p:cNvCxnSpPr/>
          <p:nvPr/>
        </p:nvCxnSpPr>
        <p:spPr>
          <a:xfrm>
            <a:off x="3852400" y="3751944"/>
            <a:ext cx="2091200" cy="1863"/>
          </a:xfrm>
          <a:prstGeom prst="straightConnector1">
            <a:avLst/>
          </a:prstGeom>
          <a:noFill/>
          <a:ln w="15875" cap="flat" cmpd="sng">
            <a:solidFill>
              <a:schemeClr val="dk1"/>
            </a:solidFill>
            <a:prstDash val="solid"/>
            <a:round/>
            <a:headEnd type="none" w="sm" len="sm"/>
            <a:tailEnd type="none" w="sm" len="sm"/>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11"/>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Comparación entre actividades de eliminación de defectos</a:t>
            </a:r>
            <a:endParaRPr/>
          </a:p>
        </p:txBody>
      </p:sp>
      <p:sp>
        <p:nvSpPr>
          <p:cNvPr id="917" name="Google Shape;917;p111"/>
          <p:cNvSpPr txBox="1">
            <a:spLocks noGrp="1"/>
          </p:cNvSpPr>
          <p:nvPr>
            <p:ph type="body" idx="1"/>
          </p:nvPr>
        </p:nvSpPr>
        <p:spPr>
          <a:xfrm>
            <a:off x="242198" y="1275092"/>
            <a:ext cx="8435975" cy="483241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Compilador</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Proporciona una gran cantidad de síntomas, y a veces la localización del defecto.</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Principalmente para detectar defectos sintácticos</a:t>
            </a:r>
            <a:endParaRPr>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Pruebas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Solo detecta síntomas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La prueba exhaustiva es imposible</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El diseño de un buen conjunto de casos de prueba es muy costoso </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Revisiones</a:t>
            </a:r>
            <a:endParaRPr sz="24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Más eficiente (defectos/hora) que los tests (DRL= 3 a 5 veces)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Detecta directamente defectos, no síntomas</a:t>
            </a:r>
            <a:endParaRPr/>
          </a:p>
          <a:p>
            <a:pPr marL="1371600" lvl="2" indent="-228600" algn="just" rtl="0">
              <a:lnSpc>
                <a:spcPct val="100000"/>
              </a:lnSpc>
              <a:spcBef>
                <a:spcPts val="0"/>
              </a:spcBef>
              <a:spcAft>
                <a:spcPts val="0"/>
              </a:spcAft>
              <a:buSzPts val="2400"/>
              <a:buFont typeface="Arial"/>
              <a:buNone/>
            </a:pPr>
            <a:endParaRPr sz="1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12"/>
          <p:cNvSpPr txBox="1">
            <a:spLocks noGrp="1"/>
          </p:cNvSpPr>
          <p:nvPr>
            <p:ph type="title"/>
          </p:nvPr>
        </p:nvSpPr>
        <p:spPr>
          <a:xfrm>
            <a:off x="395288" y="188913"/>
            <a:ext cx="8424862" cy="108617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Compilador vs. Revisiones de diseño y código</a:t>
            </a:r>
            <a:endParaRPr/>
          </a:p>
        </p:txBody>
      </p:sp>
      <p:sp>
        <p:nvSpPr>
          <p:cNvPr id="923" name="Google Shape;923;p112"/>
          <p:cNvSpPr txBox="1">
            <a:spLocks noGrp="1"/>
          </p:cNvSpPr>
          <p:nvPr>
            <p:ph type="body" idx="1"/>
          </p:nvPr>
        </p:nvSpPr>
        <p:spPr>
          <a:xfrm>
            <a:off x="242198" y="1275092"/>
            <a:ext cx="8435975" cy="483241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Efectos de revisar antes de compilar</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Se reduce el tiempo de compilación y testing (quedan menos defectos). Por otro lado, el tiempo de revisión no se reduce</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El tiempo de desarrollo se vuelve más predecible</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El compilador no garantiza una detección del 100%</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Compilar sin errores es satisfactorio. Revisión sin errores es frustrante</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Uso del compilador como verificación de la calidad de la revisión</a:t>
            </a:r>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a:p>
            <a:pPr marL="533400" lvl="1" indent="0" algn="just" rtl="0">
              <a:lnSpc>
                <a:spcPct val="100000"/>
              </a:lnSpc>
              <a:spcBef>
                <a:spcPts val="0"/>
              </a:spcBef>
              <a:spcAft>
                <a:spcPts val="0"/>
              </a:spcAft>
              <a:buSzPts val="2400"/>
              <a:buNone/>
            </a:pPr>
            <a:r>
              <a:rPr lang="es-EC" sz="2000">
                <a:latin typeface="Arial"/>
                <a:ea typeface="Arial"/>
                <a:cs typeface="Arial"/>
                <a:sym typeface="Arial"/>
              </a:rPr>
              <a:t>Usar lo que sea mejor para usted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3"/>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Ejercicio N.4 </a:t>
            </a:r>
            <a:endParaRPr sz="4000" b="1" i="0" u="none" strike="noStrike" cap="none">
              <a:solidFill>
                <a:srgbClr val="92D050"/>
              </a:solidFill>
              <a:latin typeface="Arial"/>
              <a:ea typeface="Arial"/>
              <a:cs typeface="Arial"/>
              <a:sym typeface="Arial"/>
            </a:endParaRPr>
          </a:p>
        </p:txBody>
      </p:sp>
      <p:sp>
        <p:nvSpPr>
          <p:cNvPr id="929" name="Google Shape;929;p113"/>
          <p:cNvSpPr txBox="1">
            <a:spLocks noGrp="1"/>
          </p:cNvSpPr>
          <p:nvPr>
            <p:ph type="body" idx="4294967295"/>
          </p:nvPr>
        </p:nvSpPr>
        <p:spPr>
          <a:xfrm>
            <a:off x="699775" y="1575510"/>
            <a:ext cx="7337700" cy="4088922"/>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3000"/>
              <a:buNone/>
            </a:pPr>
            <a:r>
              <a:rPr lang="es-EC" sz="1600">
                <a:latin typeface="Arial"/>
                <a:ea typeface="Arial"/>
                <a:cs typeface="Arial"/>
                <a:sym typeface="Arial"/>
              </a:rPr>
              <a:t>El siguiente segmento de código contiene un potencial error “dividir para 0” </a:t>
            </a:r>
            <a:endParaRPr/>
          </a:p>
          <a:p>
            <a:pPr marL="0" lvl="0" indent="0" algn="just" rtl="0">
              <a:lnSpc>
                <a:spcPct val="100000"/>
              </a:lnSpc>
              <a:spcBef>
                <a:spcPts val="600"/>
              </a:spcBef>
              <a:spcAft>
                <a:spcPts val="0"/>
              </a:spcAft>
              <a:buSzPts val="3000"/>
              <a:buNone/>
            </a:pPr>
            <a:endParaRPr sz="1600">
              <a:latin typeface="Arial"/>
              <a:ea typeface="Arial"/>
              <a:cs typeface="Arial"/>
              <a:sym typeface="Arial"/>
            </a:endParaRPr>
          </a:p>
          <a:p>
            <a:pPr marL="0" lvl="0" indent="0" algn="just" rtl="0">
              <a:lnSpc>
                <a:spcPct val="100000"/>
              </a:lnSpc>
              <a:spcBef>
                <a:spcPts val="600"/>
              </a:spcBef>
              <a:spcAft>
                <a:spcPts val="0"/>
              </a:spcAft>
              <a:buSzPts val="3000"/>
              <a:buNone/>
            </a:pPr>
            <a:r>
              <a:rPr lang="es-EC" sz="1400" i="1">
                <a:latin typeface="Arial"/>
                <a:ea typeface="Arial"/>
                <a:cs typeface="Arial"/>
                <a:sym typeface="Arial"/>
              </a:rPr>
              <a:t>J=0</a:t>
            </a:r>
            <a:endParaRPr/>
          </a:p>
          <a:p>
            <a:pPr marL="0" lvl="0" indent="0" algn="just" rtl="0">
              <a:lnSpc>
                <a:spcPct val="100000"/>
              </a:lnSpc>
              <a:spcBef>
                <a:spcPts val="600"/>
              </a:spcBef>
              <a:spcAft>
                <a:spcPts val="0"/>
              </a:spcAft>
              <a:buSzPts val="3000"/>
              <a:buNone/>
            </a:pPr>
            <a:r>
              <a:rPr lang="es-EC" sz="1400" i="1">
                <a:latin typeface="Arial"/>
                <a:ea typeface="Arial"/>
                <a:cs typeface="Arial"/>
                <a:sym typeface="Arial"/>
              </a:rPr>
              <a:t>K=1</a:t>
            </a:r>
            <a:endParaRPr/>
          </a:p>
          <a:p>
            <a:pPr marL="0" lvl="0" indent="0" algn="just" rtl="0">
              <a:lnSpc>
                <a:spcPct val="100000"/>
              </a:lnSpc>
              <a:spcBef>
                <a:spcPts val="600"/>
              </a:spcBef>
              <a:spcAft>
                <a:spcPts val="0"/>
              </a:spcAft>
              <a:buSzPts val="3000"/>
              <a:buNone/>
            </a:pPr>
            <a:r>
              <a:rPr lang="es-EC" sz="1400" i="1">
                <a:latin typeface="Arial"/>
                <a:ea typeface="Arial"/>
                <a:cs typeface="Arial"/>
                <a:sym typeface="Arial"/>
              </a:rPr>
              <a:t>while (N&gt;= -10) and (N &lt; = 10) loop</a:t>
            </a:r>
            <a:endParaRPr sz="1400" i="1">
              <a:latin typeface="Arial"/>
              <a:ea typeface="Arial"/>
              <a:cs typeface="Arial"/>
              <a:sym typeface="Arial"/>
            </a:endParaRPr>
          </a:p>
          <a:p>
            <a:pPr marL="0" lvl="0" indent="0" algn="just" rtl="0">
              <a:lnSpc>
                <a:spcPct val="100000"/>
              </a:lnSpc>
              <a:spcBef>
                <a:spcPts val="600"/>
              </a:spcBef>
              <a:spcAft>
                <a:spcPts val="0"/>
              </a:spcAft>
              <a:buSzPts val="3000"/>
              <a:buNone/>
            </a:pPr>
            <a:r>
              <a:rPr lang="es-EC" sz="1400" i="1">
                <a:latin typeface="Arial"/>
                <a:ea typeface="Arial"/>
                <a:cs typeface="Arial"/>
                <a:sym typeface="Arial"/>
              </a:rPr>
              <a:t>          M[K] = J/N</a:t>
            </a:r>
            <a:endParaRPr/>
          </a:p>
          <a:p>
            <a:pPr marL="0" lvl="0" indent="0" algn="just" rtl="0">
              <a:lnSpc>
                <a:spcPct val="100000"/>
              </a:lnSpc>
              <a:spcBef>
                <a:spcPts val="600"/>
              </a:spcBef>
              <a:spcAft>
                <a:spcPts val="0"/>
              </a:spcAft>
              <a:buSzPts val="3000"/>
              <a:buNone/>
            </a:pPr>
            <a:r>
              <a:rPr lang="es-EC" sz="1400" i="1">
                <a:latin typeface="Arial"/>
                <a:ea typeface="Arial"/>
                <a:cs typeface="Arial"/>
                <a:sym typeface="Arial"/>
              </a:rPr>
              <a:t>           K=K+1</a:t>
            </a:r>
            <a:endParaRPr/>
          </a:p>
          <a:p>
            <a:pPr marL="0" lvl="0" indent="0" algn="just" rtl="0">
              <a:lnSpc>
                <a:spcPct val="100000"/>
              </a:lnSpc>
              <a:spcBef>
                <a:spcPts val="600"/>
              </a:spcBef>
              <a:spcAft>
                <a:spcPts val="0"/>
              </a:spcAft>
              <a:buSzPts val="3000"/>
              <a:buNone/>
            </a:pPr>
            <a:r>
              <a:rPr lang="es-EC" sz="1400" i="1">
                <a:latin typeface="Arial"/>
                <a:ea typeface="Arial"/>
                <a:cs typeface="Arial"/>
                <a:sym typeface="Arial"/>
              </a:rPr>
              <a:t>           N=N-1</a:t>
            </a:r>
            <a:endParaRPr/>
          </a:p>
          <a:p>
            <a:pPr marL="0" lvl="0" indent="0" algn="just" rtl="0">
              <a:lnSpc>
                <a:spcPct val="100000"/>
              </a:lnSpc>
              <a:spcBef>
                <a:spcPts val="600"/>
              </a:spcBef>
              <a:spcAft>
                <a:spcPts val="0"/>
              </a:spcAft>
              <a:buSzPts val="3000"/>
              <a:buNone/>
            </a:pPr>
            <a:r>
              <a:rPr lang="es-EC" sz="1400" i="1">
                <a:latin typeface="Arial"/>
                <a:ea typeface="Arial"/>
                <a:cs typeface="Arial"/>
                <a:sym typeface="Arial"/>
              </a:rPr>
              <a:t>end loop</a:t>
            </a:r>
            <a:endParaRPr sz="1400" i="1">
              <a:latin typeface="Arial"/>
              <a:ea typeface="Arial"/>
              <a:cs typeface="Arial"/>
              <a:sym typeface="Arial"/>
            </a:endParaRPr>
          </a:p>
          <a:p>
            <a:pPr marL="0" lvl="0" indent="0" algn="just" rtl="0">
              <a:lnSpc>
                <a:spcPct val="100000"/>
              </a:lnSpc>
              <a:spcBef>
                <a:spcPts val="600"/>
              </a:spcBef>
              <a:spcAft>
                <a:spcPts val="0"/>
              </a:spcAft>
              <a:buSzPts val="3000"/>
              <a:buNone/>
            </a:pPr>
            <a:endParaRPr sz="1600">
              <a:latin typeface="Arial"/>
              <a:ea typeface="Arial"/>
              <a:cs typeface="Arial"/>
              <a:sym typeface="Arial"/>
            </a:endParaRPr>
          </a:p>
          <a:p>
            <a:pPr marL="0" lvl="0" indent="0" algn="just" rtl="0">
              <a:lnSpc>
                <a:spcPct val="100000"/>
              </a:lnSpc>
              <a:spcBef>
                <a:spcPts val="600"/>
              </a:spcBef>
              <a:spcAft>
                <a:spcPts val="0"/>
              </a:spcAft>
              <a:buSzPts val="3000"/>
              <a:buNone/>
            </a:pPr>
            <a:r>
              <a:rPr lang="es-EC" sz="1600">
                <a:latin typeface="Arial"/>
                <a:ea typeface="Arial"/>
                <a:cs typeface="Arial"/>
                <a:sym typeface="Arial"/>
              </a:rPr>
              <a:t>Cual de las siguientes formas es la más efectiva para detectar este error?</a:t>
            </a:r>
            <a:endParaRPr/>
          </a:p>
          <a:p>
            <a:pPr marL="0" lvl="0" indent="0" algn="just" rtl="0">
              <a:lnSpc>
                <a:spcPct val="100000"/>
              </a:lnSpc>
              <a:spcBef>
                <a:spcPts val="600"/>
              </a:spcBef>
              <a:spcAft>
                <a:spcPts val="0"/>
              </a:spcAft>
              <a:buSzPts val="3000"/>
              <a:buNone/>
            </a:pPr>
            <a:endParaRPr sz="16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A) Boundary testing</a:t>
            </a:r>
            <a:endParaRPr sz="16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B) Condition testing </a:t>
            </a:r>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C) Compilación del código fuente</a:t>
            </a:r>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D) Inspección del código fuente</a:t>
            </a:r>
            <a:endParaRPr/>
          </a:p>
          <a:p>
            <a:pPr marL="457200" lvl="0" indent="-266700" algn="just" rtl="0">
              <a:lnSpc>
                <a:spcPct val="100000"/>
              </a:lnSpc>
              <a:spcBef>
                <a:spcPts val="600"/>
              </a:spcBef>
              <a:spcAft>
                <a:spcPts val="0"/>
              </a:spcAft>
              <a:buSzPts val="3000"/>
              <a:buFont typeface="Noto Sans Symbols"/>
              <a:buNone/>
            </a:pPr>
            <a:endParaRPr sz="16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6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200">
              <a:latin typeface="Arial"/>
              <a:ea typeface="Arial"/>
              <a:cs typeface="Arial"/>
              <a:sym typeface="Arial"/>
            </a:endParaRPr>
          </a:p>
        </p:txBody>
      </p:sp>
      <p:cxnSp>
        <p:nvCxnSpPr>
          <p:cNvPr id="930" name="Google Shape;930;p11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931" name="Google Shape;931;p11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932" name="Google Shape;932;p11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14"/>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N.8</a:t>
            </a:r>
            <a:endParaRPr sz="4000" b="1" i="0" u="none" strike="noStrike" cap="none">
              <a:solidFill>
                <a:srgbClr val="92D050"/>
              </a:solidFill>
              <a:latin typeface="Arial"/>
              <a:ea typeface="Arial"/>
              <a:cs typeface="Arial"/>
              <a:sym typeface="Arial"/>
            </a:endParaRPr>
          </a:p>
        </p:txBody>
      </p:sp>
      <p:sp>
        <p:nvSpPr>
          <p:cNvPr id="938" name="Google Shape;938;p114"/>
          <p:cNvSpPr txBox="1">
            <a:spLocks noGrp="1"/>
          </p:cNvSpPr>
          <p:nvPr>
            <p:ph type="body" idx="4294967295"/>
          </p:nvPr>
        </p:nvSpPr>
        <p:spPr>
          <a:xfrm>
            <a:off x="330483" y="1575509"/>
            <a:ext cx="8321811"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Descargue una herramienta de seguimiento de defectos de código abierto y haga un informe sobre sus principales funcionalidades (soporte para tareas de gestión de defectos e información asociada a defectos)</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Bugzilla</a:t>
            </a:r>
            <a:endParaRPr>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Redmine</a:t>
            </a:r>
            <a:endParaRPr>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Trac</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Request Tracker</a:t>
            </a:r>
            <a:endParaRPr>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OTRS</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Flyspray</a:t>
            </a:r>
            <a:endParaRPr>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Mantis</a:t>
            </a:r>
            <a:endParaRPr sz="1800">
              <a:latin typeface="Arial"/>
              <a:ea typeface="Arial"/>
              <a:cs typeface="Arial"/>
              <a:sym typeface="Arial"/>
            </a:endParaRPr>
          </a:p>
        </p:txBody>
      </p:sp>
      <p:cxnSp>
        <p:nvCxnSpPr>
          <p:cNvPr id="939" name="Google Shape;939;p11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940" name="Google Shape;940;p11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941" name="Google Shape;941;p11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15"/>
          <p:cNvSpPr txBox="1">
            <a:spLocks noGrp="1"/>
          </p:cNvSpPr>
          <p:nvPr>
            <p:ph type="ctrTitle" idx="4294967295"/>
          </p:nvPr>
        </p:nvSpPr>
        <p:spPr>
          <a:xfrm>
            <a:off x="724619" y="1958196"/>
            <a:ext cx="7714106" cy="224286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ISO 25000 </a:t>
            </a: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MÉTRICAS DE CALIDAD DE PRODUCTO Y CALIDAD DE USO</a:t>
            </a:r>
            <a:endParaRPr sz="4800" b="1" i="0" u="none" strike="noStrike" cap="none">
              <a:solidFill>
                <a:srgbClr val="00B0F0"/>
              </a:solidFill>
              <a:latin typeface="Arial"/>
              <a:ea typeface="Arial"/>
              <a:cs typeface="Arial"/>
              <a:sym typeface="Arial"/>
            </a:endParaRPr>
          </a:p>
        </p:txBody>
      </p:sp>
      <p:cxnSp>
        <p:nvCxnSpPr>
          <p:cNvPr id="947" name="Google Shape;947;p11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948" name="Google Shape;948;p11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949" name="Google Shape;949;p11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16"/>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Consideraciones del estándar</a:t>
            </a:r>
            <a:endParaRPr/>
          </a:p>
        </p:txBody>
      </p:sp>
      <p:sp>
        <p:nvSpPr>
          <p:cNvPr id="955" name="Google Shape;955;p116"/>
          <p:cNvSpPr txBox="1">
            <a:spLocks noGrp="1"/>
          </p:cNvSpPr>
          <p:nvPr>
            <p:ph type="body" idx="1"/>
          </p:nvPr>
        </p:nvSpPr>
        <p:spPr>
          <a:xfrm>
            <a:off x="250825" y="1628775"/>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Las propiedades de calidad pueden ser categorizadas en una o más (sub) características</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Un método de medición es una secuencia de lógica de operaciones usadas para cuantificar las propiedades con respecto a la escala especificada</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El resultado de aplicar una función de medición es llamado una medida de calidad de software</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17"/>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ISO 25000 – Relación entre propiedad a cuantificar, método de medición, EMC, MC</a:t>
            </a:r>
            <a:endParaRPr/>
          </a:p>
        </p:txBody>
      </p:sp>
      <p:sp>
        <p:nvSpPr>
          <p:cNvPr id="961" name="Google Shape;961;p11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962" name="Google Shape;962;p117"/>
          <p:cNvPicPr preferRelativeResize="0"/>
          <p:nvPr/>
        </p:nvPicPr>
        <p:blipFill rotWithShape="1">
          <a:blip r:embed="rId3">
            <a:alphaModFix/>
          </a:blip>
          <a:srcRect/>
          <a:stretch/>
        </p:blipFill>
        <p:spPr>
          <a:xfrm>
            <a:off x="35719" y="1169988"/>
            <a:ext cx="9144000" cy="566690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18"/>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Relación entre propiedad a cuantificar, método de medición, EMC, MC – Ejemplo </a:t>
            </a:r>
            <a:endParaRPr/>
          </a:p>
        </p:txBody>
      </p:sp>
      <p:sp>
        <p:nvSpPr>
          <p:cNvPr id="968" name="Google Shape;968;p118"/>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969" name="Google Shape;969;p118"/>
          <p:cNvPicPr preferRelativeResize="0"/>
          <p:nvPr/>
        </p:nvPicPr>
        <p:blipFill rotWithShape="1">
          <a:blip r:embed="rId3">
            <a:alphaModFix/>
          </a:blip>
          <a:srcRect/>
          <a:stretch/>
        </p:blipFill>
        <p:spPr>
          <a:xfrm>
            <a:off x="0" y="1100970"/>
            <a:ext cx="9144000" cy="575703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19"/>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Consideraciones del estándar</a:t>
            </a:r>
            <a:endParaRPr/>
          </a:p>
        </p:txBody>
      </p:sp>
      <p:sp>
        <p:nvSpPr>
          <p:cNvPr id="975" name="Google Shape;975;p119"/>
          <p:cNvSpPr txBox="1">
            <a:spLocks noGrp="1"/>
          </p:cNvSpPr>
          <p:nvPr>
            <p:ph type="body" idx="1"/>
          </p:nvPr>
        </p:nvSpPr>
        <p:spPr>
          <a:xfrm>
            <a:off x="250825" y="1650041"/>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Las características y subcaracterísticas pueden ser cuantificadas al aplicar las funciones de medición.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Más de una medida de calidad del software puede ser usada para medir una característica o subcaracterística de calidad</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2"/>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Construir software exitoso es difícil</a:t>
            </a:r>
            <a:endParaRPr sz="4000" b="1" i="0" u="none" strike="noStrike" cap="none">
              <a:solidFill>
                <a:srgbClr val="1C405D"/>
              </a:solidFill>
              <a:latin typeface="Arial"/>
              <a:ea typeface="Arial"/>
              <a:cs typeface="Arial"/>
              <a:sym typeface="Arial"/>
            </a:endParaRPr>
          </a:p>
        </p:txBody>
      </p:sp>
      <p:sp>
        <p:nvSpPr>
          <p:cNvPr id="127" name="Google Shape;127;p12"/>
          <p:cNvSpPr txBox="1">
            <a:spLocks noGrp="1"/>
          </p:cNvSpPr>
          <p:nvPr>
            <p:ph type="body" idx="4294967295"/>
          </p:nvPr>
        </p:nvSpPr>
        <p:spPr>
          <a:xfrm>
            <a:off x="699775" y="1812419"/>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El 16.3% de los proyectos software tienen éxito</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El proyecto es completado a tiempo y dentro del presupuesto, con todas las características y funcionalidades especificadas al comienzo del proyecto.</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El 52,7% de los proyectos software cuestan más, tardan más o hacen menos</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El proyecto es completado y puesto en operación con mayor costo que el presupuestado (189% más), tardando más tiempo del estimado y ofreciendo menos características y funcionalidades de las especificadas inicialmente (42% más)</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El 31% son cancelados</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El proyecto es cancelado en cierto momento del desarrollo antes de poner el sistema en operación.</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128" name="Google Shape;128;p1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29" name="Google Shape;129;p1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30" name="Google Shape;130;p1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20"/>
          <p:cNvSpPr txBox="1">
            <a:spLocks noGrp="1"/>
          </p:cNvSpPr>
          <p:nvPr>
            <p:ph type="title"/>
          </p:nvPr>
        </p:nvSpPr>
        <p:spPr>
          <a:xfrm>
            <a:off x="250825" y="188913"/>
            <a:ext cx="864235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Tipos de métricas</a:t>
            </a:r>
            <a:endParaRPr/>
          </a:p>
        </p:txBody>
      </p:sp>
      <p:sp>
        <p:nvSpPr>
          <p:cNvPr id="981" name="Google Shape;981;p120"/>
          <p:cNvSpPr txBox="1">
            <a:spLocks noGrp="1"/>
          </p:cNvSpPr>
          <p:nvPr>
            <p:ph type="body" idx="1"/>
          </p:nvPr>
        </p:nvSpPr>
        <p:spPr>
          <a:xfrm>
            <a:off x="1915064" y="1897810"/>
            <a:ext cx="6854286" cy="418548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Métricas de calidad interna</a:t>
            </a: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Métricas de calidad externa</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Métricas de calidad en uso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21"/>
          <p:cNvSpPr txBox="1">
            <a:spLocks noGrp="1"/>
          </p:cNvSpPr>
          <p:nvPr>
            <p:ph type="title"/>
          </p:nvPr>
        </p:nvSpPr>
        <p:spPr>
          <a:xfrm>
            <a:off x="395288" y="188913"/>
            <a:ext cx="8424862" cy="77724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Métricas internas</a:t>
            </a:r>
            <a:endParaRPr/>
          </a:p>
        </p:txBody>
      </p:sp>
      <p:sp>
        <p:nvSpPr>
          <p:cNvPr id="987" name="Google Shape;987;p121"/>
          <p:cNvSpPr txBox="1">
            <a:spLocks noGrp="1"/>
          </p:cNvSpPr>
          <p:nvPr>
            <p:ph type="body" idx="1"/>
          </p:nvPr>
        </p:nvSpPr>
        <p:spPr>
          <a:xfrm>
            <a:off x="250825" y="1361356"/>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Se aplican a un producto software no ejecutable. Ejm. Especificación o código fuente. (Medidas estáticas)</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Se evalúan los productos intermedios</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Evaluar de manera temprana la calidad del producto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22"/>
          <p:cNvSpPr txBox="1">
            <a:spLocks noGrp="1"/>
          </p:cNvSpPr>
          <p:nvPr>
            <p:ph type="title"/>
          </p:nvPr>
        </p:nvSpPr>
        <p:spPr>
          <a:xfrm>
            <a:off x="395288" y="188913"/>
            <a:ext cx="8424862" cy="77724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Métricas externas</a:t>
            </a:r>
            <a:endParaRPr/>
          </a:p>
        </p:txBody>
      </p:sp>
      <p:sp>
        <p:nvSpPr>
          <p:cNvPr id="993" name="Google Shape;993;p122"/>
          <p:cNvSpPr txBox="1">
            <a:spLocks noGrp="1"/>
          </p:cNvSpPr>
          <p:nvPr>
            <p:ph type="body" idx="1"/>
          </p:nvPr>
        </p:nvSpPr>
        <p:spPr>
          <a:xfrm>
            <a:off x="250825" y="1361356"/>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Usan medidas del producto software derivadas de medidas de comportamiento del sistema</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Mediante las métricas externas, los usuarios, evaluadores, probadores y desarrolladores evalúan la calidad del producto software</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Se evalúa durante las pruebas o durante la operación</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23"/>
          <p:cNvSpPr txBox="1">
            <a:spLocks noGrp="1"/>
          </p:cNvSpPr>
          <p:nvPr>
            <p:ph type="title"/>
          </p:nvPr>
        </p:nvSpPr>
        <p:spPr>
          <a:xfrm>
            <a:off x="395288" y="188913"/>
            <a:ext cx="8424862" cy="77724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Métricas de uso</a:t>
            </a:r>
            <a:endParaRPr/>
          </a:p>
        </p:txBody>
      </p:sp>
      <p:sp>
        <p:nvSpPr>
          <p:cNvPr id="999" name="Google Shape;999;p123"/>
          <p:cNvSpPr txBox="1">
            <a:spLocks noGrp="1"/>
          </p:cNvSpPr>
          <p:nvPr>
            <p:ph type="body" idx="1"/>
          </p:nvPr>
        </p:nvSpPr>
        <p:spPr>
          <a:xfrm>
            <a:off x="250825" y="1361356"/>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Visión del usuario de la calidad del sistema</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Objetivos respecto a efectividad, eficiencia, satisfacción, libertad de riesgo y cobertura de contexto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Valida la calidad del producto en escenarios usuario – tarea</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24"/>
          <p:cNvSpPr txBox="1">
            <a:spLocks noGrp="1"/>
          </p:cNvSpPr>
          <p:nvPr>
            <p:ph type="title"/>
          </p:nvPr>
        </p:nvSpPr>
        <p:spPr>
          <a:xfrm>
            <a:off x="395288" y="188913"/>
            <a:ext cx="8424862" cy="77724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Necesidades de calidad del usuario</a:t>
            </a:r>
            <a:endParaRPr/>
          </a:p>
        </p:txBody>
      </p:sp>
      <p:sp>
        <p:nvSpPr>
          <p:cNvPr id="1005" name="Google Shape;1005;p124"/>
          <p:cNvSpPr txBox="1">
            <a:spLocks noGrp="1"/>
          </p:cNvSpPr>
          <p:nvPr>
            <p:ph type="body" idx="1"/>
          </p:nvPr>
        </p:nvSpPr>
        <p:spPr>
          <a:xfrm>
            <a:off x="250825" y="1361356"/>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Las necesidades de calidad del usuario incluyen requisitos de un sistema de calidad de uso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Estas necesidades pueden ser usadas al especificar las medidas de calidad externas e internas usando las características y sub características de calidad</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 calidad de producto software puede ser evaluado al medir atributos (propiedades) internas (medidas estáticas de productos intermedios), externas (medir el comportamiento del código al ejecutarlo), o al medir las propiedades de calidad de uso (cuando el producto está en uso real o simulado)</a:t>
            </a: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 </a:t>
            </a:r>
            <a:endParaRPr sz="2400">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25"/>
          <p:cNvSpPr txBox="1">
            <a:spLocks noGrp="1"/>
          </p:cNvSpPr>
          <p:nvPr>
            <p:ph type="title"/>
          </p:nvPr>
        </p:nvSpPr>
        <p:spPr>
          <a:xfrm>
            <a:off x="250825" y="188913"/>
            <a:ext cx="864235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Enfoque a la calidad</a:t>
            </a:r>
            <a:endParaRPr/>
          </a:p>
        </p:txBody>
      </p:sp>
      <p:pic>
        <p:nvPicPr>
          <p:cNvPr id="1011" name="Google Shape;1011;p125"/>
          <p:cNvPicPr preferRelativeResize="0"/>
          <p:nvPr/>
        </p:nvPicPr>
        <p:blipFill rotWithShape="1">
          <a:blip r:embed="rId3">
            <a:alphaModFix/>
          </a:blip>
          <a:srcRect/>
          <a:stretch/>
        </p:blipFill>
        <p:spPr>
          <a:xfrm>
            <a:off x="0" y="2068643"/>
            <a:ext cx="9144000" cy="297950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26"/>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Consideraciones del estándar</a:t>
            </a:r>
            <a:endParaRPr/>
          </a:p>
        </p:txBody>
      </p:sp>
      <p:sp>
        <p:nvSpPr>
          <p:cNvPr id="1017" name="Google Shape;1017;p126"/>
          <p:cNvSpPr txBox="1">
            <a:spLocks noGrp="1"/>
          </p:cNvSpPr>
          <p:nvPr>
            <p:ph type="body" idx="1"/>
          </p:nvPr>
        </p:nvSpPr>
        <p:spPr>
          <a:xfrm>
            <a:off x="250825" y="1628775"/>
            <a:ext cx="8435975" cy="47529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a:latin typeface="Arial"/>
                <a:ea typeface="Arial"/>
                <a:cs typeface="Arial"/>
                <a:sym typeface="Arial"/>
              </a:rPr>
              <a:t>Cada subcaracterística de calidad (como adaptabilidad) se divide además en atributos.</a:t>
            </a:r>
            <a:endParaRPr/>
          </a:p>
          <a:p>
            <a:pPr marL="457200" lvl="0" indent="-228600" algn="l" rtl="0">
              <a:lnSpc>
                <a:spcPct val="100000"/>
              </a:lnSpc>
              <a:spcBef>
                <a:spcPts val="600"/>
              </a:spcBef>
              <a:spcAft>
                <a:spcPts val="0"/>
              </a:spcAft>
              <a:buSzPts val="3000"/>
              <a:buFont typeface="Noto Sans Symbols"/>
              <a:buNone/>
            </a:pPr>
            <a:endParaRPr>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a:latin typeface="Arial"/>
                <a:ea typeface="Arial"/>
                <a:cs typeface="Arial"/>
                <a:sym typeface="Arial"/>
              </a:rPr>
              <a:t>Un atributo es una entidad que se puede verificar o medir en el producto de software.</a:t>
            </a:r>
            <a:endParaRPr/>
          </a:p>
          <a:p>
            <a:pPr marL="457200" lvl="0" indent="-228600" algn="l" rtl="0">
              <a:lnSpc>
                <a:spcPct val="100000"/>
              </a:lnSpc>
              <a:spcBef>
                <a:spcPts val="600"/>
              </a:spcBef>
              <a:spcAft>
                <a:spcPts val="0"/>
              </a:spcAft>
              <a:buSzPts val="3000"/>
              <a:buFont typeface="Noto Sans Symbols"/>
              <a:buNone/>
            </a:pPr>
            <a:endParaRPr sz="3000">
              <a:latin typeface="Arial"/>
              <a:ea typeface="Arial"/>
              <a:cs typeface="Arial"/>
              <a:sym typeface="Arial"/>
            </a:endParaRPr>
          </a:p>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Los atributos no están definidos en el estándar, ya que varían entre diferentes productos de software</a:t>
            </a:r>
            <a:endParaRPr sz="2800">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27"/>
          <p:cNvSpPr txBox="1">
            <a:spLocks noGrp="1"/>
          </p:cNvSpPr>
          <p:nvPr>
            <p:ph type="title"/>
          </p:nvPr>
        </p:nvSpPr>
        <p:spPr>
          <a:xfrm>
            <a:off x="395288" y="188913"/>
            <a:ext cx="8424862" cy="77724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Atributos internos y externos</a:t>
            </a:r>
            <a:endParaRPr/>
          </a:p>
        </p:txBody>
      </p:sp>
      <p:pic>
        <p:nvPicPr>
          <p:cNvPr id="1023" name="Google Shape;1023;p127"/>
          <p:cNvPicPr preferRelativeResize="0"/>
          <p:nvPr/>
        </p:nvPicPr>
        <p:blipFill rotWithShape="1">
          <a:blip r:embed="rId3">
            <a:alphaModFix/>
          </a:blip>
          <a:srcRect/>
          <a:stretch/>
        </p:blipFill>
        <p:spPr>
          <a:xfrm>
            <a:off x="0" y="1674414"/>
            <a:ext cx="9144000" cy="3905987"/>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28"/>
          <p:cNvSpPr txBox="1">
            <a:spLocks noGrp="1"/>
          </p:cNvSpPr>
          <p:nvPr>
            <p:ph type="title"/>
          </p:nvPr>
        </p:nvSpPr>
        <p:spPr>
          <a:xfrm>
            <a:off x="395288" y="188913"/>
            <a:ext cx="8424862" cy="77724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Aspectos de las características</a:t>
            </a:r>
            <a:endParaRPr/>
          </a:p>
        </p:txBody>
      </p:sp>
      <p:sp>
        <p:nvSpPr>
          <p:cNvPr id="1029" name="Google Shape;1029;p128"/>
          <p:cNvSpPr txBox="1">
            <a:spLocks noGrp="1"/>
          </p:cNvSpPr>
          <p:nvPr>
            <p:ph type="body" idx="1"/>
          </p:nvPr>
        </p:nvSpPr>
        <p:spPr>
          <a:xfrm>
            <a:off x="250825" y="1361356"/>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Las características tienen aspectos internos y externos. Por ejemplo: la fiabilidad se podría medir externamente observando el número de fallos en un periodo dado de tiempo en ejecución durante el ensayo del software, e internamente mediante la inspección de las especificaciones detalladas y del código fuente.</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Algunos atributos podrían contribuir a más de una característica. Una característica podría ser influida por más de un atributo.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9"/>
          <p:cNvSpPr txBox="1">
            <a:spLocks noGrp="1"/>
          </p:cNvSpPr>
          <p:nvPr>
            <p:ph type="title"/>
          </p:nvPr>
        </p:nvSpPr>
        <p:spPr>
          <a:xfrm>
            <a:off x="395288" y="188913"/>
            <a:ext cx="8424862" cy="117244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Elección de métricas y criterios de medición</a:t>
            </a:r>
            <a:endParaRPr/>
          </a:p>
        </p:txBody>
      </p:sp>
      <p:sp>
        <p:nvSpPr>
          <p:cNvPr id="1035" name="Google Shape;1035;p129"/>
          <p:cNvSpPr txBox="1">
            <a:spLocks noGrp="1"/>
          </p:cNvSpPr>
          <p:nvPr>
            <p:ph type="body" idx="1"/>
          </p:nvPr>
        </p:nvSpPr>
        <p:spPr>
          <a:xfrm>
            <a:off x="250825" y="1361356"/>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Se seleccionan las métricas en base al objetivo de negocio para el producto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Ejemplos:</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Una unidad de negocio podría evaluar la adecuación de un producto software usando métricas de calidad de uso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Un comprador podría evaluar un producto software frente a valores de referencia de medidas externas por ejemplo de usabilidad</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Un mantenedor podría evaluar un producto usando métricas para mantenibilidad</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3"/>
          <p:cNvSpPr txBox="1">
            <a:spLocks noGrp="1"/>
          </p:cNvSpPr>
          <p:nvPr>
            <p:ph type="ctrTitle" idx="4294967295"/>
          </p:nvPr>
        </p:nvSpPr>
        <p:spPr>
          <a:xfrm>
            <a:off x="699776" y="290072"/>
            <a:ext cx="7738949"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The CHAOS Manifesto 2013</a:t>
            </a:r>
            <a:endParaRPr sz="4000" b="1" i="0" u="none" strike="noStrike" cap="none">
              <a:solidFill>
                <a:srgbClr val="1C405D"/>
              </a:solidFill>
              <a:latin typeface="Arial"/>
              <a:ea typeface="Arial"/>
              <a:cs typeface="Arial"/>
              <a:sym typeface="Arial"/>
            </a:endParaRPr>
          </a:p>
        </p:txBody>
      </p:sp>
      <p:cxnSp>
        <p:nvCxnSpPr>
          <p:cNvPr id="136" name="Google Shape;136;p1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37" name="Google Shape;137;p1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38" name="Google Shape;138;p1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13</a:t>
            </a:fld>
            <a:endParaRPr/>
          </a:p>
        </p:txBody>
      </p:sp>
      <p:pic>
        <p:nvPicPr>
          <p:cNvPr id="139" name="Google Shape;139;p13"/>
          <p:cNvPicPr preferRelativeResize="0"/>
          <p:nvPr/>
        </p:nvPicPr>
        <p:blipFill rotWithShape="1">
          <a:blip r:embed="rId3">
            <a:alphaModFix/>
          </a:blip>
          <a:srcRect/>
          <a:stretch/>
        </p:blipFill>
        <p:spPr>
          <a:xfrm>
            <a:off x="2182482" y="1463084"/>
            <a:ext cx="5113331" cy="539491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30"/>
          <p:cNvSpPr txBox="1">
            <a:spLocks noGrp="1"/>
          </p:cNvSpPr>
          <p:nvPr>
            <p:ph type="ctrTitle" idx="4294967295"/>
          </p:nvPr>
        </p:nvSpPr>
        <p:spPr>
          <a:xfrm>
            <a:off x="950997" y="1216325"/>
            <a:ext cx="7487728" cy="330391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MÉTRICAS PARA CALIDAD INTERNA/EXTERNA </a:t>
            </a: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ISO 25000</a:t>
            </a:r>
            <a:endParaRPr sz="4800" b="1" i="0" u="none" strike="noStrike" cap="none">
              <a:solidFill>
                <a:srgbClr val="00B0F0"/>
              </a:solidFill>
              <a:latin typeface="Arial"/>
              <a:ea typeface="Arial"/>
              <a:cs typeface="Arial"/>
              <a:sym typeface="Arial"/>
            </a:endParaRPr>
          </a:p>
        </p:txBody>
      </p:sp>
      <p:cxnSp>
        <p:nvCxnSpPr>
          <p:cNvPr id="1041" name="Google Shape;1041;p13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042" name="Google Shape;1042;p13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043" name="Google Shape;1043;p13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aphicFrame>
        <p:nvGraphicFramePr>
          <p:cNvPr id="1048" name="Google Shape;1048;p131"/>
          <p:cNvGraphicFramePr/>
          <p:nvPr/>
        </p:nvGraphicFramePr>
        <p:xfrm>
          <a:off x="684304" y="1609651"/>
          <a:ext cx="3000000" cy="3000000"/>
        </p:xfrm>
        <a:graphic>
          <a:graphicData uri="http://schemas.openxmlformats.org/drawingml/2006/table">
            <a:tbl>
              <a:tblPr firstRow="1" bandRow="1">
                <a:noFill/>
                <a:tableStyleId>{3ED5E62B-5EB3-449B-AB98-16D06887C7FE}</a:tableStyleId>
              </a:tblPr>
              <a:tblGrid>
                <a:gridCol w="2304675">
                  <a:extLst>
                    <a:ext uri="{9D8B030D-6E8A-4147-A177-3AD203B41FA5}">
                      <a16:colId xmlns:a16="http://schemas.microsoft.com/office/drawing/2014/main" val="20000"/>
                    </a:ext>
                  </a:extLst>
                </a:gridCol>
                <a:gridCol w="2348550">
                  <a:extLst>
                    <a:ext uri="{9D8B030D-6E8A-4147-A177-3AD203B41FA5}">
                      <a16:colId xmlns:a16="http://schemas.microsoft.com/office/drawing/2014/main" val="20001"/>
                    </a:ext>
                  </a:extLst>
                </a:gridCol>
                <a:gridCol w="319360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Subcaracterísticas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Métricas</a:t>
                      </a:r>
                      <a:endParaRPr sz="1800" b="1" u="none" strike="noStrike" cap="none">
                        <a:solidFill>
                          <a:srgbClr val="002060"/>
                        </a:solidFill>
                      </a:endParaRPr>
                    </a:p>
                  </a:txBody>
                  <a:tcPr marL="91450" marR="91450" marT="45725" marB="45725"/>
                </a:tc>
                <a:extLst>
                  <a:ext uri="{0D108BD9-81ED-4DB2-BD59-A6C34878D82A}">
                    <a16:rowId xmlns:a16="http://schemas.microsoft.com/office/drawing/2014/main" val="10000"/>
                  </a:ext>
                </a:extLst>
              </a:tr>
              <a:tr h="370850">
                <a:tc rowSpan="2">
                  <a:txBody>
                    <a:bodyPr/>
                    <a:lstStyle/>
                    <a:p>
                      <a:pPr marL="0" marR="0" lvl="0" indent="0" algn="l" rtl="0">
                        <a:lnSpc>
                          <a:spcPct val="100000"/>
                        </a:lnSpc>
                        <a:spcBef>
                          <a:spcPts val="0"/>
                        </a:spcBef>
                        <a:spcAft>
                          <a:spcPts val="0"/>
                        </a:spcAft>
                        <a:buNone/>
                      </a:pPr>
                      <a:r>
                        <a:rPr lang="es-EC" sz="1600" b="1" u="none" strike="noStrike" cap="none"/>
                        <a:t>Adecuación Funcional</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Completitud funcional</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Completitud de la implementación funcional</a:t>
                      </a:r>
                      <a:endParaRPr sz="1600" u="none" strike="noStrike" cap="none"/>
                    </a:p>
                  </a:txBody>
                  <a:tcPr marL="91450" marR="91450" marT="45725" marB="45725"/>
                </a:tc>
                <a:extLst>
                  <a:ext uri="{0D108BD9-81ED-4DB2-BD59-A6C34878D82A}">
                    <a16:rowId xmlns:a16="http://schemas.microsoft.com/office/drawing/2014/main" val="10001"/>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Exactitud funcional</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Exactitud</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Precisión computacional</a:t>
                      </a:r>
                      <a:endParaRPr sz="1600" u="none" strike="noStrike" cap="none"/>
                    </a:p>
                  </a:txBody>
                  <a:tcPr marL="91450" marR="91450" marT="45725" marB="45725"/>
                </a:tc>
                <a:extLst>
                  <a:ext uri="{0D108BD9-81ED-4DB2-BD59-A6C34878D82A}">
                    <a16:rowId xmlns:a16="http://schemas.microsoft.com/office/drawing/2014/main" val="10002"/>
                  </a:ext>
                </a:extLst>
              </a:tr>
              <a:tr h="370850">
                <a:tc rowSpan="4">
                  <a:txBody>
                    <a:bodyPr/>
                    <a:lstStyle/>
                    <a:p>
                      <a:pPr marL="0" marR="0" lvl="0" indent="0" algn="l" rtl="0">
                        <a:lnSpc>
                          <a:spcPct val="100000"/>
                        </a:lnSpc>
                        <a:spcBef>
                          <a:spcPts val="0"/>
                        </a:spcBef>
                        <a:spcAft>
                          <a:spcPts val="0"/>
                        </a:spcAft>
                        <a:buNone/>
                      </a:pPr>
                      <a:r>
                        <a:rPr lang="es-EC" sz="1600" b="1" u="none" strike="noStrike" cap="none"/>
                        <a:t>Fiabilidad</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Madurez</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Disipación del fallo</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Suficiencia de las pruebas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Tiempo medio entre fallos</a:t>
                      </a:r>
                      <a:endParaRPr sz="1600" u="none" strike="noStrike" cap="none"/>
                    </a:p>
                  </a:txBody>
                  <a:tcPr marL="91450" marR="91450" marT="45725" marB="45725"/>
                </a:tc>
                <a:extLst>
                  <a:ext uri="{0D108BD9-81ED-4DB2-BD59-A6C34878D82A}">
                    <a16:rowId xmlns:a16="http://schemas.microsoft.com/office/drawing/2014/main" val="10003"/>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Disponibilidad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Tiempo de servicio</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Tiempo medio de inactividad</a:t>
                      </a:r>
                      <a:endParaRPr sz="1600" u="none" strike="noStrike" cap="none"/>
                    </a:p>
                  </a:txBody>
                  <a:tcPr marL="91450" marR="91450" marT="45725" marB="45725"/>
                </a:tc>
                <a:extLst>
                  <a:ext uri="{0D108BD9-81ED-4DB2-BD59-A6C34878D82A}">
                    <a16:rowId xmlns:a16="http://schemas.microsoft.com/office/drawing/2014/main" val="10004"/>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Tolerancia a fallos</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Prevención de fallas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Redundancia (componentes)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Anulación de operación incorrecta</a:t>
                      </a:r>
                      <a:endParaRPr sz="1600" u="none" strike="noStrike" cap="none"/>
                    </a:p>
                  </a:txBody>
                  <a:tcPr marL="91450" marR="91450" marT="45725" marB="45725"/>
                </a:tc>
                <a:extLst>
                  <a:ext uri="{0D108BD9-81ED-4DB2-BD59-A6C34878D82A}">
                    <a16:rowId xmlns:a16="http://schemas.microsoft.com/office/drawing/2014/main" val="10005"/>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Recuperabilidad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Tiempo medio de recuperación</a:t>
                      </a:r>
                      <a:endParaRPr sz="1600" u="none" strike="noStrike" cap="none"/>
                    </a:p>
                  </a:txBody>
                  <a:tcPr marL="91450" marR="91450" marT="45725" marB="45725"/>
                </a:tc>
                <a:extLst>
                  <a:ext uri="{0D108BD9-81ED-4DB2-BD59-A6C34878D82A}">
                    <a16:rowId xmlns:a16="http://schemas.microsoft.com/office/drawing/2014/main" val="10006"/>
                  </a:ext>
                </a:extLst>
              </a:tr>
            </a:tbl>
          </a:graphicData>
        </a:graphic>
      </p:graphicFrame>
      <p:sp>
        <p:nvSpPr>
          <p:cNvPr id="1049" name="Google Shape;1049;p131"/>
          <p:cNvSpPr txBox="1">
            <a:spLocks noGrp="1"/>
          </p:cNvSpPr>
          <p:nvPr>
            <p:ph type="title"/>
          </p:nvPr>
        </p:nvSpPr>
        <p:spPr>
          <a:xfrm>
            <a:off x="499730" y="273974"/>
            <a:ext cx="8644270"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Métricas para calidad interna / externa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32"/>
          <p:cNvSpPr txBox="1">
            <a:spLocks noGrp="1"/>
          </p:cNvSpPr>
          <p:nvPr>
            <p:ph type="title"/>
          </p:nvPr>
        </p:nvSpPr>
        <p:spPr>
          <a:xfrm>
            <a:off x="542260" y="273974"/>
            <a:ext cx="8601740"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Métricas para calidad interna / externa II</a:t>
            </a:r>
            <a:endParaRPr/>
          </a:p>
        </p:txBody>
      </p:sp>
      <p:graphicFrame>
        <p:nvGraphicFramePr>
          <p:cNvPr id="1055" name="Google Shape;1055;p132"/>
          <p:cNvGraphicFramePr/>
          <p:nvPr/>
        </p:nvGraphicFramePr>
        <p:xfrm>
          <a:off x="832883" y="1471429"/>
          <a:ext cx="3000000" cy="3000000"/>
        </p:xfrm>
        <a:graphic>
          <a:graphicData uri="http://schemas.openxmlformats.org/drawingml/2006/table">
            <a:tbl>
              <a:tblPr firstRow="1" bandRow="1">
                <a:noFill/>
                <a:tableStyleId>{3ED5E62B-5EB3-449B-AB98-16D06887C7FE}</a:tableStyleId>
              </a:tblPr>
              <a:tblGrid>
                <a:gridCol w="2378150">
                  <a:extLst>
                    <a:ext uri="{9D8B030D-6E8A-4147-A177-3AD203B41FA5}">
                      <a16:colId xmlns:a16="http://schemas.microsoft.com/office/drawing/2014/main" val="20000"/>
                    </a:ext>
                  </a:extLst>
                </a:gridCol>
                <a:gridCol w="2424225">
                  <a:extLst>
                    <a:ext uri="{9D8B030D-6E8A-4147-A177-3AD203B41FA5}">
                      <a16:colId xmlns:a16="http://schemas.microsoft.com/office/drawing/2014/main" val="20001"/>
                    </a:ext>
                  </a:extLst>
                </a:gridCol>
                <a:gridCol w="311535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Subcaracterísticas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Métricas</a:t>
                      </a:r>
                      <a:endParaRPr sz="1800" b="1" u="none" strike="noStrike" cap="none">
                        <a:solidFill>
                          <a:srgbClr val="002060"/>
                        </a:solidFill>
                      </a:endParaRPr>
                    </a:p>
                  </a:txBody>
                  <a:tcPr marL="91450" marR="91450" marT="45725" marB="45725"/>
                </a:tc>
                <a:extLst>
                  <a:ext uri="{0D108BD9-81ED-4DB2-BD59-A6C34878D82A}">
                    <a16:rowId xmlns:a16="http://schemas.microsoft.com/office/drawing/2014/main" val="10000"/>
                  </a:ext>
                </a:extLst>
              </a:tr>
              <a:tr h="370850">
                <a:tc rowSpan="3">
                  <a:txBody>
                    <a:bodyPr/>
                    <a:lstStyle/>
                    <a:p>
                      <a:pPr marL="0" marR="0" lvl="0" indent="0" algn="l" rtl="0">
                        <a:lnSpc>
                          <a:spcPct val="100000"/>
                        </a:lnSpc>
                        <a:spcBef>
                          <a:spcPts val="0"/>
                        </a:spcBef>
                        <a:spcAft>
                          <a:spcPts val="0"/>
                        </a:spcAft>
                        <a:buNone/>
                      </a:pPr>
                      <a:r>
                        <a:rPr lang="es-EC" sz="1600" b="1" u="none" strike="noStrike" cap="none"/>
                        <a:t>Eficiencia en el desempeño</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Comportamiento temporal</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Tiempo de respuesta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Tiempo de espera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Rendimiento</a:t>
                      </a:r>
                      <a:endParaRPr sz="1600" u="none" strike="noStrike" cap="none"/>
                    </a:p>
                  </a:txBody>
                  <a:tcPr marL="91450" marR="91450" marT="45725" marB="45725"/>
                </a:tc>
                <a:extLst>
                  <a:ext uri="{0D108BD9-81ED-4DB2-BD59-A6C34878D82A}">
                    <a16:rowId xmlns:a16="http://schemas.microsoft.com/office/drawing/2014/main" val="10001"/>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Utilización de recursos</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Líneas de código</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Utilización de CPU</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Utilización de la memoria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Utilización de los dispositivos de E/S</a:t>
                      </a:r>
                      <a:endParaRPr sz="1600" u="none" strike="noStrike" cap="none"/>
                    </a:p>
                  </a:txBody>
                  <a:tcPr marL="91450" marR="91450" marT="45725" marB="45725"/>
                </a:tc>
                <a:extLst>
                  <a:ext uri="{0D108BD9-81ED-4DB2-BD59-A6C34878D82A}">
                    <a16:rowId xmlns:a16="http://schemas.microsoft.com/office/drawing/2014/main" val="10002"/>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Capacidad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Número de peticiones online</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Número de accesos simultáneos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Sistema de transmisión de ancho de banda</a:t>
                      </a:r>
                      <a:endParaRPr sz="16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33"/>
          <p:cNvSpPr txBox="1">
            <a:spLocks noGrp="1"/>
          </p:cNvSpPr>
          <p:nvPr>
            <p:ph type="title"/>
          </p:nvPr>
        </p:nvSpPr>
        <p:spPr>
          <a:xfrm>
            <a:off x="563526" y="273974"/>
            <a:ext cx="8580474"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Métricas para calidad interna / externa III</a:t>
            </a:r>
            <a:endParaRPr/>
          </a:p>
        </p:txBody>
      </p:sp>
      <p:graphicFrame>
        <p:nvGraphicFramePr>
          <p:cNvPr id="1061" name="Google Shape;1061;p133"/>
          <p:cNvGraphicFramePr/>
          <p:nvPr/>
        </p:nvGraphicFramePr>
        <p:xfrm>
          <a:off x="216196" y="1513960"/>
          <a:ext cx="3000000" cy="3000000"/>
        </p:xfrm>
        <a:graphic>
          <a:graphicData uri="http://schemas.openxmlformats.org/drawingml/2006/table">
            <a:tbl>
              <a:tblPr firstRow="1" bandRow="1">
                <a:noFill/>
                <a:tableStyleId>{3ED5E62B-5EB3-449B-AB98-16D06887C7FE}</a:tableStyleId>
              </a:tblPr>
              <a:tblGrid>
                <a:gridCol w="2165275">
                  <a:extLst>
                    <a:ext uri="{9D8B030D-6E8A-4147-A177-3AD203B41FA5}">
                      <a16:colId xmlns:a16="http://schemas.microsoft.com/office/drawing/2014/main" val="20000"/>
                    </a:ext>
                  </a:extLst>
                </a:gridCol>
                <a:gridCol w="2807200">
                  <a:extLst>
                    <a:ext uri="{9D8B030D-6E8A-4147-A177-3AD203B41FA5}">
                      <a16:colId xmlns:a16="http://schemas.microsoft.com/office/drawing/2014/main" val="20001"/>
                    </a:ext>
                  </a:extLst>
                </a:gridCol>
                <a:gridCol w="3710775">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Subcaracterísticas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Métricas</a:t>
                      </a:r>
                      <a:endParaRPr sz="1800" b="1" u="none" strike="noStrike" cap="none">
                        <a:solidFill>
                          <a:srgbClr val="002060"/>
                        </a:solidFill>
                      </a:endParaRPr>
                    </a:p>
                  </a:txBody>
                  <a:tcPr marL="91450" marR="91450" marT="45725" marB="45725"/>
                </a:tc>
                <a:extLst>
                  <a:ext uri="{0D108BD9-81ED-4DB2-BD59-A6C34878D82A}">
                    <a16:rowId xmlns:a16="http://schemas.microsoft.com/office/drawing/2014/main" val="10000"/>
                  </a:ext>
                </a:extLst>
              </a:tr>
              <a:tr h="370850">
                <a:tc rowSpan="6">
                  <a:txBody>
                    <a:bodyPr/>
                    <a:lstStyle/>
                    <a:p>
                      <a:pPr marL="0" marR="0" lvl="0" indent="0" algn="l" rtl="0">
                        <a:lnSpc>
                          <a:spcPct val="100000"/>
                        </a:lnSpc>
                        <a:spcBef>
                          <a:spcPts val="0"/>
                        </a:spcBef>
                        <a:spcAft>
                          <a:spcPts val="0"/>
                        </a:spcAft>
                        <a:buNone/>
                      </a:pPr>
                      <a:r>
                        <a:rPr lang="es-EC" sz="1600" b="1" u="none" strike="noStrike" cap="none"/>
                        <a:t>Facilidad de uso</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Capacidad de reconocer su adecuación</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Integridad de descripción</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Capacidad de demostración</a:t>
                      </a:r>
                      <a:endParaRPr sz="1600" u="none" strike="noStrike" cap="none"/>
                    </a:p>
                  </a:txBody>
                  <a:tcPr marL="91450" marR="91450" marT="45725" marB="45725"/>
                </a:tc>
                <a:extLst>
                  <a:ext uri="{0D108BD9-81ED-4DB2-BD59-A6C34878D82A}">
                    <a16:rowId xmlns:a16="http://schemas.microsoft.com/office/drawing/2014/main" val="10001"/>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Capacidad de ser entendido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Funciones evidentes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Efectividad de la documentación del usuario o ayuda del sistema</a:t>
                      </a:r>
                      <a:endParaRPr sz="1600" u="none" strike="noStrike" cap="none"/>
                    </a:p>
                  </a:txBody>
                  <a:tcPr marL="91450" marR="91450" marT="45725" marB="45725"/>
                </a:tc>
                <a:extLst>
                  <a:ext uri="{0D108BD9-81ED-4DB2-BD59-A6C34878D82A}">
                    <a16:rowId xmlns:a16="http://schemas.microsoft.com/office/drawing/2014/main" val="10002"/>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Operatividad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Recuperabilidad de error operacional</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Claridad de mensajes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Consitencia operacional</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Posibilidad de personalización</a:t>
                      </a:r>
                      <a:endParaRPr sz="1600" u="none" strike="noStrike" cap="none"/>
                    </a:p>
                  </a:txBody>
                  <a:tcPr marL="91450" marR="91450" marT="45725" marB="45725"/>
                </a:tc>
                <a:extLst>
                  <a:ext uri="{0D108BD9-81ED-4DB2-BD59-A6C34878D82A}">
                    <a16:rowId xmlns:a16="http://schemas.microsoft.com/office/drawing/2014/main" val="10003"/>
                  </a:ext>
                </a:extLst>
              </a:tr>
              <a:tr h="185425">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Protección contra errores del usuario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Verificación de entradas válidas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Prevención del uso incorrecto</a:t>
                      </a:r>
                      <a:endParaRPr sz="1600" u="none" strike="noStrike" cap="none"/>
                    </a:p>
                  </a:txBody>
                  <a:tcPr marL="91450" marR="91450" marT="45725" marB="45725"/>
                </a:tc>
                <a:extLst>
                  <a:ext uri="{0D108BD9-81ED-4DB2-BD59-A6C34878D82A}">
                    <a16:rowId xmlns:a16="http://schemas.microsoft.com/office/drawing/2014/main" val="10004"/>
                  </a:ext>
                </a:extLst>
              </a:tr>
              <a:tr h="15240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Estética de la interfaz de usuario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Personalización de la apariencia de la interfaz de usuario</a:t>
                      </a:r>
                      <a:endParaRPr sz="1600" u="none" strike="noStrike" cap="none"/>
                    </a:p>
                  </a:txBody>
                  <a:tcPr marL="91450" marR="91450" marT="45725" marB="45725"/>
                </a:tc>
                <a:extLst>
                  <a:ext uri="{0D108BD9-81ED-4DB2-BD59-A6C34878D82A}">
                    <a16:rowId xmlns:a16="http://schemas.microsoft.com/office/drawing/2014/main" val="10005"/>
                  </a:ext>
                </a:extLst>
              </a:tr>
              <a:tr h="15240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Accesibilidad técnica</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Accesibilidad física</a:t>
                      </a:r>
                      <a:endParaRPr sz="1600" u="none" strike="noStrike" cap="none"/>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34"/>
          <p:cNvSpPr txBox="1">
            <a:spLocks noGrp="1"/>
          </p:cNvSpPr>
          <p:nvPr>
            <p:ph type="title"/>
          </p:nvPr>
        </p:nvSpPr>
        <p:spPr>
          <a:xfrm>
            <a:off x="563526" y="273974"/>
            <a:ext cx="8580474"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Métricas para calidad interna / externa IV</a:t>
            </a:r>
            <a:endParaRPr/>
          </a:p>
        </p:txBody>
      </p:sp>
      <p:graphicFrame>
        <p:nvGraphicFramePr>
          <p:cNvPr id="1067" name="Google Shape;1067;p134"/>
          <p:cNvGraphicFramePr/>
          <p:nvPr/>
        </p:nvGraphicFramePr>
        <p:xfrm>
          <a:off x="563526" y="1747874"/>
          <a:ext cx="3000000" cy="3000000"/>
        </p:xfrm>
        <a:graphic>
          <a:graphicData uri="http://schemas.openxmlformats.org/drawingml/2006/table">
            <a:tbl>
              <a:tblPr firstRow="1" bandRow="1">
                <a:noFill/>
                <a:tableStyleId>{3ED5E62B-5EB3-449B-AB98-16D06887C7FE}</a:tableStyleId>
              </a:tblPr>
              <a:tblGrid>
                <a:gridCol w="1967025">
                  <a:extLst>
                    <a:ext uri="{9D8B030D-6E8A-4147-A177-3AD203B41FA5}">
                      <a16:colId xmlns:a16="http://schemas.microsoft.com/office/drawing/2014/main" val="20000"/>
                    </a:ext>
                  </a:extLst>
                </a:gridCol>
                <a:gridCol w="2360425">
                  <a:extLst>
                    <a:ext uri="{9D8B030D-6E8A-4147-A177-3AD203B41FA5}">
                      <a16:colId xmlns:a16="http://schemas.microsoft.com/office/drawing/2014/main" val="20001"/>
                    </a:ext>
                  </a:extLst>
                </a:gridCol>
                <a:gridCol w="396595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Subcaracterísticas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Métricas</a:t>
                      </a:r>
                      <a:endParaRPr sz="1800" b="1" u="none" strike="noStrike" cap="none">
                        <a:solidFill>
                          <a:srgbClr val="002060"/>
                        </a:solidFill>
                      </a:endParaRPr>
                    </a:p>
                  </a:txBody>
                  <a:tcPr marL="91450" marR="91450" marT="45725" marB="45725"/>
                </a:tc>
                <a:extLst>
                  <a:ext uri="{0D108BD9-81ED-4DB2-BD59-A6C34878D82A}">
                    <a16:rowId xmlns:a16="http://schemas.microsoft.com/office/drawing/2014/main" val="10000"/>
                  </a:ext>
                </a:extLst>
              </a:tr>
              <a:tr h="370850">
                <a:tc rowSpan="5">
                  <a:txBody>
                    <a:bodyPr/>
                    <a:lstStyle/>
                    <a:p>
                      <a:pPr marL="0" marR="0" lvl="0" indent="0" algn="l" rtl="0">
                        <a:lnSpc>
                          <a:spcPct val="100000"/>
                        </a:lnSpc>
                        <a:spcBef>
                          <a:spcPts val="0"/>
                        </a:spcBef>
                        <a:spcAft>
                          <a:spcPts val="0"/>
                        </a:spcAft>
                        <a:buNone/>
                      </a:pPr>
                      <a:r>
                        <a:rPr lang="es-EC" sz="1600" u="none" strike="noStrike" cap="none"/>
                        <a:t>Seguridad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Confidencialidad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Capacidad de control de acceso</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Encriptación de datos</a:t>
                      </a:r>
                      <a:endParaRPr sz="1600" u="none" strike="noStrike" cap="none"/>
                    </a:p>
                  </a:txBody>
                  <a:tcPr marL="91450" marR="91450" marT="45725" marB="45725"/>
                </a:tc>
                <a:extLst>
                  <a:ext uri="{0D108BD9-81ED-4DB2-BD59-A6C34878D82A}">
                    <a16:rowId xmlns:a16="http://schemas.microsoft.com/office/drawing/2014/main" val="10001"/>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Integridad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Prevención de corrupción de datos</a:t>
                      </a:r>
                      <a:endParaRPr sz="1600" u="none" strike="noStrike" cap="none"/>
                    </a:p>
                  </a:txBody>
                  <a:tcPr marL="91450" marR="91450" marT="45725" marB="45725"/>
                </a:tc>
                <a:extLst>
                  <a:ext uri="{0D108BD9-81ED-4DB2-BD59-A6C34878D82A}">
                    <a16:rowId xmlns:a16="http://schemas.microsoft.com/office/drawing/2014/main" val="10002"/>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No repudio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Utilización de firma digital</a:t>
                      </a:r>
                      <a:endParaRPr sz="1600" u="none" strike="noStrike" cap="none"/>
                    </a:p>
                  </a:txBody>
                  <a:tcPr marL="91450" marR="91450" marT="45725" marB="45725"/>
                </a:tc>
                <a:extLst>
                  <a:ext uri="{0D108BD9-81ED-4DB2-BD59-A6C34878D82A}">
                    <a16:rowId xmlns:a16="http://schemas.microsoft.com/office/drawing/2014/main" val="10003"/>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Responsabilidad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Capacidad de auditoría de acceso</a:t>
                      </a:r>
                      <a:endParaRPr sz="1600" u="none" strike="noStrike" cap="none"/>
                    </a:p>
                  </a:txBody>
                  <a:tcPr marL="91450" marR="91450" marT="45725" marB="45725"/>
                </a:tc>
                <a:extLst>
                  <a:ext uri="{0D108BD9-81ED-4DB2-BD59-A6C34878D82A}">
                    <a16:rowId xmlns:a16="http://schemas.microsoft.com/office/drawing/2014/main" val="10004"/>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Autenticidad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Métodos de autenticación</a:t>
                      </a:r>
                      <a:endParaRPr sz="1600" u="none" strike="noStrike" cap="none"/>
                    </a:p>
                  </a:txBody>
                  <a:tcPr marL="91450" marR="91450" marT="45725" marB="45725"/>
                </a:tc>
                <a:extLst>
                  <a:ext uri="{0D108BD9-81ED-4DB2-BD59-A6C34878D82A}">
                    <a16:rowId xmlns:a16="http://schemas.microsoft.com/office/drawing/2014/main" val="10005"/>
                  </a:ext>
                </a:extLst>
              </a:tr>
              <a:tr h="370850">
                <a:tc rowSpan="2">
                  <a:txBody>
                    <a:bodyPr/>
                    <a:lstStyle/>
                    <a:p>
                      <a:pPr marL="0" marR="0" lvl="0" indent="0" algn="l" rtl="0">
                        <a:lnSpc>
                          <a:spcPct val="100000"/>
                        </a:lnSpc>
                        <a:spcBef>
                          <a:spcPts val="0"/>
                        </a:spcBef>
                        <a:spcAft>
                          <a:spcPts val="0"/>
                        </a:spcAft>
                        <a:buNone/>
                      </a:pPr>
                      <a:r>
                        <a:rPr lang="es-EC" sz="1600" u="none" strike="noStrike" cap="none"/>
                        <a:t>Compatibilidad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Co existencia</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 existencia disponible</a:t>
                      </a:r>
                      <a:endParaRPr sz="1600" u="none" strike="noStrike" cap="none"/>
                    </a:p>
                  </a:txBody>
                  <a:tcPr marL="91450" marR="91450" marT="45725" marB="45725"/>
                </a:tc>
                <a:extLst>
                  <a:ext uri="{0D108BD9-81ED-4DB2-BD59-A6C34878D82A}">
                    <a16:rowId xmlns:a16="http://schemas.microsoft.com/office/drawing/2014/main" val="10006"/>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Interoperatividad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Conectividad con sistemas externos</a:t>
                      </a:r>
                      <a:endParaRPr sz="1600" u="none" strike="noStrike" cap="none"/>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Capacidad de intercambiar datos</a:t>
                      </a:r>
                      <a:endParaRPr sz="1600" u="none" strike="noStrike" cap="none"/>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35"/>
          <p:cNvSpPr txBox="1">
            <a:spLocks noGrp="1"/>
          </p:cNvSpPr>
          <p:nvPr>
            <p:ph type="title"/>
          </p:nvPr>
        </p:nvSpPr>
        <p:spPr>
          <a:xfrm>
            <a:off x="563526" y="273974"/>
            <a:ext cx="8580474"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Métricas para calidad interna / externa V</a:t>
            </a:r>
            <a:endParaRPr/>
          </a:p>
        </p:txBody>
      </p:sp>
      <p:graphicFrame>
        <p:nvGraphicFramePr>
          <p:cNvPr id="1073" name="Google Shape;1073;p135"/>
          <p:cNvGraphicFramePr/>
          <p:nvPr/>
        </p:nvGraphicFramePr>
        <p:xfrm>
          <a:off x="563526" y="1747874"/>
          <a:ext cx="3000000" cy="3000000"/>
        </p:xfrm>
        <a:graphic>
          <a:graphicData uri="http://schemas.openxmlformats.org/drawingml/2006/table">
            <a:tbl>
              <a:tblPr firstRow="1" bandRow="1">
                <a:noFill/>
                <a:tableStyleId>{3ED5E62B-5EB3-449B-AB98-16D06887C7FE}</a:tableStyleId>
              </a:tblPr>
              <a:tblGrid>
                <a:gridCol w="1892600">
                  <a:extLst>
                    <a:ext uri="{9D8B030D-6E8A-4147-A177-3AD203B41FA5}">
                      <a16:colId xmlns:a16="http://schemas.microsoft.com/office/drawing/2014/main" val="20000"/>
                    </a:ext>
                  </a:extLst>
                </a:gridCol>
                <a:gridCol w="2360425">
                  <a:extLst>
                    <a:ext uri="{9D8B030D-6E8A-4147-A177-3AD203B41FA5}">
                      <a16:colId xmlns:a16="http://schemas.microsoft.com/office/drawing/2014/main" val="20001"/>
                    </a:ext>
                  </a:extLst>
                </a:gridCol>
                <a:gridCol w="4040375">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Subcaracterísticas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Métricas</a:t>
                      </a:r>
                      <a:endParaRPr sz="1800" b="1" u="none" strike="noStrike" cap="none">
                        <a:solidFill>
                          <a:srgbClr val="002060"/>
                        </a:solidFill>
                      </a:endParaRPr>
                    </a:p>
                  </a:txBody>
                  <a:tcPr marL="91450" marR="91450" marT="45725" marB="45725"/>
                </a:tc>
                <a:extLst>
                  <a:ext uri="{0D108BD9-81ED-4DB2-BD59-A6C34878D82A}">
                    <a16:rowId xmlns:a16="http://schemas.microsoft.com/office/drawing/2014/main" val="10000"/>
                  </a:ext>
                </a:extLst>
              </a:tr>
              <a:tr h="370850">
                <a:tc rowSpan="5">
                  <a:txBody>
                    <a:bodyPr/>
                    <a:lstStyle/>
                    <a:p>
                      <a:pPr marL="0" marR="0" lvl="0" indent="0" algn="l" rtl="0">
                        <a:lnSpc>
                          <a:spcPct val="100000"/>
                        </a:lnSpc>
                        <a:spcBef>
                          <a:spcPts val="0"/>
                        </a:spcBef>
                        <a:spcAft>
                          <a:spcPts val="0"/>
                        </a:spcAft>
                        <a:buNone/>
                      </a:pPr>
                      <a:r>
                        <a:rPr lang="es-EC" sz="1600" u="none" strike="noStrike" cap="none"/>
                        <a:t>Mantenibilidad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Modularidad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Capacidad de condensación</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Acomplamiento de clases</a:t>
                      </a:r>
                      <a:endParaRPr sz="1600" u="none" strike="noStrike" cap="none"/>
                    </a:p>
                  </a:txBody>
                  <a:tcPr marL="91450" marR="91450" marT="45725" marB="45725"/>
                </a:tc>
                <a:extLst>
                  <a:ext uri="{0D108BD9-81ED-4DB2-BD59-A6C34878D82A}">
                    <a16:rowId xmlns:a16="http://schemas.microsoft.com/office/drawing/2014/main" val="10001"/>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Reusabilidad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Ejecución de reusabilidad</a:t>
                      </a:r>
                      <a:endParaRPr sz="1600" u="none" strike="noStrike" cap="none"/>
                    </a:p>
                  </a:txBody>
                  <a:tcPr marL="91450" marR="91450" marT="45725" marB="45725"/>
                </a:tc>
                <a:extLst>
                  <a:ext uri="{0D108BD9-81ED-4DB2-BD59-A6C34878D82A}">
                    <a16:rowId xmlns:a16="http://schemas.microsoft.com/office/drawing/2014/main" val="10002"/>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Capacidad de ser analizado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Capacidad de pistas de auditoría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Diagnóstico de funciones suficientes</a:t>
                      </a:r>
                      <a:endParaRPr sz="1600" u="none" strike="noStrike" cap="none"/>
                    </a:p>
                  </a:txBody>
                  <a:tcPr marL="91450" marR="91450" marT="45725" marB="45725"/>
                </a:tc>
                <a:extLst>
                  <a:ext uri="{0D108BD9-81ED-4DB2-BD59-A6C34878D82A}">
                    <a16:rowId xmlns:a16="http://schemas.microsoft.com/office/drawing/2014/main" val="10003"/>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Capacidad de ser modificado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Complejidad ciclomática</a:t>
                      </a:r>
                      <a:endParaRPr sz="1600" u="none" strike="noStrike" cap="none"/>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Profundidad de herencia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Grado de localización de corrección de impacto</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Complejidad de modificación</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Índice de éxito de modificación</a:t>
                      </a:r>
                      <a:endParaRPr sz="1600" u="none" strike="noStrike" cap="none"/>
                    </a:p>
                  </a:txBody>
                  <a:tcPr marL="91450" marR="91450" marT="45725" marB="45725"/>
                </a:tc>
                <a:extLst>
                  <a:ext uri="{0D108BD9-81ED-4DB2-BD59-A6C34878D82A}">
                    <a16:rowId xmlns:a16="http://schemas.microsoft.com/office/drawing/2014/main" val="10004"/>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Capacidad de ser probado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Completitud funcional de pruebas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Capacidad de prueba autónoma</a:t>
                      </a:r>
                      <a:endParaRPr/>
                    </a:p>
                    <a:p>
                      <a:pPr marL="285750" marR="0" lvl="0" indent="-184150" algn="l" rtl="0">
                        <a:lnSpc>
                          <a:spcPct val="100000"/>
                        </a:lnSpc>
                        <a:spcBef>
                          <a:spcPts val="0"/>
                        </a:spcBef>
                        <a:spcAft>
                          <a:spcPts val="0"/>
                        </a:spcAft>
                        <a:buClr>
                          <a:srgbClr val="000000"/>
                        </a:buClr>
                        <a:buSzPts val="1600"/>
                        <a:buFont typeface="Arial"/>
                        <a:buNone/>
                      </a:pPr>
                      <a:endParaRPr sz="1600" u="none" strike="noStrike" cap="none"/>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36"/>
          <p:cNvSpPr txBox="1">
            <a:spLocks noGrp="1"/>
          </p:cNvSpPr>
          <p:nvPr>
            <p:ph type="title"/>
          </p:nvPr>
        </p:nvSpPr>
        <p:spPr>
          <a:xfrm>
            <a:off x="542260" y="273974"/>
            <a:ext cx="8601740"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Métricas para calidad interna / externa VI</a:t>
            </a:r>
            <a:endParaRPr/>
          </a:p>
        </p:txBody>
      </p:sp>
      <p:graphicFrame>
        <p:nvGraphicFramePr>
          <p:cNvPr id="1079" name="Google Shape;1079;p136"/>
          <p:cNvGraphicFramePr/>
          <p:nvPr/>
        </p:nvGraphicFramePr>
        <p:xfrm>
          <a:off x="832883" y="1471429"/>
          <a:ext cx="3000000" cy="3000000"/>
        </p:xfrm>
        <a:graphic>
          <a:graphicData uri="http://schemas.openxmlformats.org/drawingml/2006/table">
            <a:tbl>
              <a:tblPr firstRow="1" bandRow="1">
                <a:noFill/>
                <a:tableStyleId>{3ED5E62B-5EB3-449B-AB98-16D06887C7FE}</a:tableStyleId>
              </a:tblPr>
              <a:tblGrid>
                <a:gridCol w="2378150">
                  <a:extLst>
                    <a:ext uri="{9D8B030D-6E8A-4147-A177-3AD203B41FA5}">
                      <a16:colId xmlns:a16="http://schemas.microsoft.com/office/drawing/2014/main" val="20000"/>
                    </a:ext>
                  </a:extLst>
                </a:gridCol>
                <a:gridCol w="2424225">
                  <a:extLst>
                    <a:ext uri="{9D8B030D-6E8A-4147-A177-3AD203B41FA5}">
                      <a16:colId xmlns:a16="http://schemas.microsoft.com/office/drawing/2014/main" val="20001"/>
                    </a:ext>
                  </a:extLst>
                </a:gridCol>
                <a:gridCol w="311535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Subcaracterísticas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Métricas</a:t>
                      </a:r>
                      <a:endParaRPr sz="1800" b="1" u="none" strike="noStrike" cap="none">
                        <a:solidFill>
                          <a:srgbClr val="002060"/>
                        </a:solidFill>
                      </a:endParaRPr>
                    </a:p>
                  </a:txBody>
                  <a:tcPr marL="91450" marR="91450" marT="45725" marB="45725"/>
                </a:tc>
                <a:extLst>
                  <a:ext uri="{0D108BD9-81ED-4DB2-BD59-A6C34878D82A}">
                    <a16:rowId xmlns:a16="http://schemas.microsoft.com/office/drawing/2014/main" val="10000"/>
                  </a:ext>
                </a:extLst>
              </a:tr>
              <a:tr h="370850">
                <a:tc rowSpan="3">
                  <a:txBody>
                    <a:bodyPr/>
                    <a:lstStyle/>
                    <a:p>
                      <a:pPr marL="0" marR="0" lvl="0" indent="0" algn="l" rtl="0">
                        <a:lnSpc>
                          <a:spcPct val="100000"/>
                        </a:lnSpc>
                        <a:spcBef>
                          <a:spcPts val="0"/>
                        </a:spcBef>
                        <a:spcAft>
                          <a:spcPts val="0"/>
                        </a:spcAft>
                        <a:buNone/>
                      </a:pPr>
                      <a:r>
                        <a:rPr lang="es-EC" sz="1600" b="1" u="none" strike="noStrike" cap="none"/>
                        <a:t>Portabilidad</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Adaptabilidad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Adaptabilidad en entorno hardware</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Adaptabilidad en entorno software</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Adaptabilidad en entorno organizacional</a:t>
                      </a:r>
                      <a:endParaRPr sz="1600" u="none" strike="noStrike" cap="none"/>
                    </a:p>
                  </a:txBody>
                  <a:tcPr marL="91450" marR="91450" marT="45725" marB="45725"/>
                </a:tc>
                <a:extLst>
                  <a:ext uri="{0D108BD9-81ED-4DB2-BD59-A6C34878D82A}">
                    <a16:rowId xmlns:a16="http://schemas.microsoft.com/office/drawing/2014/main" val="10001"/>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Capacidad de ser instalado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Eficiencia en el tiempo de instalación</a:t>
                      </a:r>
                      <a:endParaRPr sz="1600" u="none" strike="noStrike" cap="none"/>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Facilidad de instalación</a:t>
                      </a:r>
                      <a:endParaRPr/>
                    </a:p>
                  </a:txBody>
                  <a:tcPr marL="91450" marR="91450" marT="45725" marB="45725"/>
                </a:tc>
                <a:extLst>
                  <a:ext uri="{0D108BD9-81ED-4DB2-BD59-A6C34878D82A}">
                    <a16:rowId xmlns:a16="http://schemas.microsoft.com/office/drawing/2014/main" val="10002"/>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Capacidad de ser reemplazado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Consistencia en la función de soporte al usuario</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Inclusividad funcional</a:t>
                      </a:r>
                      <a:endParaRPr sz="1600" u="none" strike="noStrike" cap="none"/>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Uso continuo de datos</a:t>
                      </a:r>
                      <a:endParaRPr sz="16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37"/>
          <p:cNvSpPr txBox="1">
            <a:spLocks noGrp="1"/>
          </p:cNvSpPr>
          <p:nvPr>
            <p:ph type="title"/>
          </p:nvPr>
        </p:nvSpPr>
        <p:spPr>
          <a:xfrm>
            <a:off x="395288" y="188913"/>
            <a:ext cx="8424862" cy="1172443"/>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Forma de usar y leer las tablas de métricas</a:t>
            </a:r>
            <a:endParaRPr/>
          </a:p>
        </p:txBody>
      </p:sp>
      <p:sp>
        <p:nvSpPr>
          <p:cNvPr id="1085" name="Google Shape;1085;p137"/>
          <p:cNvSpPr txBox="1">
            <a:spLocks noGrp="1"/>
          </p:cNvSpPr>
          <p:nvPr>
            <p:ph type="body" idx="1"/>
          </p:nvPr>
        </p:nvSpPr>
        <p:spPr>
          <a:xfrm>
            <a:off x="250825" y="1361356"/>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Nombre de la métrica</a:t>
            </a:r>
            <a:r>
              <a:rPr lang="es-EC" sz="2400">
                <a:latin typeface="Arial"/>
                <a:ea typeface="Arial"/>
                <a:cs typeface="Arial"/>
                <a:sym typeface="Arial"/>
              </a:rPr>
              <a:t>.</a:t>
            </a:r>
            <a:endParaRPr/>
          </a:p>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Propósito de la métrica</a:t>
            </a:r>
            <a:r>
              <a:rPr lang="es-EC" sz="2400">
                <a:latin typeface="Arial"/>
                <a:ea typeface="Arial"/>
                <a:cs typeface="Arial"/>
                <a:sym typeface="Arial"/>
              </a:rPr>
              <a:t>: Se expresa en forma de una pregunta que habrá de responderse a través de la aplicación de la métrica.</a:t>
            </a:r>
            <a:endParaRPr/>
          </a:p>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Método de aplicación</a:t>
            </a:r>
            <a:r>
              <a:rPr lang="es-EC" sz="2400">
                <a:latin typeface="Arial"/>
                <a:ea typeface="Arial"/>
                <a:cs typeface="Arial"/>
                <a:sym typeface="Arial"/>
              </a:rPr>
              <a:t>: Proporciona una idea general de la aplicación</a:t>
            </a:r>
            <a:endParaRPr/>
          </a:p>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Medición, fórmula y cálculo de elementos de datos</a:t>
            </a:r>
            <a:r>
              <a:rPr lang="es-EC" sz="2400">
                <a:latin typeface="Arial"/>
                <a:ea typeface="Arial"/>
                <a:cs typeface="Arial"/>
                <a:sym typeface="Arial"/>
              </a:rPr>
              <a:t>: Ofrece la fórmula de medición y explica los significados de los elementos de los datos utilizados.</a:t>
            </a:r>
            <a:endParaRPr/>
          </a:p>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Interpretación del valor medido</a:t>
            </a:r>
            <a:r>
              <a:rPr lang="es-EC" sz="2400">
                <a:latin typeface="Arial"/>
                <a:ea typeface="Arial"/>
                <a:cs typeface="Arial"/>
                <a:sym typeface="Arial"/>
              </a:rPr>
              <a:t>: Provee el rango y preferencia de valores.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38"/>
          <p:cNvSpPr txBox="1">
            <a:spLocks noGrp="1"/>
          </p:cNvSpPr>
          <p:nvPr>
            <p:ph type="title"/>
          </p:nvPr>
        </p:nvSpPr>
        <p:spPr>
          <a:xfrm>
            <a:off x="395288" y="188913"/>
            <a:ext cx="8424862" cy="1172443"/>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Forma de usar y leer las tablas de métricas II</a:t>
            </a:r>
            <a:endParaRPr/>
          </a:p>
        </p:txBody>
      </p:sp>
      <p:sp>
        <p:nvSpPr>
          <p:cNvPr id="1091" name="Google Shape;1091;p138"/>
          <p:cNvSpPr txBox="1">
            <a:spLocks noGrp="1"/>
          </p:cNvSpPr>
          <p:nvPr>
            <p:ph type="body" idx="1"/>
          </p:nvPr>
        </p:nvSpPr>
        <p:spPr>
          <a:xfrm>
            <a:off x="250825" y="1361356"/>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Tipo de escala métrica</a:t>
            </a:r>
            <a:r>
              <a:rPr lang="es-EC" sz="2400">
                <a:latin typeface="Arial"/>
                <a:ea typeface="Arial"/>
                <a:cs typeface="Arial"/>
                <a:sym typeface="Arial"/>
              </a:rPr>
              <a:t>: Tipo de escala usada por la métrica: nominal, ordinal, de intervalo, de proporción y absoluta.</a:t>
            </a:r>
            <a:endParaRPr/>
          </a:p>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Tipo de medida</a:t>
            </a:r>
            <a:r>
              <a:rPr lang="es-EC" sz="2400">
                <a:latin typeface="Arial"/>
                <a:ea typeface="Arial"/>
                <a:cs typeface="Arial"/>
                <a:sym typeface="Arial"/>
              </a:rPr>
              <a:t>: Los tipos empleados son: tamaño, tiempo, cantidad.</a:t>
            </a:r>
            <a:endParaRPr/>
          </a:p>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Entrada para la medición</a:t>
            </a:r>
            <a:r>
              <a:rPr lang="es-EC" sz="2400">
                <a:latin typeface="Arial"/>
                <a:ea typeface="Arial"/>
                <a:cs typeface="Arial"/>
                <a:sym typeface="Arial"/>
              </a:rPr>
              <a:t>: La fuente de datos utilizada en la medición</a:t>
            </a:r>
            <a:endParaRPr/>
          </a:p>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Referencia ISO/IEC 12207 PCVS</a:t>
            </a:r>
            <a:r>
              <a:rPr lang="es-EC" sz="2400">
                <a:latin typeface="Arial"/>
                <a:ea typeface="Arial"/>
                <a:cs typeface="Arial"/>
                <a:sym typeface="Arial"/>
              </a:rPr>
              <a:t>: Identifica el o los procesos del ciclo de vida del software en los cuales la métrica es aplicable</a:t>
            </a:r>
            <a:endParaRPr/>
          </a:p>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Audiencia objetivo</a:t>
            </a:r>
            <a:r>
              <a:rPr lang="es-EC" sz="2400">
                <a:latin typeface="Arial"/>
                <a:ea typeface="Arial"/>
                <a:cs typeface="Arial"/>
                <a:sym typeface="Arial"/>
              </a:rPr>
              <a:t>: Identifica el o los usuarios de los resultados de la medición </a:t>
            </a:r>
            <a:endParaRPr sz="1800">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39"/>
          <p:cNvSpPr txBox="1">
            <a:spLocks noGrp="1"/>
          </p:cNvSpPr>
          <p:nvPr>
            <p:ph type="ctrTitle" idx="4294967295"/>
          </p:nvPr>
        </p:nvSpPr>
        <p:spPr>
          <a:xfrm>
            <a:off x="950997" y="2600681"/>
            <a:ext cx="7487728" cy="1816044"/>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EJEMPLOS DE MÉTRICAS DE CALIDAD EXTERNA</a:t>
            </a:r>
            <a:endParaRPr sz="4800" b="1" i="0" u="none" strike="noStrike" cap="none">
              <a:solidFill>
                <a:srgbClr val="00B0F0"/>
              </a:solidFill>
              <a:latin typeface="Arial"/>
              <a:ea typeface="Arial"/>
              <a:cs typeface="Arial"/>
              <a:sym typeface="Arial"/>
            </a:endParaRPr>
          </a:p>
        </p:txBody>
      </p:sp>
      <p:cxnSp>
        <p:nvCxnSpPr>
          <p:cNvPr id="1097" name="Google Shape;1097;p13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098" name="Google Shape;1098;p13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099" name="Google Shape;1099;p13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4"/>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Problemática</a:t>
            </a:r>
            <a:endParaRPr sz="4000" b="1" i="0" u="none" strike="noStrike" cap="none">
              <a:solidFill>
                <a:srgbClr val="1C405D"/>
              </a:solidFill>
              <a:latin typeface="Arial"/>
              <a:ea typeface="Arial"/>
              <a:cs typeface="Arial"/>
              <a:sym typeface="Arial"/>
            </a:endParaRPr>
          </a:p>
        </p:txBody>
      </p:sp>
      <p:sp>
        <p:nvSpPr>
          <p:cNvPr id="145" name="Google Shape;145;p14"/>
          <p:cNvSpPr txBox="1">
            <a:spLocks noGrp="1"/>
          </p:cNvSpPr>
          <p:nvPr>
            <p:ph type="body" idx="4294967295"/>
          </p:nvPr>
        </p:nvSpPr>
        <p:spPr>
          <a:xfrm>
            <a:off x="699775" y="2096219"/>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¿Porqué toma tanto tiempo conseguir un software terminado ?</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¿Porqué no podemos encontrar todos los errores antes de entregar el software al cliente?</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¿Porqué toma mucho tiempo y esfuerzo desarrollar y mantener software ?</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¿Porqué tenemos dificultad en medir el software que está siendo desarrollado o mantenido?</a:t>
            </a:r>
            <a:endParaRPr sz="2400">
              <a:latin typeface="Arial"/>
              <a:ea typeface="Arial"/>
              <a:cs typeface="Arial"/>
              <a:sym typeface="Arial"/>
            </a:endParaRPr>
          </a:p>
        </p:txBody>
      </p:sp>
      <p:cxnSp>
        <p:nvCxnSpPr>
          <p:cNvPr id="146" name="Google Shape;146;p1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47" name="Google Shape;147;p1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48" name="Google Shape;148;p1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40"/>
          <p:cNvSpPr txBox="1">
            <a:spLocks noGrp="1"/>
          </p:cNvSpPr>
          <p:nvPr>
            <p:ph type="title"/>
          </p:nvPr>
        </p:nvSpPr>
        <p:spPr>
          <a:xfrm>
            <a:off x="395288" y="188914"/>
            <a:ext cx="8424862" cy="699608"/>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Integridad funcional </a:t>
            </a:r>
            <a:endParaRPr/>
          </a:p>
        </p:txBody>
      </p:sp>
      <p:sp>
        <p:nvSpPr>
          <p:cNvPr id="1105" name="Google Shape;1105;p140"/>
          <p:cNvSpPr txBox="1">
            <a:spLocks noGrp="1"/>
          </p:cNvSpPr>
          <p:nvPr>
            <p:ph type="body" idx="1"/>
          </p:nvPr>
        </p:nvSpPr>
        <p:spPr>
          <a:xfrm>
            <a:off x="242199" y="1128443"/>
            <a:ext cx="8435975" cy="542763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¿Cuan correcta es la implementación funcional?</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Realizar pruebas funcionales del sistema de acuerdo a la especificación de requerimientos. Contar el número de funciones que están completas  contra las que no están.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X = 1 -  A/B, donde A = Número de funciones incorrectamente implementadas o faltantes, B= Número de funciones descritas en la especificación de requerimientos.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0 &lt;= X &lt;= 1. Lo más cercano a 1.0 es lo mejor</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valores absolutos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cantidades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Código fuente, casos de prueba</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6.5 Validación, 6.3 Aseguramiento de la calidad, 5.3 Pruebas de calificación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Desarrollador, Responsable de ACS</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41"/>
          <p:cNvSpPr txBox="1">
            <a:spLocks noGrp="1"/>
          </p:cNvSpPr>
          <p:nvPr>
            <p:ph type="title"/>
          </p:nvPr>
        </p:nvSpPr>
        <p:spPr>
          <a:xfrm>
            <a:off x="395288" y="188914"/>
            <a:ext cx="8424862" cy="699608"/>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Prevención de caídas</a:t>
            </a:r>
            <a:endParaRPr/>
          </a:p>
        </p:txBody>
      </p:sp>
      <p:sp>
        <p:nvSpPr>
          <p:cNvPr id="1111" name="Google Shape;1111;p141"/>
          <p:cNvSpPr txBox="1">
            <a:spLocks noGrp="1"/>
          </p:cNvSpPr>
          <p:nvPr>
            <p:ph type="body" idx="1"/>
          </p:nvPr>
        </p:nvSpPr>
        <p:spPr>
          <a:xfrm>
            <a:off x="242199" y="1128443"/>
            <a:ext cx="8435975" cy="542763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¿Con qué frecuencia el producto software causa caídas en el ambiente de producción total?</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Contar el número de caídas ocurridas con respecto al número de fallas. Si está en operación analizar el registro de operaciones históricas del usuario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X = 1 – A/B, A=número de caídas, B= número de fallas  </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0 &lt;= X &lt;= 1. Lo más cercano a 1.0 es lo mejor</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valores absolutos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cantidades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Reporte de pruebas, reporte de operación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5.3 Integración, 5.4 Pruebas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Usuario, Responsable de mantenimiento</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42"/>
          <p:cNvSpPr txBox="1">
            <a:spLocks noGrp="1"/>
          </p:cNvSpPr>
          <p:nvPr>
            <p:ph type="title"/>
          </p:nvPr>
        </p:nvSpPr>
        <p:spPr>
          <a:xfrm>
            <a:off x="395288" y="188913"/>
            <a:ext cx="8424862" cy="113092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Tiempo promedio de inactividad</a:t>
            </a:r>
            <a:endParaRPr/>
          </a:p>
        </p:txBody>
      </p:sp>
      <p:sp>
        <p:nvSpPr>
          <p:cNvPr id="1117" name="Google Shape;1117;p142"/>
          <p:cNvSpPr txBox="1">
            <a:spLocks noGrp="1"/>
          </p:cNvSpPr>
          <p:nvPr>
            <p:ph type="body" idx="1"/>
          </p:nvPr>
        </p:nvSpPr>
        <p:spPr>
          <a:xfrm>
            <a:off x="242199" y="1207698"/>
            <a:ext cx="8435975" cy="5236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Propósito</a:t>
            </a:r>
            <a:r>
              <a:rPr lang="es-EC" sz="1800">
                <a:latin typeface="Arial"/>
                <a:ea typeface="Arial"/>
                <a:cs typeface="Arial"/>
                <a:sym typeface="Arial"/>
              </a:rPr>
              <a:t>: ¿Cual es el tiempo promedio en el que el sistema en el que el sistema no está disponible cuando una falla ocurre antes de un inicio gradual de operación?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Método de aplicación</a:t>
            </a:r>
            <a:r>
              <a:rPr lang="es-EC" sz="1800">
                <a:latin typeface="Arial"/>
                <a:ea typeface="Arial"/>
                <a:cs typeface="Arial"/>
                <a:sym typeface="Arial"/>
              </a:rPr>
              <a:t>: Medir el tiempo de inactividad cada vez que el sistema no está disponible durante un período de prueba específico y calcular el tiempo promedio</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Fórmula</a:t>
            </a:r>
            <a:r>
              <a:rPr lang="es-EC" sz="1800">
                <a:latin typeface="Arial"/>
                <a:ea typeface="Arial"/>
                <a:cs typeface="Arial"/>
                <a:sym typeface="Arial"/>
              </a:rPr>
              <a:t>: X = T / N; donde T= Tiempo total inactivo. N= número de caídas observadas. El peor caso o distribución de tiempo inactivo debería ser medido.</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Interpretación del valor</a:t>
            </a:r>
            <a:r>
              <a:rPr lang="es-EC" sz="1800">
                <a:latin typeface="Arial"/>
                <a:ea typeface="Arial"/>
                <a:cs typeface="Arial"/>
                <a:sym typeface="Arial"/>
              </a:rPr>
              <a:t>:    0 &lt; X . El valor más pequeño es lo mejor</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Tipo de escala</a:t>
            </a:r>
            <a:r>
              <a:rPr lang="es-EC" sz="1800">
                <a:latin typeface="Arial"/>
                <a:ea typeface="Arial"/>
                <a:cs typeface="Arial"/>
                <a:sym typeface="Arial"/>
              </a:rPr>
              <a:t>: Razón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Tipo de medida</a:t>
            </a:r>
            <a:r>
              <a:rPr lang="es-EC" sz="1800">
                <a:latin typeface="Arial"/>
                <a:ea typeface="Arial"/>
                <a:cs typeface="Arial"/>
                <a:sym typeface="Arial"/>
              </a:rPr>
              <a:t>: T: Tiempo; N: cantidad; X= Tiempo / Cantidad </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Entrada para la medición</a:t>
            </a:r>
            <a:r>
              <a:rPr lang="es-EC" sz="1800">
                <a:latin typeface="Arial"/>
                <a:ea typeface="Arial"/>
                <a:cs typeface="Arial"/>
                <a:sym typeface="Arial"/>
              </a:rPr>
              <a:t>: Reporte de pruebas, reporte de operación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Referencia ISO 12207</a:t>
            </a:r>
            <a:r>
              <a:rPr lang="es-EC" sz="1800">
                <a:latin typeface="Arial"/>
                <a:ea typeface="Arial"/>
                <a:cs typeface="Arial"/>
                <a:sym typeface="Arial"/>
              </a:rPr>
              <a:t>:   5.3 Integración, 5.3 Pruebas 5.4 Operación 6.5 Validación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Audiencia objetivo</a:t>
            </a:r>
            <a:r>
              <a:rPr lang="es-EC" sz="1800">
                <a:latin typeface="Arial"/>
                <a:ea typeface="Arial"/>
                <a:cs typeface="Arial"/>
                <a:sym typeface="Arial"/>
              </a:rPr>
              <a:t>: Usuario, Responsable de mantenimiento</a:t>
            </a:r>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43"/>
          <p:cNvSpPr txBox="1">
            <a:spLocks noGrp="1"/>
          </p:cNvSpPr>
          <p:nvPr>
            <p:ph type="title"/>
          </p:nvPr>
        </p:nvSpPr>
        <p:spPr>
          <a:xfrm>
            <a:off x="395288" y="188914"/>
            <a:ext cx="8424862" cy="699608"/>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Tiempo de respuesta</a:t>
            </a:r>
            <a:endParaRPr/>
          </a:p>
        </p:txBody>
      </p:sp>
      <p:sp>
        <p:nvSpPr>
          <p:cNvPr id="1123" name="Google Shape;1123;p143"/>
          <p:cNvSpPr txBox="1">
            <a:spLocks noGrp="1"/>
          </p:cNvSpPr>
          <p:nvPr>
            <p:ph type="body" idx="1"/>
          </p:nvPr>
        </p:nvSpPr>
        <p:spPr>
          <a:xfrm>
            <a:off x="242199" y="1128443"/>
            <a:ext cx="8435975" cy="542763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¿Cuanto tiempo toma completar una tarea específica?</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Iniciar una tarea específica. Medir el tiempo que le toma a una muestra completar la operación.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T = (tiempo en que se obtiene el resultado) – (tiempo en el que concluye el ingreso del comando)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0 &lt; T.  Cuando más pronto es mejor</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Número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Tiempo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Reporte de prueba, reporte de operación mostrando el tiempo transcurrido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5.3 Integración 5.3 Pruebas 5.4 Operación 5.4 Mantenimiento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Usuario, Desarrollador, Responsable de mantenimiento, Responsable de ACS</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44"/>
          <p:cNvSpPr txBox="1">
            <a:spLocks noGrp="1"/>
          </p:cNvSpPr>
          <p:nvPr>
            <p:ph type="title"/>
          </p:nvPr>
        </p:nvSpPr>
        <p:spPr>
          <a:xfrm>
            <a:off x="395288" y="188913"/>
            <a:ext cx="8424862" cy="115680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Capacidad de análisis de fallas</a:t>
            </a:r>
            <a:endParaRPr/>
          </a:p>
        </p:txBody>
      </p:sp>
      <p:sp>
        <p:nvSpPr>
          <p:cNvPr id="1129" name="Google Shape;1129;p144"/>
          <p:cNvSpPr txBox="1">
            <a:spLocks noGrp="1"/>
          </p:cNvSpPr>
          <p:nvPr>
            <p:ph type="body" idx="1"/>
          </p:nvPr>
        </p:nvSpPr>
        <p:spPr>
          <a:xfrm>
            <a:off x="242199" y="1128443"/>
            <a:ext cx="8435975" cy="542763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Propósito</a:t>
            </a:r>
            <a:r>
              <a:rPr lang="es-EC" sz="1800">
                <a:latin typeface="Arial"/>
                <a:ea typeface="Arial"/>
                <a:cs typeface="Arial"/>
                <a:sym typeface="Arial"/>
              </a:rPr>
              <a:t>: ¿Puede el usuario identificar la operación específica que causó la falla? Puede el responsable de mantenimiento fácilmente encontrar la causa de la falla ?</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Método de aplicación</a:t>
            </a:r>
            <a:r>
              <a:rPr lang="es-EC" sz="1800">
                <a:latin typeface="Arial"/>
                <a:ea typeface="Arial"/>
                <a:cs typeface="Arial"/>
                <a:sym typeface="Arial"/>
              </a:rPr>
              <a:t>: Observar el comportamiento del usuario o responsable de mantenimiento quienes están tratando de resolver el problema</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Fórmula</a:t>
            </a:r>
            <a:r>
              <a:rPr lang="es-EC" sz="1800">
                <a:latin typeface="Arial"/>
                <a:ea typeface="Arial"/>
                <a:cs typeface="Arial"/>
                <a:sym typeface="Arial"/>
              </a:rPr>
              <a:t>: X= 1- A / B; donde A = Número de fallas cuyas causas aún no se identifican;  B= Número total de fallas encontradas</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Interpretación del valor</a:t>
            </a:r>
            <a:r>
              <a:rPr lang="es-EC" sz="1800">
                <a:latin typeface="Arial"/>
                <a:ea typeface="Arial"/>
                <a:cs typeface="Arial"/>
                <a:sym typeface="Arial"/>
              </a:rPr>
              <a:t>:    0 &lt;= X &lt;= 1 . El valor más cercano a 1.0 es mejor</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Tipo de escala</a:t>
            </a:r>
            <a:r>
              <a:rPr lang="es-EC" sz="1800">
                <a:latin typeface="Arial"/>
                <a:ea typeface="Arial"/>
                <a:cs typeface="Arial"/>
                <a:sym typeface="Arial"/>
              </a:rPr>
              <a:t>: Absoluto</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Tipo de medida</a:t>
            </a:r>
            <a:r>
              <a:rPr lang="es-EC" sz="1800">
                <a:latin typeface="Arial"/>
                <a:ea typeface="Arial"/>
                <a:cs typeface="Arial"/>
                <a:sym typeface="Arial"/>
              </a:rPr>
              <a:t>: Cantidades</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Entrada para la medición</a:t>
            </a:r>
            <a:r>
              <a:rPr lang="es-EC" sz="1800">
                <a:latin typeface="Arial"/>
                <a:ea typeface="Arial"/>
                <a:cs typeface="Arial"/>
                <a:sym typeface="Arial"/>
              </a:rPr>
              <a:t>: Reporte de solución de problema, reporte de operación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Referencia ISO 12207</a:t>
            </a:r>
            <a:r>
              <a:rPr lang="es-EC" sz="1800">
                <a:latin typeface="Arial"/>
                <a:ea typeface="Arial"/>
                <a:cs typeface="Arial"/>
                <a:sym typeface="Arial"/>
              </a:rPr>
              <a:t>:   5.3 Pruebas de calificación 5.4 Operación 5.5 Mantenimiento</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Audiencia objetivo</a:t>
            </a:r>
            <a:r>
              <a:rPr lang="es-EC" sz="1800">
                <a:latin typeface="Arial"/>
                <a:ea typeface="Arial"/>
                <a:cs typeface="Arial"/>
                <a:sym typeface="Arial"/>
              </a:rPr>
              <a:t>: Desarrollador, Responsable de mantenimiento, Operador</a:t>
            </a:r>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45"/>
          <p:cNvSpPr txBox="1">
            <a:spLocks noGrp="1"/>
          </p:cNvSpPr>
          <p:nvPr>
            <p:ph type="title"/>
          </p:nvPr>
        </p:nvSpPr>
        <p:spPr>
          <a:xfrm>
            <a:off x="395288" y="188913"/>
            <a:ext cx="8424862"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Claridad de la descripción</a:t>
            </a:r>
            <a:endParaRPr/>
          </a:p>
        </p:txBody>
      </p:sp>
      <p:sp>
        <p:nvSpPr>
          <p:cNvPr id="1135" name="Google Shape;1135;p145"/>
          <p:cNvSpPr txBox="1">
            <a:spLocks noGrp="1"/>
          </p:cNvSpPr>
          <p:nvPr>
            <p:ph type="body" idx="1"/>
          </p:nvPr>
        </p:nvSpPr>
        <p:spPr>
          <a:xfrm>
            <a:off x="242199" y="1207698"/>
            <a:ext cx="8435975" cy="5236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¿Que proporción de las funciones es entendida después de leer  la descripción del producto?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Conducir la prueba de usuario y entrevistar con cuestionarios u observar su comportamiento. Contar el número de las funciones que se entienden adecuadamente y comparar con el número total de funciones en el producto.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X = A / B;  A= Número de funciones entendidas; B= Total de número de funciones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0 &lt; X &lt;= 1 . Lo más cercano de 1.00 es lo mejor</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Absoluto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Cantidades </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Manual de usuario / Reporte de operación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5.3 Pruebas 5.4 Operación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Usuario, Responsable de mantenimiento</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46"/>
          <p:cNvSpPr txBox="1">
            <a:spLocks noGrp="1"/>
          </p:cNvSpPr>
          <p:nvPr>
            <p:ph type="title"/>
          </p:nvPr>
        </p:nvSpPr>
        <p:spPr>
          <a:xfrm>
            <a:off x="395288" y="188913"/>
            <a:ext cx="8424862" cy="1087796"/>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Facilidad de aprender la función</a:t>
            </a:r>
            <a:endParaRPr/>
          </a:p>
        </p:txBody>
      </p:sp>
      <p:sp>
        <p:nvSpPr>
          <p:cNvPr id="1141" name="Google Shape;1141;p146"/>
          <p:cNvSpPr txBox="1">
            <a:spLocks noGrp="1"/>
          </p:cNvSpPr>
          <p:nvPr>
            <p:ph type="body" idx="1"/>
          </p:nvPr>
        </p:nvSpPr>
        <p:spPr>
          <a:xfrm>
            <a:off x="242199" y="1207698"/>
            <a:ext cx="8435975" cy="5236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¿Cuanto tiempo le toma al usuario a aprender a usar una función?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Conducir la prueba de usuario y observar el comportamiento del usuario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T= tiempo promedio, tomado para aprender a utilizar una función correctamente</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0 &lt; T . El menor valor es lo mejor</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Absoluto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Tiempo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Registro del monitoreo del usuario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6.5 Validación 5.3 Pruebas 5.4 Operación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Usuario, Responsable de mantenimiento</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47"/>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N.9</a:t>
            </a:r>
            <a:endParaRPr sz="4000" b="1" i="0" u="none" strike="noStrike" cap="none">
              <a:solidFill>
                <a:srgbClr val="92D050"/>
              </a:solidFill>
              <a:latin typeface="Arial"/>
              <a:ea typeface="Arial"/>
              <a:cs typeface="Arial"/>
              <a:sym typeface="Arial"/>
            </a:endParaRPr>
          </a:p>
        </p:txBody>
      </p:sp>
      <p:sp>
        <p:nvSpPr>
          <p:cNvPr id="1147" name="Google Shape;1147;p147"/>
          <p:cNvSpPr txBox="1">
            <a:spLocks noGrp="1"/>
          </p:cNvSpPr>
          <p:nvPr>
            <p:ph type="body" idx="4294967295"/>
          </p:nvPr>
        </p:nvSpPr>
        <p:spPr>
          <a:xfrm>
            <a:off x="330483" y="1575509"/>
            <a:ext cx="8321811"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Definir cuatro métricas para evaluar calidad externa</a:t>
            </a:r>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1148" name="Google Shape;1148;p14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149" name="Google Shape;1149;p14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150" name="Google Shape;1150;p14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48"/>
          <p:cNvSpPr txBox="1">
            <a:spLocks noGrp="1"/>
          </p:cNvSpPr>
          <p:nvPr>
            <p:ph type="ctrTitle" idx="4294967295"/>
          </p:nvPr>
        </p:nvSpPr>
        <p:spPr>
          <a:xfrm>
            <a:off x="950997" y="2600681"/>
            <a:ext cx="7487728" cy="1453734"/>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EJEMPLOS DE</a:t>
            </a: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MÉTRICAS  DE CALIDAD INTERNA</a:t>
            </a:r>
            <a:endParaRPr sz="4800" b="1" i="0" u="none" strike="noStrike" cap="none">
              <a:solidFill>
                <a:srgbClr val="00B0F0"/>
              </a:solidFill>
              <a:latin typeface="Arial"/>
              <a:ea typeface="Arial"/>
              <a:cs typeface="Arial"/>
              <a:sym typeface="Arial"/>
            </a:endParaRPr>
          </a:p>
        </p:txBody>
      </p:sp>
      <p:cxnSp>
        <p:nvCxnSpPr>
          <p:cNvPr id="1156" name="Google Shape;1156;p14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157" name="Google Shape;1157;p14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158" name="Google Shape;1158;p14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49"/>
          <p:cNvSpPr txBox="1">
            <a:spLocks noGrp="1"/>
          </p:cNvSpPr>
          <p:nvPr>
            <p:ph type="title"/>
          </p:nvPr>
        </p:nvSpPr>
        <p:spPr>
          <a:xfrm>
            <a:off x="395288" y="188914"/>
            <a:ext cx="8424862" cy="699608"/>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Integridad funcional</a:t>
            </a:r>
            <a:endParaRPr/>
          </a:p>
        </p:txBody>
      </p:sp>
      <p:sp>
        <p:nvSpPr>
          <p:cNvPr id="1164" name="Google Shape;1164;p149"/>
          <p:cNvSpPr txBox="1">
            <a:spLocks noGrp="1"/>
          </p:cNvSpPr>
          <p:nvPr>
            <p:ph type="body" idx="1"/>
          </p:nvPr>
        </p:nvSpPr>
        <p:spPr>
          <a:xfrm>
            <a:off x="242199" y="1128443"/>
            <a:ext cx="8435975" cy="542763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¿Cuan adecuadas son las funciones evaluadas ?</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Número de funciones que son adecuadas para realizar las tareas específicas comparadas con el número de funciones evaluadas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X = 1 -  A/B, donde A = Número de funciones en que se detectaron problemas de evaluación, B= Número de funciones evaluadas.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0 &lt;= X &lt;= 1. Lo más cercano a 1.0 es lo mejor</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valores absolutos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cantidades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Especificación de requerimientos, reporte de evaluación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6.5 Validación, 6.3 Aseguramiento de la calidad, 5.3 Pruebas de calificación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Desarrollador, Responsable de ACS.</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Construir software exitoso es difícil</a:t>
            </a:r>
            <a:endParaRPr sz="4000" b="1" i="0" u="none" strike="noStrike" cap="none">
              <a:solidFill>
                <a:srgbClr val="1C405D"/>
              </a:solidFill>
              <a:latin typeface="Arial"/>
              <a:ea typeface="Arial"/>
              <a:cs typeface="Arial"/>
              <a:sym typeface="Arial"/>
            </a:endParaRPr>
          </a:p>
        </p:txBody>
      </p:sp>
      <p:sp>
        <p:nvSpPr>
          <p:cNvPr id="154" name="Google Shape;154;p15"/>
          <p:cNvSpPr txBox="1">
            <a:spLocks noGrp="1"/>
          </p:cNvSpPr>
          <p:nvPr>
            <p:ph type="body" idx="4294967295"/>
          </p:nvPr>
        </p:nvSpPr>
        <p:spPr>
          <a:xfrm>
            <a:off x="699775" y="1812419"/>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¿Parece que el software falla más a menudo que otros productos ingenieriles?</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 PORQUÉ</a:t>
            </a:r>
            <a:r>
              <a:rPr lang="es-EC" sz="1800">
                <a:latin typeface="Arial"/>
                <a:ea typeface="Arial"/>
                <a:cs typeface="Arial"/>
                <a:sym typeface="Arial"/>
              </a:rPr>
              <a:t> </a:t>
            </a:r>
            <a:r>
              <a:rPr lang="es-EC" sz="2400">
                <a:latin typeface="Arial"/>
                <a:ea typeface="Arial"/>
                <a:cs typeface="Arial"/>
                <a:sym typeface="Arial"/>
              </a:rPr>
              <a:t>?</a:t>
            </a:r>
            <a:endParaRPr sz="20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155" name="Google Shape;155;p1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56" name="Google Shape;156;p1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57" name="Google Shape;157;p1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50"/>
          <p:cNvSpPr txBox="1">
            <a:spLocks noGrp="1"/>
          </p:cNvSpPr>
          <p:nvPr>
            <p:ph type="title"/>
          </p:nvPr>
        </p:nvSpPr>
        <p:spPr>
          <a:xfrm>
            <a:off x="395288" y="188913"/>
            <a:ext cx="8424862" cy="1018785"/>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Ejemplo: Estabilidad de la especificación funcional / Volatilidad </a:t>
            </a:r>
            <a:endParaRPr/>
          </a:p>
        </p:txBody>
      </p:sp>
      <p:sp>
        <p:nvSpPr>
          <p:cNvPr id="1170" name="Google Shape;1170;p150"/>
          <p:cNvSpPr txBox="1">
            <a:spLocks noGrp="1"/>
          </p:cNvSpPr>
          <p:nvPr>
            <p:ph type="body" idx="1"/>
          </p:nvPr>
        </p:nvSpPr>
        <p:spPr>
          <a:xfrm>
            <a:off x="242199" y="1207697"/>
            <a:ext cx="8435975" cy="5348377"/>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b="1">
                <a:latin typeface="Arial"/>
                <a:ea typeface="Arial"/>
                <a:cs typeface="Arial"/>
                <a:sym typeface="Arial"/>
              </a:rPr>
              <a:t>Propósito</a:t>
            </a:r>
            <a:r>
              <a:rPr lang="es-EC" sz="1600">
                <a:latin typeface="Arial"/>
                <a:ea typeface="Arial"/>
                <a:cs typeface="Arial"/>
                <a:sym typeface="Arial"/>
              </a:rPr>
              <a:t>: ¿Qué estabilidad tiene la especificación funcional durante  el ciclo de vida de desarrollo?</a:t>
            </a:r>
            <a:endParaRPr/>
          </a:p>
          <a:p>
            <a:pPr marL="457200" lvl="0" indent="-419100" algn="just" rtl="0">
              <a:lnSpc>
                <a:spcPct val="100000"/>
              </a:lnSpc>
              <a:spcBef>
                <a:spcPts val="600"/>
              </a:spcBef>
              <a:spcAft>
                <a:spcPts val="0"/>
              </a:spcAft>
              <a:buSzPts val="3000"/>
              <a:buChar char="▪"/>
            </a:pPr>
            <a:r>
              <a:rPr lang="es-EC" sz="1600" b="1">
                <a:latin typeface="Arial"/>
                <a:ea typeface="Arial"/>
                <a:cs typeface="Arial"/>
                <a:sym typeface="Arial"/>
              </a:rPr>
              <a:t>Método de aplicación</a:t>
            </a:r>
            <a:r>
              <a:rPr lang="es-EC" sz="1600">
                <a:latin typeface="Arial"/>
                <a:ea typeface="Arial"/>
                <a:cs typeface="Arial"/>
                <a:sym typeface="Arial"/>
              </a:rPr>
              <a:t>: Contar el número de funciones cambiadas (adicionadas, modificadas, eliminadas) durante las fases del ciclo de vida de desarrollo, luego compararlo con el número de especificaciones descritas en las especificaciones de requisitos</a:t>
            </a:r>
            <a:endParaRPr/>
          </a:p>
          <a:p>
            <a:pPr marL="457200" lvl="0" indent="-419100" algn="just" rtl="0">
              <a:lnSpc>
                <a:spcPct val="100000"/>
              </a:lnSpc>
              <a:spcBef>
                <a:spcPts val="600"/>
              </a:spcBef>
              <a:spcAft>
                <a:spcPts val="0"/>
              </a:spcAft>
              <a:buSzPts val="3000"/>
              <a:buChar char="▪"/>
            </a:pPr>
            <a:r>
              <a:rPr lang="es-EC" sz="1600" b="1">
                <a:latin typeface="Arial"/>
                <a:ea typeface="Arial"/>
                <a:cs typeface="Arial"/>
                <a:sym typeface="Arial"/>
              </a:rPr>
              <a:t>Fórmula</a:t>
            </a:r>
            <a:r>
              <a:rPr lang="es-EC" sz="1600">
                <a:latin typeface="Arial"/>
                <a:ea typeface="Arial"/>
                <a:cs typeface="Arial"/>
                <a:sym typeface="Arial"/>
              </a:rPr>
              <a:t>: X = 1 -  A/B, donde A = Número de funciones cambiadas durante las fases del ciclo de vida del desarrollo, B= Número de funciones descritas en las especificaciones de requisitos.</a:t>
            </a:r>
            <a:endParaRPr/>
          </a:p>
          <a:p>
            <a:pPr marL="457200" lvl="0" indent="-419100" algn="just" rtl="0">
              <a:lnSpc>
                <a:spcPct val="100000"/>
              </a:lnSpc>
              <a:spcBef>
                <a:spcPts val="600"/>
              </a:spcBef>
              <a:spcAft>
                <a:spcPts val="0"/>
              </a:spcAft>
              <a:buSzPts val="3000"/>
              <a:buChar char="▪"/>
            </a:pPr>
            <a:r>
              <a:rPr lang="es-EC" sz="1600" b="1">
                <a:latin typeface="Arial"/>
                <a:ea typeface="Arial"/>
                <a:cs typeface="Arial"/>
                <a:sym typeface="Arial"/>
              </a:rPr>
              <a:t>Interpretación del valor</a:t>
            </a:r>
            <a:r>
              <a:rPr lang="es-EC" sz="1600">
                <a:latin typeface="Arial"/>
                <a:ea typeface="Arial"/>
                <a:cs typeface="Arial"/>
                <a:sym typeface="Arial"/>
              </a:rPr>
              <a:t>:    0 &lt;= X &lt;= 1. Lo más cercano a 1.0 es más estable</a:t>
            </a:r>
            <a:endParaRPr/>
          </a:p>
          <a:p>
            <a:pPr marL="457200" lvl="0" indent="-419100" algn="just" rtl="0">
              <a:lnSpc>
                <a:spcPct val="100000"/>
              </a:lnSpc>
              <a:spcBef>
                <a:spcPts val="600"/>
              </a:spcBef>
              <a:spcAft>
                <a:spcPts val="0"/>
              </a:spcAft>
              <a:buSzPts val="3000"/>
              <a:buChar char="▪"/>
            </a:pPr>
            <a:r>
              <a:rPr lang="es-EC" sz="1600" b="1">
                <a:latin typeface="Arial"/>
                <a:ea typeface="Arial"/>
                <a:cs typeface="Arial"/>
                <a:sym typeface="Arial"/>
              </a:rPr>
              <a:t>Tipo de escala</a:t>
            </a:r>
            <a:r>
              <a:rPr lang="es-EC" sz="1600">
                <a:latin typeface="Arial"/>
                <a:ea typeface="Arial"/>
                <a:cs typeface="Arial"/>
                <a:sym typeface="Arial"/>
              </a:rPr>
              <a:t>: valores absolutos</a:t>
            </a:r>
            <a:endParaRPr/>
          </a:p>
          <a:p>
            <a:pPr marL="457200" lvl="0" indent="-419100" algn="just" rtl="0">
              <a:lnSpc>
                <a:spcPct val="100000"/>
              </a:lnSpc>
              <a:spcBef>
                <a:spcPts val="600"/>
              </a:spcBef>
              <a:spcAft>
                <a:spcPts val="0"/>
              </a:spcAft>
              <a:buSzPts val="3000"/>
              <a:buChar char="▪"/>
            </a:pPr>
            <a:r>
              <a:rPr lang="es-EC" sz="1600" b="1">
                <a:latin typeface="Arial"/>
                <a:ea typeface="Arial"/>
                <a:cs typeface="Arial"/>
                <a:sym typeface="Arial"/>
              </a:rPr>
              <a:t>Tipo de medida</a:t>
            </a:r>
            <a:r>
              <a:rPr lang="es-EC" sz="1600">
                <a:latin typeface="Arial"/>
                <a:ea typeface="Arial"/>
                <a:cs typeface="Arial"/>
                <a:sym typeface="Arial"/>
              </a:rPr>
              <a:t>: conteo</a:t>
            </a:r>
            <a:endParaRPr/>
          </a:p>
          <a:p>
            <a:pPr marL="457200" lvl="0" indent="-419100" algn="just" rtl="0">
              <a:lnSpc>
                <a:spcPct val="100000"/>
              </a:lnSpc>
              <a:spcBef>
                <a:spcPts val="600"/>
              </a:spcBef>
              <a:spcAft>
                <a:spcPts val="0"/>
              </a:spcAft>
              <a:buSzPts val="3000"/>
              <a:buChar char="▪"/>
            </a:pPr>
            <a:r>
              <a:rPr lang="es-EC" sz="1600" b="1">
                <a:latin typeface="Arial"/>
                <a:ea typeface="Arial"/>
                <a:cs typeface="Arial"/>
                <a:sym typeface="Arial"/>
              </a:rPr>
              <a:t>Entrada para la medición</a:t>
            </a:r>
            <a:r>
              <a:rPr lang="es-EC" sz="1600">
                <a:latin typeface="Arial"/>
                <a:ea typeface="Arial"/>
                <a:cs typeface="Arial"/>
                <a:sym typeface="Arial"/>
              </a:rPr>
              <a:t>: Especificación de requerimientos, informe de revisión</a:t>
            </a:r>
            <a:endParaRPr/>
          </a:p>
          <a:p>
            <a:pPr marL="457200" lvl="0" indent="-419100" algn="just" rtl="0">
              <a:lnSpc>
                <a:spcPct val="100000"/>
              </a:lnSpc>
              <a:spcBef>
                <a:spcPts val="600"/>
              </a:spcBef>
              <a:spcAft>
                <a:spcPts val="0"/>
              </a:spcAft>
              <a:buSzPts val="3000"/>
              <a:buChar char="▪"/>
            </a:pPr>
            <a:r>
              <a:rPr lang="es-EC" sz="1600" b="1">
                <a:latin typeface="Arial"/>
                <a:ea typeface="Arial"/>
                <a:cs typeface="Arial"/>
                <a:sym typeface="Arial"/>
              </a:rPr>
              <a:t>Referencia ISO 12207</a:t>
            </a:r>
            <a:r>
              <a:rPr lang="es-EC" sz="1600">
                <a:latin typeface="Arial"/>
                <a:ea typeface="Arial"/>
                <a:cs typeface="Arial"/>
                <a:sym typeface="Arial"/>
              </a:rPr>
              <a:t>:   6.5 Validación, 6.3 Aseguramiento de la calidad, 5.3 Pruebas de calificación 6.8 Solución de problemas 5.4 Operación</a:t>
            </a:r>
            <a:endParaRPr/>
          </a:p>
          <a:p>
            <a:pPr marL="457200" lvl="0" indent="-419100" algn="just" rtl="0">
              <a:lnSpc>
                <a:spcPct val="100000"/>
              </a:lnSpc>
              <a:spcBef>
                <a:spcPts val="600"/>
              </a:spcBef>
              <a:spcAft>
                <a:spcPts val="0"/>
              </a:spcAft>
              <a:buSzPts val="3000"/>
              <a:buChar char="▪"/>
            </a:pPr>
            <a:r>
              <a:rPr lang="es-EC" sz="1600" b="1">
                <a:latin typeface="Arial"/>
                <a:ea typeface="Arial"/>
                <a:cs typeface="Arial"/>
                <a:sym typeface="Arial"/>
              </a:rPr>
              <a:t>Audiencia objetivo</a:t>
            </a:r>
            <a:r>
              <a:rPr lang="es-EC" sz="1600">
                <a:latin typeface="Arial"/>
                <a:ea typeface="Arial"/>
                <a:cs typeface="Arial"/>
                <a:sym typeface="Arial"/>
              </a:rPr>
              <a:t>: Desarrollador, Responsable de ACS.</a:t>
            </a:r>
            <a:endParaRPr/>
          </a:p>
          <a:p>
            <a:pPr marL="457200" lvl="0" indent="-228600" algn="just" rtl="0">
              <a:lnSpc>
                <a:spcPct val="100000"/>
              </a:lnSpc>
              <a:spcBef>
                <a:spcPts val="600"/>
              </a:spcBef>
              <a:spcAft>
                <a:spcPts val="0"/>
              </a:spcAft>
              <a:buSzPts val="3000"/>
              <a:buNone/>
            </a:pPr>
            <a:endParaRPr sz="1200">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51"/>
          <p:cNvSpPr txBox="1">
            <a:spLocks noGrp="1"/>
          </p:cNvSpPr>
          <p:nvPr>
            <p:ph type="title"/>
          </p:nvPr>
        </p:nvSpPr>
        <p:spPr>
          <a:xfrm>
            <a:off x="395288" y="188914"/>
            <a:ext cx="8424862" cy="699608"/>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Interacción atractiva</a:t>
            </a:r>
            <a:endParaRPr/>
          </a:p>
        </p:txBody>
      </p:sp>
      <p:sp>
        <p:nvSpPr>
          <p:cNvPr id="1176" name="Google Shape;1176;p151"/>
          <p:cNvSpPr txBox="1">
            <a:spLocks noGrp="1"/>
          </p:cNvSpPr>
          <p:nvPr>
            <p:ph type="body" idx="1"/>
          </p:nvPr>
        </p:nvSpPr>
        <p:spPr>
          <a:xfrm>
            <a:off x="242199" y="1128443"/>
            <a:ext cx="8435975" cy="542763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¿Que tan atractiva es la interfaz de usuario?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Cuestionario para los usuarios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Cuestionarios para evaluar lo atractivo de la interfaz para los usuarios, teniendo en cuenta atributos como color y diseño gráfico. Los aspectos que contribuyen potencialmente a que el producto sea atractivo incluyen: Alineación de los elementos (vertical, horizontal), agrupación, uso de colores, gráficas con tamaño adecuado, uso de espacios en blanco, separadores, viñetas, animación, tipografía.</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 medio</a:t>
            </a:r>
            <a:r>
              <a:rPr lang="es-EC" sz="2000">
                <a:latin typeface="Arial"/>
                <a:ea typeface="Arial"/>
                <a:cs typeface="Arial"/>
                <a:sym typeface="Arial"/>
              </a:rPr>
              <a:t>: Clasificación de la evaluación</a:t>
            </a: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Ordinal</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X= conteo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Especificación de requerimientos, diseño, informe de revisión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6.5 Verificación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Usuarios, Desarrolladores</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52"/>
          <p:cNvSpPr txBox="1">
            <a:spLocks noGrp="1"/>
          </p:cNvSpPr>
          <p:nvPr>
            <p:ph type="title"/>
          </p:nvPr>
        </p:nvSpPr>
        <p:spPr>
          <a:xfrm>
            <a:off x="395288" y="188913"/>
            <a:ext cx="8424862" cy="1070544"/>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Capacidad de cancelación de la operación de usuario</a:t>
            </a:r>
            <a:endParaRPr/>
          </a:p>
        </p:txBody>
      </p:sp>
      <p:sp>
        <p:nvSpPr>
          <p:cNvPr id="1182" name="Google Shape;1182;p152"/>
          <p:cNvSpPr txBox="1">
            <a:spLocks noGrp="1"/>
          </p:cNvSpPr>
          <p:nvPr>
            <p:ph type="body" idx="1"/>
          </p:nvPr>
        </p:nvSpPr>
        <p:spPr>
          <a:xfrm>
            <a:off x="242199" y="1190444"/>
            <a:ext cx="8435975" cy="542763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Propósito</a:t>
            </a:r>
            <a:r>
              <a:rPr lang="es-EC" sz="1800">
                <a:latin typeface="Arial"/>
                <a:ea typeface="Arial"/>
                <a:cs typeface="Arial"/>
                <a:sym typeface="Arial"/>
              </a:rPr>
              <a:t>:  ¿Qué proporción de funciones se pueden cancelar antes de terminarlas?</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Método de aplicación</a:t>
            </a:r>
            <a:r>
              <a:rPr lang="es-EC" sz="1800">
                <a:latin typeface="Arial"/>
                <a:ea typeface="Arial"/>
                <a:cs typeface="Arial"/>
                <a:sym typeface="Arial"/>
              </a:rPr>
              <a:t>: Contar el número de funciones implementadas que pueden ser canceladas por el usuario antes de terminación y compárelo con el número de funciones que requieren la capacidad de pre cancelación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Fórmula</a:t>
            </a:r>
            <a:r>
              <a:rPr lang="es-EC" sz="1800">
                <a:latin typeface="Arial"/>
                <a:ea typeface="Arial"/>
                <a:cs typeface="Arial"/>
                <a:sym typeface="Arial"/>
              </a:rPr>
              <a:t>: X= A/B; donde A = número de funciones implementadas que pueden ser canceladas por el usuario; B= número de funciones que requieren la capacidad de cancelación.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Interpretación del valor medio</a:t>
            </a:r>
            <a:r>
              <a:rPr lang="es-EC" sz="1800">
                <a:latin typeface="Arial"/>
                <a:ea typeface="Arial"/>
                <a:cs typeface="Arial"/>
                <a:sym typeface="Arial"/>
              </a:rPr>
              <a:t>: 0 &lt;= X &lt;= 1. Entre más cerca a 1 mayor capacidad de cancelación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Tipo de escala</a:t>
            </a:r>
            <a:r>
              <a:rPr lang="es-EC" sz="1800">
                <a:latin typeface="Arial"/>
                <a:ea typeface="Arial"/>
                <a:cs typeface="Arial"/>
                <a:sym typeface="Arial"/>
              </a:rPr>
              <a:t>: Absoluta</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Tipo de medida</a:t>
            </a:r>
            <a:r>
              <a:rPr lang="es-EC" sz="1800">
                <a:latin typeface="Arial"/>
                <a:ea typeface="Arial"/>
                <a:cs typeface="Arial"/>
                <a:sym typeface="Arial"/>
              </a:rPr>
              <a:t>: X= conteo</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Entrada para la medición</a:t>
            </a:r>
            <a:r>
              <a:rPr lang="es-EC" sz="1800">
                <a:latin typeface="Arial"/>
                <a:ea typeface="Arial"/>
                <a:cs typeface="Arial"/>
                <a:sym typeface="Arial"/>
              </a:rPr>
              <a:t>: Especificación de requerimientos, diseño, informe de revisión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Referencia ISO 12207</a:t>
            </a:r>
            <a:r>
              <a:rPr lang="es-EC" sz="1800">
                <a:latin typeface="Arial"/>
                <a:ea typeface="Arial"/>
                <a:cs typeface="Arial"/>
                <a:sym typeface="Arial"/>
              </a:rPr>
              <a:t>:   6.5 Verificación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Audiencia objetivo</a:t>
            </a:r>
            <a:r>
              <a:rPr lang="es-EC" sz="1800">
                <a:latin typeface="Arial"/>
                <a:ea typeface="Arial"/>
                <a:cs typeface="Arial"/>
                <a:sym typeface="Arial"/>
              </a:rPr>
              <a:t>: Usuarios, Desarrolladores</a:t>
            </a:r>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53"/>
          <p:cNvSpPr txBox="1">
            <a:spLocks noGrp="1"/>
          </p:cNvSpPr>
          <p:nvPr>
            <p:ph type="title"/>
          </p:nvPr>
        </p:nvSpPr>
        <p:spPr>
          <a:xfrm>
            <a:off x="395288" y="188914"/>
            <a:ext cx="8424862" cy="820378"/>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Idoneidad de la prueba</a:t>
            </a:r>
            <a:endParaRPr/>
          </a:p>
        </p:txBody>
      </p:sp>
      <p:sp>
        <p:nvSpPr>
          <p:cNvPr id="1188" name="Google Shape;1188;p153"/>
          <p:cNvSpPr txBox="1">
            <a:spLocks noGrp="1"/>
          </p:cNvSpPr>
          <p:nvPr>
            <p:ph type="body" idx="1"/>
          </p:nvPr>
        </p:nvSpPr>
        <p:spPr>
          <a:xfrm>
            <a:off x="242199" y="1190444"/>
            <a:ext cx="8435975" cy="542763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Propósito</a:t>
            </a:r>
            <a:r>
              <a:rPr lang="es-EC" sz="1800">
                <a:latin typeface="Arial"/>
                <a:ea typeface="Arial"/>
                <a:cs typeface="Arial"/>
                <a:sym typeface="Arial"/>
              </a:rPr>
              <a:t>:  ¿Cuantos de los casos requeridos de prueba están cubiertos por el plan de prueba?</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Método de aplicación</a:t>
            </a:r>
            <a:r>
              <a:rPr lang="es-EC" sz="1800">
                <a:latin typeface="Arial"/>
                <a:ea typeface="Arial"/>
                <a:cs typeface="Arial"/>
                <a:sym typeface="Arial"/>
              </a:rPr>
              <a:t>: Cuente el número de casos de prueba planeados y compararlo con el número de casos de prueba requeridos para obtener cobertura adecuada</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Fórmula</a:t>
            </a:r>
            <a:r>
              <a:rPr lang="es-EC" sz="1800">
                <a:latin typeface="Arial"/>
                <a:ea typeface="Arial"/>
                <a:cs typeface="Arial"/>
                <a:sym typeface="Arial"/>
              </a:rPr>
              <a:t>: X= A/B; donde A = Número de casos de prueba diseñados en el Plan de Pruebas y confirmados en la revisión; B= número de casos de prueba requeridos.</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Interpretación del valor medio</a:t>
            </a:r>
            <a:r>
              <a:rPr lang="es-EC" sz="1800">
                <a:latin typeface="Arial"/>
                <a:ea typeface="Arial"/>
                <a:cs typeface="Arial"/>
                <a:sym typeface="Arial"/>
              </a:rPr>
              <a:t>: 0 &lt;= X.  Cuando X es mayor, mejor la idoneidad</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Tipo de escala</a:t>
            </a:r>
            <a:r>
              <a:rPr lang="es-EC" sz="1800">
                <a:latin typeface="Arial"/>
                <a:ea typeface="Arial"/>
                <a:cs typeface="Arial"/>
                <a:sym typeface="Arial"/>
              </a:rPr>
              <a:t>: Absoluta</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Tipo de medida</a:t>
            </a:r>
            <a:r>
              <a:rPr lang="es-EC" sz="1800">
                <a:latin typeface="Arial"/>
                <a:ea typeface="Arial"/>
                <a:cs typeface="Arial"/>
                <a:sym typeface="Arial"/>
              </a:rPr>
              <a:t>: Conteo</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Entrada para la medición</a:t>
            </a:r>
            <a:r>
              <a:rPr lang="es-EC" sz="1800">
                <a:latin typeface="Arial"/>
                <a:ea typeface="Arial"/>
                <a:cs typeface="Arial"/>
                <a:sym typeface="Arial"/>
              </a:rPr>
              <a:t>: El valor de A proviene del Plan de Pruebas. El valor B proviene de los requisitos</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Referencia ISO 12207</a:t>
            </a:r>
            <a:r>
              <a:rPr lang="es-EC" sz="1800">
                <a:latin typeface="Arial"/>
                <a:ea typeface="Arial"/>
                <a:cs typeface="Arial"/>
                <a:sym typeface="Arial"/>
              </a:rPr>
              <a:t>:   Requisitos, Validación</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Audiencia objetivo</a:t>
            </a:r>
            <a:r>
              <a:rPr lang="es-EC" sz="1800">
                <a:latin typeface="Arial"/>
                <a:ea typeface="Arial"/>
                <a:cs typeface="Arial"/>
                <a:sym typeface="Arial"/>
              </a:rPr>
              <a:t>: Desarrolladores, Aseguramiento de la Calidad</a:t>
            </a:r>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54"/>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Métricas internas - ejemplo</a:t>
            </a:r>
            <a:endParaRPr/>
          </a:p>
        </p:txBody>
      </p:sp>
      <p:sp>
        <p:nvSpPr>
          <p:cNvPr id="1194" name="Google Shape;1194;p154"/>
          <p:cNvSpPr txBox="1">
            <a:spLocks noGrp="1"/>
          </p:cNvSpPr>
          <p:nvPr>
            <p:ph type="body" idx="1"/>
          </p:nvPr>
        </p:nvSpPr>
        <p:spPr>
          <a:xfrm>
            <a:off x="199066" y="1273505"/>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Nombre de la métrica</a:t>
            </a:r>
            <a:r>
              <a:rPr lang="es-EC" sz="1800">
                <a:latin typeface="Arial"/>
                <a:ea typeface="Arial"/>
                <a:cs typeface="Arial"/>
                <a:sym typeface="Arial"/>
              </a:rPr>
              <a:t>: Prevención de corrupción de datos</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Propósito</a:t>
            </a:r>
            <a:r>
              <a:rPr lang="es-EC" sz="1800">
                <a:latin typeface="Arial"/>
                <a:ea typeface="Arial"/>
                <a:cs typeface="Arial"/>
                <a:sym typeface="Arial"/>
              </a:rPr>
              <a:t>:  ¿Qué tan completa es la implementación de la prevención de la corrupción de datos?</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Método de aplicación</a:t>
            </a:r>
            <a:r>
              <a:rPr lang="es-EC" sz="1800">
                <a:latin typeface="Arial"/>
                <a:ea typeface="Arial"/>
                <a:cs typeface="Arial"/>
                <a:sym typeface="Arial"/>
              </a:rPr>
              <a:t>: Cuente el número de instancias implementadas de prevención de corrupción de datos según lo especificado y compárelo con el número de instancias de operaciones / acceso especificadas en los requisitos capaces de dañar / destruir datos</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Cálculos de medición, fórmula y elementos de datos</a:t>
            </a:r>
            <a:r>
              <a:rPr lang="es-EC" sz="1800">
                <a:latin typeface="Arial"/>
                <a:ea typeface="Arial"/>
                <a:cs typeface="Arial"/>
                <a:sym typeface="Arial"/>
              </a:rPr>
              <a:t>:  X = A / B donde A = número de instancias implementadas de prevención de corrupción de datos y B = Número de instancias de operaciones / accesos identificadas en los requisitos como capaces de corrupción / destrucción de datos</a:t>
            </a:r>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Interpretación del valor medido</a:t>
            </a:r>
            <a:r>
              <a:rPr lang="es-EC" sz="1800">
                <a:latin typeface="Arial"/>
                <a:ea typeface="Arial"/>
                <a:cs typeface="Arial"/>
                <a:sym typeface="Arial"/>
              </a:rPr>
              <a:t>: 0 &lt;= X &lt;= 1 cuanto más cercano a 1, más completo</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b="1">
                <a:latin typeface="Arial"/>
                <a:ea typeface="Arial"/>
                <a:cs typeface="Arial"/>
                <a:sym typeface="Arial"/>
              </a:rPr>
              <a:t>Entrada</a:t>
            </a:r>
            <a:r>
              <a:rPr lang="es-EC" sz="1800">
                <a:latin typeface="Arial"/>
                <a:ea typeface="Arial"/>
                <a:cs typeface="Arial"/>
                <a:sym typeface="Arial"/>
              </a:rPr>
              <a:t>: Especificación de requisitos, diseño, código fuente, informe de revisión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5"/>
          <p:cNvSpPr txBox="1">
            <a:spLocks noGrp="1"/>
          </p:cNvSpPr>
          <p:nvPr>
            <p:ph type="ctrTitle" idx="4294967295"/>
          </p:nvPr>
        </p:nvSpPr>
        <p:spPr>
          <a:xfrm>
            <a:off x="699776" y="693019"/>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N.10</a:t>
            </a:r>
            <a:endParaRPr sz="4000" b="1" i="0" u="none" strike="noStrike" cap="none">
              <a:solidFill>
                <a:srgbClr val="92D050"/>
              </a:solidFill>
              <a:latin typeface="Arial"/>
              <a:ea typeface="Arial"/>
              <a:cs typeface="Arial"/>
              <a:sym typeface="Arial"/>
            </a:endParaRPr>
          </a:p>
        </p:txBody>
      </p:sp>
      <p:sp>
        <p:nvSpPr>
          <p:cNvPr id="1200" name="Google Shape;1200;p155"/>
          <p:cNvSpPr txBox="1">
            <a:spLocks noGrp="1"/>
          </p:cNvSpPr>
          <p:nvPr>
            <p:ph type="body" idx="4294967295"/>
          </p:nvPr>
        </p:nvSpPr>
        <p:spPr>
          <a:xfrm>
            <a:off x="330483" y="1575509"/>
            <a:ext cx="8321811"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Definir cuatro métricas para evaluar calidad interna</a:t>
            </a:r>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1201" name="Google Shape;1201;p15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202" name="Google Shape;1202;p15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203" name="Google Shape;1203;p15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56"/>
          <p:cNvSpPr txBox="1">
            <a:spLocks noGrp="1"/>
          </p:cNvSpPr>
          <p:nvPr>
            <p:ph type="ctrTitle" idx="4294967295"/>
          </p:nvPr>
        </p:nvSpPr>
        <p:spPr>
          <a:xfrm>
            <a:off x="950997" y="2600681"/>
            <a:ext cx="7487728" cy="1660768"/>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MÉTRICAS PARA CALIDAD DE USO </a:t>
            </a: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ISO 25000</a:t>
            </a:r>
            <a:endParaRPr sz="4800" b="1" i="0" u="none" strike="noStrike" cap="none">
              <a:solidFill>
                <a:srgbClr val="00B0F0"/>
              </a:solidFill>
              <a:latin typeface="Arial"/>
              <a:ea typeface="Arial"/>
              <a:cs typeface="Arial"/>
              <a:sym typeface="Arial"/>
            </a:endParaRPr>
          </a:p>
        </p:txBody>
      </p:sp>
      <p:cxnSp>
        <p:nvCxnSpPr>
          <p:cNvPr id="1209" name="Google Shape;1209;p15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210" name="Google Shape;1210;p15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211" name="Google Shape;1211;p15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57"/>
          <p:cNvSpPr txBox="1">
            <a:spLocks noGrp="1"/>
          </p:cNvSpPr>
          <p:nvPr>
            <p:ph type="title"/>
          </p:nvPr>
        </p:nvSpPr>
        <p:spPr>
          <a:xfrm>
            <a:off x="542260" y="273974"/>
            <a:ext cx="8601740"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Métricas para calidad de uso I</a:t>
            </a:r>
            <a:endParaRPr/>
          </a:p>
        </p:txBody>
      </p:sp>
      <p:graphicFrame>
        <p:nvGraphicFramePr>
          <p:cNvPr id="1217" name="Google Shape;1217;p157"/>
          <p:cNvGraphicFramePr/>
          <p:nvPr/>
        </p:nvGraphicFramePr>
        <p:xfrm>
          <a:off x="832883" y="1471429"/>
          <a:ext cx="3000000" cy="3000000"/>
        </p:xfrm>
        <a:graphic>
          <a:graphicData uri="http://schemas.openxmlformats.org/drawingml/2006/table">
            <a:tbl>
              <a:tblPr firstRow="1" bandRow="1">
                <a:noFill/>
                <a:tableStyleId>{3ED5E62B-5EB3-449B-AB98-16D06887C7FE}</a:tableStyleId>
              </a:tblPr>
              <a:tblGrid>
                <a:gridCol w="2378150">
                  <a:extLst>
                    <a:ext uri="{9D8B030D-6E8A-4147-A177-3AD203B41FA5}">
                      <a16:colId xmlns:a16="http://schemas.microsoft.com/office/drawing/2014/main" val="20000"/>
                    </a:ext>
                  </a:extLst>
                </a:gridCol>
                <a:gridCol w="2424225">
                  <a:extLst>
                    <a:ext uri="{9D8B030D-6E8A-4147-A177-3AD203B41FA5}">
                      <a16:colId xmlns:a16="http://schemas.microsoft.com/office/drawing/2014/main" val="20001"/>
                    </a:ext>
                  </a:extLst>
                </a:gridCol>
                <a:gridCol w="311535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Subcaracterísticas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Métricas</a:t>
                      </a:r>
                      <a:endParaRPr sz="1800" b="1" u="none" strike="noStrike" cap="none">
                        <a:solidFill>
                          <a:srgbClr val="002060"/>
                        </a:solidFill>
                      </a:endParaRPr>
                    </a:p>
                  </a:txBody>
                  <a:tcPr marL="91450" marR="91450" marT="45725" marB="45725"/>
                </a:tc>
                <a:extLst>
                  <a:ext uri="{0D108BD9-81ED-4DB2-BD59-A6C34878D82A}">
                    <a16:rowId xmlns:a16="http://schemas.microsoft.com/office/drawing/2014/main" val="10000"/>
                  </a:ext>
                </a:extLst>
              </a:tr>
              <a:tr h="964725">
                <a:tc>
                  <a:txBody>
                    <a:bodyPr/>
                    <a:lstStyle/>
                    <a:p>
                      <a:pPr marL="0" marR="0" lvl="0" indent="0" algn="l" rtl="0">
                        <a:lnSpc>
                          <a:spcPct val="100000"/>
                        </a:lnSpc>
                        <a:spcBef>
                          <a:spcPts val="0"/>
                        </a:spcBef>
                        <a:spcAft>
                          <a:spcPts val="0"/>
                        </a:spcAft>
                        <a:buNone/>
                      </a:pPr>
                      <a:r>
                        <a:rPr lang="es-EC" sz="1600" b="1" u="none" strike="noStrike" cap="none"/>
                        <a:t>Efectividad</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Efectividad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Completitud de la tarea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Efectividad de la tarea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Frecuencia de error</a:t>
                      </a:r>
                      <a:endParaRPr sz="1600" u="none" strike="noStrike" cap="none"/>
                    </a:p>
                  </a:txBody>
                  <a:tcPr marL="91450" marR="91450" marT="45725" marB="45725"/>
                </a:tc>
                <a:extLst>
                  <a:ext uri="{0D108BD9-81ED-4DB2-BD59-A6C34878D82A}">
                    <a16:rowId xmlns:a16="http://schemas.microsoft.com/office/drawing/2014/main" val="10001"/>
                  </a:ext>
                </a:extLst>
              </a:tr>
              <a:tr h="741675">
                <a:tc>
                  <a:txBody>
                    <a:bodyPr/>
                    <a:lstStyle/>
                    <a:p>
                      <a:pPr marL="0" marR="0" lvl="0" indent="0" algn="l" rtl="0">
                        <a:lnSpc>
                          <a:spcPct val="100000"/>
                        </a:lnSpc>
                        <a:spcBef>
                          <a:spcPts val="0"/>
                        </a:spcBef>
                        <a:spcAft>
                          <a:spcPts val="0"/>
                        </a:spcAft>
                        <a:buNone/>
                      </a:pPr>
                      <a:r>
                        <a:rPr lang="es-EC" sz="1600" b="1" u="none" strike="noStrike" cap="none"/>
                        <a:t>Eficiencia</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Eficiencia</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Tiempo de la tarea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Eficiencia de la tarea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Porcentaje productivo</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Número relativo de las acciones del usuario</a:t>
                      </a:r>
                      <a:endParaRPr sz="16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s-EC" sz="1600" b="1" u="none" strike="noStrike" cap="none"/>
                        <a:t>Satisfacción</a:t>
                      </a:r>
                      <a:endParaRPr sz="16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Utilidad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Nivel de satisfacción</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Uso discrecional de las funciones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Porcentaje de quejas de los clientes</a:t>
                      </a:r>
                      <a:endParaRPr sz="16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58"/>
          <p:cNvSpPr txBox="1">
            <a:spLocks noGrp="1"/>
          </p:cNvSpPr>
          <p:nvPr>
            <p:ph type="title"/>
          </p:nvPr>
        </p:nvSpPr>
        <p:spPr>
          <a:xfrm>
            <a:off x="563526" y="273974"/>
            <a:ext cx="8580474"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Métricas para calidad de uso II</a:t>
            </a:r>
            <a:endParaRPr/>
          </a:p>
        </p:txBody>
      </p:sp>
      <p:graphicFrame>
        <p:nvGraphicFramePr>
          <p:cNvPr id="1223" name="Google Shape;1223;p158"/>
          <p:cNvGraphicFramePr/>
          <p:nvPr/>
        </p:nvGraphicFramePr>
        <p:xfrm>
          <a:off x="393406" y="1042593"/>
          <a:ext cx="3000000" cy="3000000"/>
        </p:xfrm>
        <a:graphic>
          <a:graphicData uri="http://schemas.openxmlformats.org/drawingml/2006/table">
            <a:tbl>
              <a:tblPr firstRow="1" bandRow="1">
                <a:noFill/>
                <a:tableStyleId>{3ED5E62B-5EB3-449B-AB98-16D06887C7FE}</a:tableStyleId>
              </a:tblPr>
              <a:tblGrid>
                <a:gridCol w="2037625">
                  <a:extLst>
                    <a:ext uri="{9D8B030D-6E8A-4147-A177-3AD203B41FA5}">
                      <a16:colId xmlns:a16="http://schemas.microsoft.com/office/drawing/2014/main" val="20000"/>
                    </a:ext>
                  </a:extLst>
                </a:gridCol>
                <a:gridCol w="2445150">
                  <a:extLst>
                    <a:ext uri="{9D8B030D-6E8A-4147-A177-3AD203B41FA5}">
                      <a16:colId xmlns:a16="http://schemas.microsoft.com/office/drawing/2014/main" val="20001"/>
                    </a:ext>
                  </a:extLst>
                </a:gridCol>
                <a:gridCol w="410830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Subcaracterísticas</a:t>
                      </a:r>
                      <a:endParaRPr sz="1800" b="1" u="none" strike="noStrike" cap="none">
                        <a:solidFill>
                          <a:srgbClr val="002060"/>
                        </a:solidFill>
                      </a:endParaRPr>
                    </a:p>
                  </a:txBody>
                  <a:tcPr marL="91450" marR="91450" marT="45725" marB="45725"/>
                </a:tc>
                <a:tc>
                  <a:txBody>
                    <a:bodyPr/>
                    <a:lstStyle/>
                    <a:p>
                      <a:pPr marL="0" marR="0" lvl="0" indent="0" algn="l" rtl="0">
                        <a:lnSpc>
                          <a:spcPct val="100000"/>
                        </a:lnSpc>
                        <a:spcBef>
                          <a:spcPts val="0"/>
                        </a:spcBef>
                        <a:spcAft>
                          <a:spcPts val="0"/>
                        </a:spcAft>
                        <a:buNone/>
                      </a:pPr>
                      <a:r>
                        <a:rPr lang="es-EC" sz="1800" b="1" u="none" strike="noStrike" cap="none">
                          <a:solidFill>
                            <a:srgbClr val="002060"/>
                          </a:solidFill>
                        </a:rPr>
                        <a:t>Métricas</a:t>
                      </a:r>
                      <a:endParaRPr sz="1800" b="1" u="none" strike="noStrike" cap="none">
                        <a:solidFill>
                          <a:srgbClr val="002060"/>
                        </a:solidFill>
                      </a:endParaRPr>
                    </a:p>
                  </a:txBody>
                  <a:tcPr marL="91450" marR="91450" marT="45725" marB="45725"/>
                </a:tc>
                <a:extLst>
                  <a:ext uri="{0D108BD9-81ED-4DB2-BD59-A6C34878D82A}">
                    <a16:rowId xmlns:a16="http://schemas.microsoft.com/office/drawing/2014/main" val="10000"/>
                  </a:ext>
                </a:extLst>
              </a:tr>
              <a:tr h="370850">
                <a:tc rowSpan="3">
                  <a:txBody>
                    <a:bodyPr/>
                    <a:lstStyle/>
                    <a:p>
                      <a:pPr marL="0" marR="0" lvl="0" indent="0" algn="l" rtl="0">
                        <a:lnSpc>
                          <a:spcPct val="100000"/>
                        </a:lnSpc>
                        <a:spcBef>
                          <a:spcPts val="0"/>
                        </a:spcBef>
                        <a:spcAft>
                          <a:spcPts val="0"/>
                        </a:spcAft>
                        <a:buNone/>
                      </a:pPr>
                      <a:r>
                        <a:rPr lang="es-EC" sz="1600" u="none" strike="noStrike" cap="none"/>
                        <a:t>Libertad de riesgo</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Libertad del riesgo económico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Retorno de la inversión (ROI)</a:t>
                      </a:r>
                      <a:endParaRPr sz="1600" u="none" strike="noStrike" cap="none"/>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Tiempo para lograr el retorno de la inversión</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Balance Score Card</a:t>
                      </a:r>
                      <a:endParaRPr sz="1600" u="none" strike="noStrike" cap="none"/>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Tiempo de entrega</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Ganancias para cada cliente</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Errores con consecuencias económicas</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Corrupción del software</a:t>
                      </a:r>
                      <a:endParaRPr sz="1600" u="none" strike="noStrike" cap="none"/>
                    </a:p>
                  </a:txBody>
                  <a:tcPr marL="91450" marR="91450" marT="45725" marB="45725"/>
                </a:tc>
                <a:extLst>
                  <a:ext uri="{0D108BD9-81ED-4DB2-BD59-A6C34878D82A}">
                    <a16:rowId xmlns:a16="http://schemas.microsoft.com/office/drawing/2014/main" val="10001"/>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Libertad del riesgo de salud y seguridad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Frecuencia de problemas en la salud y seguridad del usuario</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Impacto en la salud y seguridad del usuario</a:t>
                      </a:r>
                      <a:endParaRPr/>
                    </a:p>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Seguridad de las personas afectadas por el uso del sistema</a:t>
                      </a:r>
                      <a:endParaRPr sz="1600" u="none" strike="noStrike" cap="none"/>
                    </a:p>
                  </a:txBody>
                  <a:tcPr marL="91450" marR="91450" marT="45725" marB="45725"/>
                </a:tc>
                <a:extLst>
                  <a:ext uri="{0D108BD9-81ED-4DB2-BD59-A6C34878D82A}">
                    <a16:rowId xmlns:a16="http://schemas.microsoft.com/office/drawing/2014/main" val="10002"/>
                  </a:ext>
                </a:extLst>
              </a:tr>
              <a:tr h="45070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Libertad del riesgo ambiental</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Impacto ambiental</a:t>
                      </a:r>
                      <a:endParaRPr sz="1600" u="none" strike="noStrike" cap="none"/>
                    </a:p>
                  </a:txBody>
                  <a:tcPr marL="91450" marR="91450" marT="45725" marB="45725"/>
                </a:tc>
                <a:extLst>
                  <a:ext uri="{0D108BD9-81ED-4DB2-BD59-A6C34878D82A}">
                    <a16:rowId xmlns:a16="http://schemas.microsoft.com/office/drawing/2014/main" val="10003"/>
                  </a:ext>
                </a:extLst>
              </a:tr>
              <a:tr h="370850">
                <a:tc rowSpan="2">
                  <a:txBody>
                    <a:bodyPr/>
                    <a:lstStyle/>
                    <a:p>
                      <a:pPr marL="0" marR="0" lvl="0" indent="0" algn="l" rtl="0">
                        <a:lnSpc>
                          <a:spcPct val="100000"/>
                        </a:lnSpc>
                        <a:spcBef>
                          <a:spcPts val="0"/>
                        </a:spcBef>
                        <a:spcAft>
                          <a:spcPts val="0"/>
                        </a:spcAft>
                        <a:buNone/>
                      </a:pPr>
                      <a:r>
                        <a:rPr lang="es-EC" sz="1600" u="none" strike="noStrike" cap="none"/>
                        <a:t>Cobertura de contexto</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600" u="none" strike="noStrike" cap="none"/>
                        <a:t>Completitud de contexto</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Completitud de contexto</a:t>
                      </a:r>
                      <a:endParaRPr sz="1600" u="none" strike="noStrike" cap="none"/>
                    </a:p>
                  </a:txBody>
                  <a:tcPr marL="91450" marR="91450" marT="45725" marB="45725"/>
                </a:tc>
                <a:extLst>
                  <a:ext uri="{0D108BD9-81ED-4DB2-BD59-A6C34878D82A}">
                    <a16:rowId xmlns:a16="http://schemas.microsoft.com/office/drawing/2014/main" val="10004"/>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600" u="none" strike="noStrike" cap="none"/>
                        <a:t>Flexibilidad</a:t>
                      </a:r>
                      <a:endParaRPr sz="1600" u="none" strike="noStrike" cap="none"/>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600"/>
                        <a:buFont typeface="Arial"/>
                        <a:buChar char="•"/>
                      </a:pPr>
                      <a:r>
                        <a:rPr lang="es-EC" sz="1600" u="none" strike="noStrike" cap="none"/>
                        <a:t>Conectividad</a:t>
                      </a:r>
                      <a:endParaRPr sz="1600" u="none" strike="noStrike" cap="none"/>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59"/>
          <p:cNvSpPr txBox="1">
            <a:spLocks noGrp="1"/>
          </p:cNvSpPr>
          <p:nvPr>
            <p:ph type="ctrTitle" idx="4294967295"/>
          </p:nvPr>
        </p:nvSpPr>
        <p:spPr>
          <a:xfrm>
            <a:off x="950997" y="2600681"/>
            <a:ext cx="7487728" cy="1660768"/>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EJEMPLOS DE MÉTRICAS DE CALIDAD DE USO</a:t>
            </a:r>
            <a:endParaRPr sz="4800" b="1" i="0" u="none" strike="noStrike" cap="none">
              <a:solidFill>
                <a:srgbClr val="00B0F0"/>
              </a:solidFill>
              <a:latin typeface="Arial"/>
              <a:ea typeface="Arial"/>
              <a:cs typeface="Arial"/>
              <a:sym typeface="Arial"/>
            </a:endParaRPr>
          </a:p>
        </p:txBody>
      </p:sp>
      <p:cxnSp>
        <p:nvCxnSpPr>
          <p:cNvPr id="1229" name="Google Shape;1229;p15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230" name="Google Shape;1230;p15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231" name="Google Shape;1231;p15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6"/>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Construir software exitoso es difícil</a:t>
            </a:r>
            <a:endParaRPr sz="4000" b="1" i="0" u="none" strike="noStrike" cap="none">
              <a:solidFill>
                <a:srgbClr val="1C405D"/>
              </a:solidFill>
              <a:latin typeface="Arial"/>
              <a:ea typeface="Arial"/>
              <a:cs typeface="Arial"/>
              <a:sym typeface="Arial"/>
            </a:endParaRPr>
          </a:p>
        </p:txBody>
      </p:sp>
      <p:sp>
        <p:nvSpPr>
          <p:cNvPr id="163" name="Google Shape;163;p16"/>
          <p:cNvSpPr txBox="1">
            <a:spLocks noGrp="1"/>
          </p:cNvSpPr>
          <p:nvPr>
            <p:ph type="body" idx="4294967295"/>
          </p:nvPr>
        </p:nvSpPr>
        <p:spPr>
          <a:xfrm>
            <a:off x="699775" y="1812419"/>
            <a:ext cx="8091233" cy="371620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es-EC" sz="3200">
                <a:latin typeface="Arial"/>
                <a:ea typeface="Arial"/>
                <a:cs typeface="Arial"/>
                <a:sym typeface="Arial"/>
              </a:rPr>
              <a:t>The Risk Digest</a:t>
            </a:r>
            <a:endParaRPr sz="2800">
              <a:latin typeface="Arial"/>
              <a:ea typeface="Arial"/>
              <a:cs typeface="Arial"/>
              <a:sym typeface="Arial"/>
            </a:endParaRPr>
          </a:p>
          <a:p>
            <a:pPr marL="0" lvl="0" indent="0" algn="l" rtl="0">
              <a:lnSpc>
                <a:spcPct val="100000"/>
              </a:lnSpc>
              <a:spcBef>
                <a:spcPts val="600"/>
              </a:spcBef>
              <a:spcAft>
                <a:spcPts val="0"/>
              </a:spcAft>
              <a:buSzPts val="3000"/>
              <a:buNone/>
            </a:pPr>
            <a:endParaRPr sz="3200">
              <a:latin typeface="Arial"/>
              <a:ea typeface="Arial"/>
              <a:cs typeface="Arial"/>
              <a:sym typeface="Arial"/>
            </a:endParaRPr>
          </a:p>
          <a:p>
            <a:pPr marL="0" lvl="0" indent="0" algn="l" rtl="0">
              <a:lnSpc>
                <a:spcPct val="100000"/>
              </a:lnSpc>
              <a:spcBef>
                <a:spcPts val="600"/>
              </a:spcBef>
              <a:spcAft>
                <a:spcPts val="0"/>
              </a:spcAft>
              <a:buSzPts val="3000"/>
              <a:buNone/>
            </a:pPr>
            <a:r>
              <a:rPr lang="es-EC" sz="3200">
                <a:latin typeface="Arial"/>
                <a:ea typeface="Arial"/>
                <a:cs typeface="Arial"/>
                <a:sym typeface="Arial"/>
              </a:rPr>
              <a:t>http</a:t>
            </a:r>
            <a:r>
              <a:rPr lang="es-EC" sz="3200" u="sng">
                <a:solidFill>
                  <a:schemeClr val="hlink"/>
                </a:solidFill>
                <a:latin typeface="Arial"/>
                <a:ea typeface="Arial"/>
                <a:cs typeface="Arial"/>
                <a:sym typeface="Arial"/>
                <a:hlinkClick r:id="rId3"/>
              </a:rPr>
              <a:t>://catless.ncl.ac.uk/risks/</a:t>
            </a:r>
            <a:r>
              <a:rPr lang="es-EC" sz="3200">
                <a:latin typeface="Arial"/>
                <a:ea typeface="Arial"/>
                <a:cs typeface="Arial"/>
                <a:sym typeface="Arial"/>
              </a:rPr>
              <a:t> reporta múltiples casos de mal funcionamiento de productos causado por el software</a:t>
            </a:r>
            <a:endParaRPr/>
          </a:p>
        </p:txBody>
      </p:sp>
      <p:cxnSp>
        <p:nvCxnSpPr>
          <p:cNvPr id="164" name="Google Shape;164;p1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65" name="Google Shape;165;p1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66" name="Google Shape;166;p1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60"/>
          <p:cNvSpPr txBox="1">
            <a:spLocks noGrp="1"/>
          </p:cNvSpPr>
          <p:nvPr>
            <p:ph type="title"/>
          </p:nvPr>
        </p:nvSpPr>
        <p:spPr>
          <a:xfrm>
            <a:off x="395288" y="163034"/>
            <a:ext cx="8424862"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Tiempo de tarea</a:t>
            </a:r>
            <a:endParaRPr/>
          </a:p>
        </p:txBody>
      </p:sp>
      <p:sp>
        <p:nvSpPr>
          <p:cNvPr id="1237" name="Google Shape;1237;p160"/>
          <p:cNvSpPr txBox="1">
            <a:spLocks noGrp="1"/>
          </p:cNvSpPr>
          <p:nvPr>
            <p:ph type="body" idx="1"/>
          </p:nvPr>
        </p:nvSpPr>
        <p:spPr>
          <a:xfrm>
            <a:off x="242199" y="1207698"/>
            <a:ext cx="8435975" cy="5236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¿Cuánto se tarda para completar una tarea?</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Prueba de usuario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X = Tt;  Tt = Tiempo de tarea</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0 &lt;= X . Entre más corto mejor.</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Intervalo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tiempo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Informe de operación (prueba). Registro de monitoreo de usuario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6.5 Validación 5.3 Pruebas 5.4 Operación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Usuario, Diseñador de interfaz</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61"/>
          <p:cNvSpPr txBox="1">
            <a:spLocks noGrp="1"/>
          </p:cNvSpPr>
          <p:nvPr>
            <p:ph type="title"/>
          </p:nvPr>
        </p:nvSpPr>
        <p:spPr>
          <a:xfrm>
            <a:off x="395288" y="188913"/>
            <a:ext cx="8424862"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Frecuencia de error</a:t>
            </a:r>
            <a:endParaRPr/>
          </a:p>
        </p:txBody>
      </p:sp>
      <p:sp>
        <p:nvSpPr>
          <p:cNvPr id="1243" name="Google Shape;1243;p161"/>
          <p:cNvSpPr txBox="1">
            <a:spLocks noGrp="1"/>
          </p:cNvSpPr>
          <p:nvPr>
            <p:ph type="body" idx="1"/>
          </p:nvPr>
        </p:nvSpPr>
        <p:spPr>
          <a:xfrm>
            <a:off x="242199" y="1207698"/>
            <a:ext cx="8435975" cy="5236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¿Cuál es la frecuencia de errores?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Prueba de usuario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X = A / T;  A= Número de errores causados por el usuario; T= tiempo o número de tareas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0 &lt;= X . Entre más cerca a cero, mejor.</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Absoluto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Conteo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Informe de operación (prueba)</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6.5 Validación 5.3 Pruebas 5.4 Operación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Usuario</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162"/>
          <p:cNvSpPr txBox="1">
            <a:spLocks noGrp="1"/>
          </p:cNvSpPr>
          <p:nvPr>
            <p:ph type="title"/>
          </p:nvPr>
        </p:nvSpPr>
        <p:spPr>
          <a:xfrm>
            <a:off x="395288" y="188913"/>
            <a:ext cx="8424862"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Daño económico</a:t>
            </a:r>
            <a:endParaRPr/>
          </a:p>
        </p:txBody>
      </p:sp>
      <p:sp>
        <p:nvSpPr>
          <p:cNvPr id="1249" name="Google Shape;1249;p162"/>
          <p:cNvSpPr txBox="1">
            <a:spLocks noGrp="1"/>
          </p:cNvSpPr>
          <p:nvPr>
            <p:ph type="body" idx="1"/>
          </p:nvPr>
        </p:nvSpPr>
        <p:spPr>
          <a:xfrm>
            <a:off x="242199" y="1207698"/>
            <a:ext cx="8435975" cy="5236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¿Cuál es la incidencia del daño económico?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Estadísticas de uso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X = 1 - A / B;  A= Número de ocurrencias de daño económico; B= número total de situaciones de uso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0 &lt;= X &lt;= 1 . Entre más cerca a 1, mejor.</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Absoluto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Conteo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Registro de monitoreo de uso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5.4 Operación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Usuario, Diseñador de interfaz humana, Desarrollador</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63"/>
          <p:cNvSpPr txBox="1">
            <a:spLocks noGrp="1"/>
          </p:cNvSpPr>
          <p:nvPr>
            <p:ph type="title"/>
          </p:nvPr>
        </p:nvSpPr>
        <p:spPr>
          <a:xfrm>
            <a:off x="395288" y="188913"/>
            <a:ext cx="8424862" cy="1018785"/>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Ejemplo: Cuestionario de satisfacción</a:t>
            </a:r>
            <a:endParaRPr/>
          </a:p>
        </p:txBody>
      </p:sp>
      <p:sp>
        <p:nvSpPr>
          <p:cNvPr id="1255" name="Google Shape;1255;p163"/>
          <p:cNvSpPr txBox="1">
            <a:spLocks noGrp="1"/>
          </p:cNvSpPr>
          <p:nvPr>
            <p:ph type="body" idx="1"/>
          </p:nvPr>
        </p:nvSpPr>
        <p:spPr>
          <a:xfrm>
            <a:off x="242199" y="1207698"/>
            <a:ext cx="8435975" cy="5236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Propósito</a:t>
            </a:r>
            <a:r>
              <a:rPr lang="es-EC" sz="2000">
                <a:latin typeface="Arial"/>
                <a:ea typeface="Arial"/>
                <a:cs typeface="Arial"/>
                <a:sym typeface="Arial"/>
              </a:rPr>
              <a:t>: ¿Cuál es la satisfacción del usuario con las características del software?</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 de aplicación</a:t>
            </a:r>
            <a:r>
              <a:rPr lang="es-EC" sz="2000">
                <a:latin typeface="Arial"/>
                <a:ea typeface="Arial"/>
                <a:cs typeface="Arial"/>
                <a:sym typeface="Arial"/>
              </a:rPr>
              <a:t>: Prueba de usuario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Fórmula</a:t>
            </a:r>
            <a:r>
              <a:rPr lang="es-EC" sz="2000">
                <a:latin typeface="Arial"/>
                <a:ea typeface="Arial"/>
                <a:cs typeface="Arial"/>
                <a:sym typeface="Arial"/>
              </a:rPr>
              <a:t>: X =  </a:t>
            </a:r>
            <a:r>
              <a:rPr lang="es-EC" sz="2400">
                <a:latin typeface="Arial"/>
                <a:ea typeface="Arial"/>
                <a:cs typeface="Arial"/>
                <a:sym typeface="Arial"/>
              </a:rPr>
              <a:t>Σ</a:t>
            </a:r>
            <a:r>
              <a:rPr lang="es-EC" sz="2000">
                <a:latin typeface="Arial"/>
                <a:ea typeface="Arial"/>
                <a:cs typeface="Arial"/>
                <a:sym typeface="Arial"/>
              </a:rPr>
              <a:t>(Ai) / n ; donde  A = respuesta a una pregunta; n = número de respuestas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Interpretación del valor</a:t>
            </a:r>
            <a:r>
              <a:rPr lang="es-EC" sz="2000">
                <a:latin typeface="Arial"/>
                <a:ea typeface="Arial"/>
                <a:cs typeface="Arial"/>
                <a:sym typeface="Arial"/>
              </a:rPr>
              <a:t>:    Comparar con valores previos o con el promedio de la población</a:t>
            </a: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escala</a:t>
            </a:r>
            <a:r>
              <a:rPr lang="es-EC" sz="2000">
                <a:latin typeface="Arial"/>
                <a:ea typeface="Arial"/>
                <a:cs typeface="Arial"/>
                <a:sym typeface="Arial"/>
              </a:rPr>
              <a:t>: Ordinal</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Tipo de medida</a:t>
            </a:r>
            <a:r>
              <a:rPr lang="es-EC" sz="2000">
                <a:latin typeface="Arial"/>
                <a:ea typeface="Arial"/>
                <a:cs typeface="Arial"/>
                <a:sym typeface="Arial"/>
              </a:rPr>
              <a:t>: Conteo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Entrada para la medición</a:t>
            </a:r>
            <a:r>
              <a:rPr lang="es-EC" sz="2000">
                <a:latin typeface="Arial"/>
                <a:ea typeface="Arial"/>
                <a:cs typeface="Arial"/>
                <a:sym typeface="Arial"/>
              </a:rPr>
              <a:t>: Resultado del estudio</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Referencia ISO 12207</a:t>
            </a:r>
            <a:r>
              <a:rPr lang="es-EC" sz="2000">
                <a:latin typeface="Arial"/>
                <a:ea typeface="Arial"/>
                <a:cs typeface="Arial"/>
                <a:sym typeface="Arial"/>
              </a:rPr>
              <a:t>:   5.3 Prueba 5.4 Operación</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Audiencia objetivo</a:t>
            </a:r>
            <a:r>
              <a:rPr lang="es-EC" sz="2000">
                <a:latin typeface="Arial"/>
                <a:ea typeface="Arial"/>
                <a:cs typeface="Arial"/>
                <a:sym typeface="Arial"/>
              </a:rPr>
              <a:t>: Usuario, Diseñador de interfaz humana, Desarrollador</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64"/>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N.11</a:t>
            </a:r>
            <a:endParaRPr sz="4000" b="1" i="0" u="none" strike="noStrike" cap="none">
              <a:solidFill>
                <a:srgbClr val="92D050"/>
              </a:solidFill>
              <a:latin typeface="Arial"/>
              <a:ea typeface="Arial"/>
              <a:cs typeface="Arial"/>
              <a:sym typeface="Arial"/>
            </a:endParaRPr>
          </a:p>
        </p:txBody>
      </p:sp>
      <p:sp>
        <p:nvSpPr>
          <p:cNvPr id="1261" name="Google Shape;1261;p164"/>
          <p:cNvSpPr txBox="1">
            <a:spLocks noGrp="1"/>
          </p:cNvSpPr>
          <p:nvPr>
            <p:ph type="body" idx="4294967295"/>
          </p:nvPr>
        </p:nvSpPr>
        <p:spPr>
          <a:xfrm>
            <a:off x="330483" y="1575509"/>
            <a:ext cx="8321811"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Definir dos métricas para evaluar calidad de uso</a:t>
            </a:r>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1262" name="Google Shape;1262;p16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263" name="Google Shape;1263;p16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264" name="Google Shape;1264;p16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65"/>
          <p:cNvSpPr txBox="1">
            <a:spLocks noGrp="1"/>
          </p:cNvSpPr>
          <p:nvPr>
            <p:ph type="ctrTitle" idx="4294967295"/>
          </p:nvPr>
        </p:nvSpPr>
        <p:spPr>
          <a:xfrm>
            <a:off x="950997" y="1958196"/>
            <a:ext cx="7487728" cy="224286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PARADIGMA</a:t>
            </a: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GOAL – QUESTION – METRIC  (GQM)</a:t>
            </a:r>
            <a:endParaRPr sz="4800" b="1" i="0" u="none" strike="noStrike" cap="none">
              <a:solidFill>
                <a:srgbClr val="00B0F0"/>
              </a:solidFill>
              <a:latin typeface="Arial"/>
              <a:ea typeface="Arial"/>
              <a:cs typeface="Arial"/>
              <a:sym typeface="Arial"/>
            </a:endParaRPr>
          </a:p>
        </p:txBody>
      </p:sp>
      <p:cxnSp>
        <p:nvCxnSpPr>
          <p:cNvPr id="1270" name="Google Shape;1270;p16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271" name="Google Shape;1271;p16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272" name="Google Shape;1272;p16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166"/>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a:t>
            </a:r>
            <a:endParaRPr/>
          </a:p>
        </p:txBody>
      </p:sp>
      <p:sp>
        <p:nvSpPr>
          <p:cNvPr id="1278" name="Google Shape;1278;p166"/>
          <p:cNvSpPr txBox="1">
            <a:spLocks noGrp="1"/>
          </p:cNvSpPr>
          <p:nvPr>
            <p:ph type="body" idx="1"/>
          </p:nvPr>
        </p:nvSpPr>
        <p:spPr>
          <a:xfrm>
            <a:off x="250825" y="1557338"/>
            <a:ext cx="8637994" cy="511175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Es un paradigma desarrollado por Basili &amp; Weiss en 1984</a:t>
            </a:r>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Técnica para identificar métricas significativas para cualquier proceso software. Enfatiza en la necesidad de:</a:t>
            </a:r>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Establecer un objetivo de medición explícito que sea específico para la actividad del proceso o la característica del producto que se va a evaluar</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Definir un conjunto de preguntas que deben responderse para lograr el objetivo</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Identificar métricas bien formuladas que ayuden a responder las preguntas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67"/>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Enfoque GQM</a:t>
            </a:r>
            <a:endParaRPr/>
          </a:p>
        </p:txBody>
      </p:sp>
      <p:sp>
        <p:nvSpPr>
          <p:cNvPr id="1284" name="Google Shape;1284;p167"/>
          <p:cNvSpPr txBox="1">
            <a:spLocks noGrp="1"/>
          </p:cNvSpPr>
          <p:nvPr>
            <p:ph type="body" idx="1"/>
          </p:nvPr>
        </p:nvSpPr>
        <p:spPr>
          <a:xfrm>
            <a:off x="250825" y="1557338"/>
            <a:ext cx="8374063" cy="217469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La recopilación de datos por si misma es una pérdida de tiempo y esfuerzo. Es mejor medir cosas para satisfacer objetivos</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Para que una organización pueda medir en una forma útil se debería especificar primero los objetivos de la organización y sus proyectos (Ej. Mantener el proyecto a tiempo, eliminar errores)</a:t>
            </a:r>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Se deben rastrear estos objetivos operacionalmente.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68"/>
          <p:cNvSpPr txBox="1">
            <a:spLocks noGrp="1"/>
          </p:cNvSpPr>
          <p:nvPr>
            <p:ph type="title"/>
          </p:nvPr>
        </p:nvSpPr>
        <p:spPr>
          <a:xfrm>
            <a:off x="225167" y="125118"/>
            <a:ext cx="8229600" cy="7680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Enfoque GQM - Niveles</a:t>
            </a:r>
            <a:endParaRPr/>
          </a:p>
        </p:txBody>
      </p:sp>
      <p:sp>
        <p:nvSpPr>
          <p:cNvPr id="1290" name="Google Shape;1290;p168"/>
          <p:cNvSpPr txBox="1">
            <a:spLocks noGrp="1"/>
          </p:cNvSpPr>
          <p:nvPr>
            <p:ph type="body" idx="1"/>
          </p:nvPr>
        </p:nvSpPr>
        <p:spPr>
          <a:xfrm>
            <a:off x="0" y="701749"/>
            <a:ext cx="9144000" cy="5688012"/>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El modelo de medida tiene tres niveles:</a:t>
            </a:r>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Nivel Conceptual (Goal): Un goal es definido para un objeto por una variedad de razones, se lo define desde varios puntos de vista, respecto a un ambiente particular. Objetos de medida pueden ser: Productos (especificaciones, diseños, programas, test suites), Procesos (actividades relacionadas con software: especificación, pruebas), Recursos (ítems usados por los procesos con el propósito de producir sus salidas: personal, hardware, software, oficina). </a:t>
            </a:r>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Nivel Operacional (Question): Es un set de preguntas usadas para caracterizar la forma en que la evaluación / logro de un objetivo específico va a realizarse en base a algún modelo de caracterización. Ej. Qué tan atrasados estamos ? Cuántos errores se han descubierto? Cuando se originaron los errores?</a:t>
            </a:r>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Nivel Cuantitativo: Se asocia un conjunto de datos a cada question, con el propósito de responder a ella en forma cuantitativa.  Una métrica podría ayudar a responder una o más preguntas</a:t>
            </a:r>
            <a:endParaRPr/>
          </a:p>
          <a:p>
            <a:pPr marL="914400" lvl="1" indent="-228600" algn="l" rtl="0">
              <a:lnSpc>
                <a:spcPct val="100000"/>
              </a:lnSpc>
              <a:spcBef>
                <a:spcPts val="0"/>
              </a:spcBef>
              <a:spcAft>
                <a:spcPts val="0"/>
              </a:spcAft>
              <a:buSzPts val="2400"/>
              <a:buNone/>
            </a:pPr>
            <a:endParaRPr>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69"/>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Enfoque GQM - gráfico</a:t>
            </a:r>
            <a:endParaRPr/>
          </a:p>
        </p:txBody>
      </p:sp>
      <p:pic>
        <p:nvPicPr>
          <p:cNvPr id="1296" name="Google Shape;1296;p169"/>
          <p:cNvPicPr preferRelativeResize="0"/>
          <p:nvPr/>
        </p:nvPicPr>
        <p:blipFill rotWithShape="1">
          <a:blip r:embed="rId3">
            <a:alphaModFix/>
          </a:blip>
          <a:srcRect/>
          <a:stretch/>
        </p:blipFill>
        <p:spPr>
          <a:xfrm>
            <a:off x="1125847" y="2169485"/>
            <a:ext cx="7252056" cy="26151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7"/>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¿Cuál es el éxito en los proyectos de software?</a:t>
            </a:r>
            <a:endParaRPr sz="4000" b="1" i="0" u="none" strike="noStrike" cap="none">
              <a:solidFill>
                <a:srgbClr val="1C405D"/>
              </a:solidFill>
              <a:latin typeface="Arial"/>
              <a:ea typeface="Arial"/>
              <a:cs typeface="Arial"/>
              <a:sym typeface="Arial"/>
            </a:endParaRPr>
          </a:p>
        </p:txBody>
      </p:sp>
      <p:sp>
        <p:nvSpPr>
          <p:cNvPr id="172" name="Google Shape;172;p17"/>
          <p:cNvSpPr txBox="1">
            <a:spLocks noGrp="1"/>
          </p:cNvSpPr>
          <p:nvPr>
            <p:ph type="body" idx="4294967295"/>
          </p:nvPr>
        </p:nvSpPr>
        <p:spPr>
          <a:xfrm>
            <a:off x="699775" y="2096219"/>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Entregar a tiempo - cronograma</a:t>
            </a:r>
            <a:endParaRPr sz="24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Entregar dentro del presupuesto</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Un producto de calidad</a:t>
            </a:r>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SI, ¿ PERO QUE ES CALIDAD DEL PRODUCTO SOFTWARE ?</a:t>
            </a:r>
            <a:endParaRPr sz="2400">
              <a:latin typeface="Arial"/>
              <a:ea typeface="Arial"/>
              <a:cs typeface="Arial"/>
              <a:sym typeface="Arial"/>
            </a:endParaRPr>
          </a:p>
        </p:txBody>
      </p:sp>
      <p:cxnSp>
        <p:nvCxnSpPr>
          <p:cNvPr id="173" name="Google Shape;173;p1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74" name="Google Shape;174;p1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75" name="Google Shape;175;p1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70"/>
          <p:cNvSpPr txBox="1">
            <a:spLocks noGrp="1"/>
          </p:cNvSpPr>
          <p:nvPr>
            <p:ph type="title"/>
          </p:nvPr>
        </p:nvSpPr>
        <p:spPr>
          <a:xfrm>
            <a:off x="395288" y="188913"/>
            <a:ext cx="8229600" cy="12252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GQM – Plantilla de definición de objetivo</a:t>
            </a:r>
            <a:endParaRPr/>
          </a:p>
        </p:txBody>
      </p:sp>
      <p:sp>
        <p:nvSpPr>
          <p:cNvPr id="1302" name="Google Shape;1302;p170"/>
          <p:cNvSpPr txBox="1">
            <a:spLocks noGrp="1"/>
          </p:cNvSpPr>
          <p:nvPr>
            <p:ph type="body" idx="1"/>
          </p:nvPr>
        </p:nvSpPr>
        <p:spPr>
          <a:xfrm>
            <a:off x="250825" y="1977655"/>
            <a:ext cx="8374063" cy="303027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Analizar {</a:t>
            </a:r>
            <a:r>
              <a:rPr lang="es-EC" sz="2000" b="1" i="1">
                <a:latin typeface="Arial"/>
                <a:ea typeface="Arial"/>
                <a:cs typeface="Arial"/>
                <a:sym typeface="Arial"/>
              </a:rPr>
              <a:t>nombre de la actividad o atributo a medir</a:t>
            </a:r>
            <a:r>
              <a:rPr lang="es-EC" sz="2000" b="1">
                <a:latin typeface="Arial"/>
                <a:ea typeface="Arial"/>
                <a:cs typeface="Arial"/>
                <a:sym typeface="Arial"/>
              </a:rPr>
              <a:t>} con el propósito de {</a:t>
            </a:r>
            <a:r>
              <a:rPr lang="es-EC" sz="2000" b="1" i="1">
                <a:latin typeface="Arial"/>
                <a:ea typeface="Arial"/>
                <a:cs typeface="Arial"/>
                <a:sym typeface="Arial"/>
              </a:rPr>
              <a:t>objetivo general del análisis</a:t>
            </a:r>
            <a:r>
              <a:rPr lang="es-EC" sz="2000" b="1">
                <a:latin typeface="Arial"/>
                <a:ea typeface="Arial"/>
                <a:cs typeface="Arial"/>
                <a:sym typeface="Arial"/>
              </a:rPr>
              <a:t>} con respecto a {</a:t>
            </a:r>
            <a:r>
              <a:rPr lang="es-EC" sz="2000" b="1" i="1">
                <a:latin typeface="Arial"/>
                <a:ea typeface="Arial"/>
                <a:cs typeface="Arial"/>
                <a:sym typeface="Arial"/>
              </a:rPr>
              <a:t>aspecto de la actividad o atributo que se considera</a:t>
            </a:r>
            <a:r>
              <a:rPr lang="es-EC" sz="2000" b="1">
                <a:latin typeface="Arial"/>
                <a:ea typeface="Arial"/>
                <a:cs typeface="Arial"/>
                <a:sym typeface="Arial"/>
              </a:rPr>
              <a:t>} desde el punto de vista de {</a:t>
            </a:r>
            <a:r>
              <a:rPr lang="es-EC" sz="2000" b="1" i="1">
                <a:latin typeface="Arial"/>
                <a:ea typeface="Arial"/>
                <a:cs typeface="Arial"/>
                <a:sym typeface="Arial"/>
              </a:rPr>
              <a:t>las personas que tienen interés en la medida</a:t>
            </a:r>
            <a:r>
              <a:rPr lang="es-EC" sz="2000" b="1">
                <a:latin typeface="Arial"/>
                <a:ea typeface="Arial"/>
                <a:cs typeface="Arial"/>
                <a:sym typeface="Arial"/>
              </a:rPr>
              <a:t>} en el contexto de {</a:t>
            </a:r>
            <a:r>
              <a:rPr lang="es-EC" sz="2000" b="1" i="1">
                <a:latin typeface="Arial"/>
                <a:ea typeface="Arial"/>
                <a:cs typeface="Arial"/>
                <a:sym typeface="Arial"/>
              </a:rPr>
              <a:t>el entorno en que se realiza la medición</a:t>
            </a:r>
            <a:r>
              <a:rPr lang="es-EC" sz="2000" b="1">
                <a:latin typeface="Arial"/>
                <a:ea typeface="Arial"/>
                <a:cs typeface="Arial"/>
                <a:sym typeface="Arial"/>
              </a:rPr>
              <a:t>}</a:t>
            </a:r>
            <a:endParaRPr sz="2000" b="1">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71"/>
          <p:cNvSpPr txBox="1">
            <a:spLocks noGrp="1"/>
          </p:cNvSpPr>
          <p:nvPr>
            <p:ph type="title"/>
          </p:nvPr>
        </p:nvSpPr>
        <p:spPr>
          <a:xfrm>
            <a:off x="395288" y="188913"/>
            <a:ext cx="8229600" cy="12252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I</a:t>
            </a:r>
            <a:endParaRPr/>
          </a:p>
        </p:txBody>
      </p:sp>
      <p:sp>
        <p:nvSpPr>
          <p:cNvPr id="1308" name="Google Shape;1308;p171"/>
          <p:cNvSpPr txBox="1">
            <a:spLocks noGrp="1"/>
          </p:cNvSpPr>
          <p:nvPr>
            <p:ph type="body" idx="1"/>
          </p:nvPr>
        </p:nvSpPr>
        <p:spPr>
          <a:xfrm>
            <a:off x="250825" y="1977655"/>
            <a:ext cx="8723054" cy="303027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Analizar {</a:t>
            </a:r>
            <a:r>
              <a:rPr lang="es-EC" sz="2800" i="1">
                <a:latin typeface="Arial"/>
                <a:ea typeface="Arial"/>
                <a:cs typeface="Arial"/>
                <a:sym typeface="Arial"/>
              </a:rPr>
              <a:t>el sistema de mantenimiento</a:t>
            </a:r>
            <a:r>
              <a:rPr lang="es-EC" sz="2800">
                <a:latin typeface="Arial"/>
                <a:ea typeface="Arial"/>
                <a:cs typeface="Arial"/>
                <a:sym typeface="Arial"/>
              </a:rPr>
              <a:t>} con el propósito de {</a:t>
            </a:r>
            <a:r>
              <a:rPr lang="es-EC" sz="2800" i="1">
                <a:latin typeface="Arial"/>
                <a:ea typeface="Arial"/>
                <a:cs typeface="Arial"/>
                <a:sym typeface="Arial"/>
              </a:rPr>
              <a:t>mejorar</a:t>
            </a:r>
            <a:r>
              <a:rPr lang="es-EC" sz="2800">
                <a:latin typeface="Arial"/>
                <a:ea typeface="Arial"/>
                <a:cs typeface="Arial"/>
                <a:sym typeface="Arial"/>
              </a:rPr>
              <a:t>} con respecto al {</a:t>
            </a:r>
            <a:r>
              <a:rPr lang="es-EC" sz="2800" i="1">
                <a:latin typeface="Arial"/>
                <a:ea typeface="Arial"/>
                <a:cs typeface="Arial"/>
                <a:sym typeface="Arial"/>
              </a:rPr>
              <a:t>tiempo de procesamiento de cambios</a:t>
            </a:r>
            <a:r>
              <a:rPr lang="es-EC" sz="2800">
                <a:latin typeface="Arial"/>
                <a:ea typeface="Arial"/>
                <a:cs typeface="Arial"/>
                <a:sym typeface="Arial"/>
              </a:rPr>
              <a:t>} desde el punto de vista de {</a:t>
            </a:r>
            <a:r>
              <a:rPr lang="es-EC" sz="2800" i="1">
                <a:latin typeface="Arial"/>
                <a:ea typeface="Arial"/>
                <a:cs typeface="Arial"/>
                <a:sym typeface="Arial"/>
              </a:rPr>
              <a:t>los ingenieros del software</a:t>
            </a:r>
            <a:r>
              <a:rPr lang="es-EC" sz="2800">
                <a:latin typeface="Arial"/>
                <a:ea typeface="Arial"/>
                <a:cs typeface="Arial"/>
                <a:sym typeface="Arial"/>
              </a:rPr>
              <a:t>} que realizan el trabajo en el contexto de {</a:t>
            </a:r>
            <a:r>
              <a:rPr lang="es-EC" sz="2800" i="1">
                <a:latin typeface="Arial"/>
                <a:ea typeface="Arial"/>
                <a:cs typeface="Arial"/>
                <a:sym typeface="Arial"/>
              </a:rPr>
              <a:t>la industria de las telecomunicaciones</a:t>
            </a:r>
            <a:r>
              <a:rPr lang="es-EC" sz="2800">
                <a:latin typeface="Arial"/>
                <a:ea typeface="Arial"/>
                <a:cs typeface="Arial"/>
                <a:sym typeface="Arial"/>
              </a:rPr>
              <a:t>}</a:t>
            </a:r>
            <a:endParaRPr sz="2800">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172"/>
          <p:cNvSpPr txBox="1">
            <a:spLocks noGrp="1"/>
          </p:cNvSpPr>
          <p:nvPr>
            <p:ph type="title"/>
          </p:nvPr>
        </p:nvSpPr>
        <p:spPr>
          <a:xfrm>
            <a:off x="395288" y="188913"/>
            <a:ext cx="8229600" cy="126774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II</a:t>
            </a:r>
            <a:endParaRPr/>
          </a:p>
        </p:txBody>
      </p:sp>
      <p:sp>
        <p:nvSpPr>
          <p:cNvPr id="1314" name="Google Shape;1314;p172"/>
          <p:cNvSpPr txBox="1">
            <a:spLocks noGrp="1"/>
          </p:cNvSpPr>
          <p:nvPr>
            <p:ph type="body" idx="1"/>
          </p:nvPr>
        </p:nvSpPr>
        <p:spPr>
          <a:xfrm>
            <a:off x="395288" y="1794835"/>
            <a:ext cx="8374063" cy="302418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Font typeface="Arial"/>
              <a:buNone/>
            </a:pPr>
            <a:r>
              <a:rPr lang="es-EC" sz="2000">
                <a:latin typeface="Arial"/>
                <a:ea typeface="Arial"/>
                <a:cs typeface="Arial"/>
                <a:sym typeface="Arial"/>
              </a:rPr>
              <a:t>Question: </a:t>
            </a:r>
            <a:r>
              <a:rPr lang="es-EC" sz="1800">
                <a:latin typeface="Arial"/>
                <a:ea typeface="Arial"/>
                <a:cs typeface="Arial"/>
                <a:sym typeface="Arial"/>
              </a:rPr>
              <a:t>¿Cuál es la velocidad actual de procesamiento de la solicitud?</a:t>
            </a:r>
            <a:endParaRPr/>
          </a:p>
          <a:p>
            <a:pPr marL="0" lvl="0" indent="0" algn="l" rtl="0">
              <a:lnSpc>
                <a:spcPct val="100000"/>
              </a:lnSpc>
              <a:spcBef>
                <a:spcPts val="600"/>
              </a:spcBef>
              <a:spcAft>
                <a:spcPts val="0"/>
              </a:spcAft>
              <a:buSzPts val="3000"/>
              <a:buFont typeface="Arial"/>
              <a:buNone/>
            </a:pPr>
            <a:r>
              <a:rPr lang="es-EC" sz="2000">
                <a:latin typeface="Arial"/>
                <a:ea typeface="Arial"/>
                <a:cs typeface="Arial"/>
                <a:sym typeface="Arial"/>
              </a:rPr>
              <a:t>Métricas: 	</a:t>
            </a:r>
            <a:r>
              <a:rPr lang="es-EC" sz="1800">
                <a:latin typeface="Arial"/>
                <a:ea typeface="Arial"/>
                <a:cs typeface="Arial"/>
                <a:sym typeface="Arial"/>
              </a:rPr>
              <a:t>Tiempo medio de ciclo.</a:t>
            </a:r>
            <a:endParaRPr/>
          </a:p>
          <a:p>
            <a:pPr marL="0" lvl="0" indent="0" algn="l" rtl="0">
              <a:lnSpc>
                <a:spcPct val="100000"/>
              </a:lnSpc>
              <a:spcBef>
                <a:spcPts val="600"/>
              </a:spcBef>
              <a:spcAft>
                <a:spcPts val="0"/>
              </a:spcAft>
              <a:buSzPts val="3000"/>
              <a:buFont typeface="Arial"/>
              <a:buNone/>
            </a:pPr>
            <a:r>
              <a:rPr lang="es-EC" sz="1800">
                <a:latin typeface="Arial"/>
                <a:ea typeface="Arial"/>
                <a:cs typeface="Arial"/>
                <a:sym typeface="Arial"/>
              </a:rPr>
              <a:t>		Desviación estándar.</a:t>
            </a:r>
            <a:endParaRPr/>
          </a:p>
          <a:p>
            <a:pPr marL="0" lvl="0" indent="0" algn="l" rtl="0">
              <a:lnSpc>
                <a:spcPct val="100000"/>
              </a:lnSpc>
              <a:spcBef>
                <a:spcPts val="600"/>
              </a:spcBef>
              <a:spcAft>
                <a:spcPts val="0"/>
              </a:spcAft>
              <a:buSzPts val="3000"/>
              <a:buFont typeface="Arial"/>
              <a:buNone/>
            </a:pPr>
            <a:r>
              <a:rPr lang="es-EC" sz="1800">
                <a:latin typeface="Arial"/>
                <a:ea typeface="Arial"/>
                <a:cs typeface="Arial"/>
                <a:sym typeface="Arial"/>
              </a:rPr>
              <a:t>		Porcentaje de casos fuera del límite superior.</a:t>
            </a:r>
            <a:endParaRPr/>
          </a:p>
          <a:p>
            <a:pPr marL="0" lvl="0" indent="0" algn="l" rtl="0">
              <a:lnSpc>
                <a:spcPct val="100000"/>
              </a:lnSpc>
              <a:spcBef>
                <a:spcPts val="600"/>
              </a:spcBef>
              <a:spcAft>
                <a:spcPts val="0"/>
              </a:spcAft>
              <a:buSzPts val="3000"/>
              <a:buFont typeface="Arial"/>
              <a:buNone/>
            </a:pPr>
            <a:endParaRPr sz="2000">
              <a:latin typeface="Arial"/>
              <a:ea typeface="Arial"/>
              <a:cs typeface="Arial"/>
              <a:sym typeface="Arial"/>
            </a:endParaRPr>
          </a:p>
          <a:p>
            <a:pPr marL="0" lvl="0" indent="0" algn="l" rtl="0">
              <a:lnSpc>
                <a:spcPct val="100000"/>
              </a:lnSpc>
              <a:spcBef>
                <a:spcPts val="600"/>
              </a:spcBef>
              <a:spcAft>
                <a:spcPts val="0"/>
              </a:spcAft>
              <a:buSzPts val="3000"/>
              <a:buFont typeface="Arial"/>
              <a:buNone/>
            </a:pPr>
            <a:r>
              <a:rPr lang="es-EC" sz="2000">
                <a:latin typeface="Arial"/>
                <a:ea typeface="Arial"/>
                <a:cs typeface="Arial"/>
                <a:sym typeface="Arial"/>
              </a:rPr>
              <a:t>Question: </a:t>
            </a:r>
            <a:r>
              <a:rPr lang="es-EC" sz="1800">
                <a:latin typeface="Arial"/>
                <a:ea typeface="Arial"/>
                <a:cs typeface="Arial"/>
                <a:sym typeface="Arial"/>
              </a:rPr>
              <a:t>¿Se ha mejorado la perfomance del proceso?</a:t>
            </a:r>
            <a:endParaRPr/>
          </a:p>
          <a:p>
            <a:pPr marL="0" lvl="0" indent="0" algn="l" rtl="0">
              <a:lnSpc>
                <a:spcPct val="100000"/>
              </a:lnSpc>
              <a:spcBef>
                <a:spcPts val="600"/>
              </a:spcBef>
              <a:spcAft>
                <a:spcPts val="0"/>
              </a:spcAft>
              <a:buSzPts val="3000"/>
              <a:buFont typeface="Arial"/>
              <a:buNone/>
            </a:pPr>
            <a:r>
              <a:rPr lang="es-EC" sz="2000">
                <a:latin typeface="Arial"/>
                <a:ea typeface="Arial"/>
                <a:cs typeface="Arial"/>
                <a:sym typeface="Arial"/>
              </a:rPr>
              <a:t>Métricas: 	</a:t>
            </a:r>
            <a:r>
              <a:rPr lang="es-EC" sz="1800">
                <a:latin typeface="Arial"/>
                <a:ea typeface="Arial"/>
                <a:cs typeface="Arial"/>
                <a:sym typeface="Arial"/>
              </a:rPr>
              <a:t>current average cycle time / baseline average cycle time * 100</a:t>
            </a:r>
            <a:endParaRPr/>
          </a:p>
          <a:p>
            <a:pPr marL="0" lvl="0" indent="0" algn="l" rtl="0">
              <a:lnSpc>
                <a:spcPct val="100000"/>
              </a:lnSpc>
              <a:spcBef>
                <a:spcPts val="600"/>
              </a:spcBef>
              <a:spcAft>
                <a:spcPts val="0"/>
              </a:spcAft>
              <a:buSzPts val="3000"/>
              <a:buFont typeface="Arial"/>
              <a:buNone/>
            </a:pPr>
            <a:r>
              <a:rPr lang="es-EC" sz="1800">
                <a:latin typeface="Arial"/>
                <a:ea typeface="Arial"/>
                <a:cs typeface="Arial"/>
                <a:sym typeface="Arial"/>
              </a:rPr>
              <a:t>		Subjective rating of manager´s satisfaction.</a:t>
            </a:r>
            <a:endParaRPr/>
          </a:p>
          <a:p>
            <a:pPr marL="457200" lvl="0" indent="-228600" algn="l" rtl="0">
              <a:lnSpc>
                <a:spcPct val="100000"/>
              </a:lnSpc>
              <a:spcBef>
                <a:spcPts val="600"/>
              </a:spcBef>
              <a:spcAft>
                <a:spcPts val="0"/>
              </a:spcAft>
              <a:buSzPts val="3000"/>
              <a:buNone/>
            </a:pPr>
            <a:endParaRPr sz="1600">
              <a:latin typeface="Arial"/>
              <a:ea typeface="Arial"/>
              <a:cs typeface="Arial"/>
              <a:sym typeface="Arial"/>
            </a:endParaRPr>
          </a:p>
          <a:p>
            <a:pPr marL="914400" lvl="1" indent="-228600" algn="l" rtl="0">
              <a:lnSpc>
                <a:spcPct val="100000"/>
              </a:lnSpc>
              <a:spcBef>
                <a:spcPts val="0"/>
              </a:spcBef>
              <a:spcAft>
                <a:spcPts val="0"/>
              </a:spcAft>
              <a:buSzPts val="2400"/>
              <a:buNone/>
            </a:pPr>
            <a:endParaRPr sz="2000">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73"/>
          <p:cNvSpPr txBox="1">
            <a:spLocks noGrp="1"/>
          </p:cNvSpPr>
          <p:nvPr>
            <p:ph type="title"/>
          </p:nvPr>
        </p:nvSpPr>
        <p:spPr>
          <a:xfrm>
            <a:off x="403914" y="223419"/>
            <a:ext cx="8229600" cy="125711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III</a:t>
            </a:r>
            <a:endParaRPr/>
          </a:p>
        </p:txBody>
      </p:sp>
      <p:sp>
        <p:nvSpPr>
          <p:cNvPr id="1320" name="Google Shape;1320;p173"/>
          <p:cNvSpPr txBox="1">
            <a:spLocks noGrp="1"/>
          </p:cNvSpPr>
          <p:nvPr>
            <p:ph type="body" idx="1"/>
          </p:nvPr>
        </p:nvSpPr>
        <p:spPr>
          <a:xfrm>
            <a:off x="250825" y="1977655"/>
            <a:ext cx="8723054" cy="303027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Analizar {</a:t>
            </a:r>
            <a:r>
              <a:rPr lang="es-EC" sz="2800" i="1">
                <a:latin typeface="Arial"/>
                <a:ea typeface="Arial"/>
                <a:cs typeface="Arial"/>
                <a:sym typeface="Arial"/>
              </a:rPr>
              <a:t>la arquitectura del software SafeHome</a:t>
            </a:r>
            <a:r>
              <a:rPr lang="es-EC" sz="2800">
                <a:latin typeface="Arial"/>
                <a:ea typeface="Arial"/>
                <a:cs typeface="Arial"/>
                <a:sym typeface="Arial"/>
              </a:rPr>
              <a:t>} con el propósito de {</a:t>
            </a:r>
            <a:r>
              <a:rPr lang="es-EC" sz="2800" i="1">
                <a:latin typeface="Arial"/>
                <a:ea typeface="Arial"/>
                <a:cs typeface="Arial"/>
                <a:sym typeface="Arial"/>
              </a:rPr>
              <a:t>evaluar los componentes arquitectónicos</a:t>
            </a:r>
            <a:r>
              <a:rPr lang="es-EC" sz="2800">
                <a:latin typeface="Arial"/>
                <a:ea typeface="Arial"/>
                <a:cs typeface="Arial"/>
                <a:sym typeface="Arial"/>
              </a:rPr>
              <a:t>} con respecto a {</a:t>
            </a:r>
            <a:r>
              <a:rPr lang="es-EC" sz="2800" i="1">
                <a:latin typeface="Arial"/>
                <a:ea typeface="Arial"/>
                <a:cs typeface="Arial"/>
                <a:sym typeface="Arial"/>
              </a:rPr>
              <a:t>la capacidad de hacer que SafeHome sea más extensible</a:t>
            </a:r>
            <a:r>
              <a:rPr lang="es-EC" sz="2800">
                <a:latin typeface="Arial"/>
                <a:ea typeface="Arial"/>
                <a:cs typeface="Arial"/>
                <a:sym typeface="Arial"/>
              </a:rPr>
              <a:t>} desde el punto de vista de {</a:t>
            </a:r>
            <a:r>
              <a:rPr lang="es-EC" sz="2800" i="1">
                <a:latin typeface="Arial"/>
                <a:ea typeface="Arial"/>
                <a:cs typeface="Arial"/>
                <a:sym typeface="Arial"/>
              </a:rPr>
              <a:t>los ingenieros del software</a:t>
            </a:r>
            <a:r>
              <a:rPr lang="es-EC" sz="2800">
                <a:latin typeface="Arial"/>
                <a:ea typeface="Arial"/>
                <a:cs typeface="Arial"/>
                <a:sym typeface="Arial"/>
              </a:rPr>
              <a:t>} que realizan el trabajo en el contexto de {</a:t>
            </a:r>
            <a:r>
              <a:rPr lang="es-EC" sz="2800" i="1">
                <a:latin typeface="Arial"/>
                <a:ea typeface="Arial"/>
                <a:cs typeface="Arial"/>
                <a:sym typeface="Arial"/>
              </a:rPr>
              <a:t>la mejora del producto durante los próximos tres años</a:t>
            </a:r>
            <a:r>
              <a:rPr lang="es-EC" sz="2800">
                <a:latin typeface="Arial"/>
                <a:ea typeface="Arial"/>
                <a:cs typeface="Arial"/>
                <a:sym typeface="Arial"/>
              </a:rPr>
              <a:t>}</a:t>
            </a:r>
            <a:endParaRPr sz="2800">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74"/>
          <p:cNvSpPr txBox="1">
            <a:spLocks noGrp="1"/>
          </p:cNvSpPr>
          <p:nvPr>
            <p:ph type="title"/>
          </p:nvPr>
        </p:nvSpPr>
        <p:spPr>
          <a:xfrm>
            <a:off x="395288" y="188914"/>
            <a:ext cx="8229600" cy="92750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IV</a:t>
            </a:r>
            <a:endParaRPr/>
          </a:p>
        </p:txBody>
      </p:sp>
      <p:sp>
        <p:nvSpPr>
          <p:cNvPr id="1326" name="Google Shape;1326;p174"/>
          <p:cNvSpPr txBox="1">
            <a:spLocks noGrp="1"/>
          </p:cNvSpPr>
          <p:nvPr>
            <p:ph type="body" idx="1"/>
          </p:nvPr>
        </p:nvSpPr>
        <p:spPr>
          <a:xfrm>
            <a:off x="250825" y="1977655"/>
            <a:ext cx="8723054" cy="303027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Preguntas para determinar si se logra el objetivo de la medición. Entre ellas se tienen las siguientes: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Los componentes están caracterizados de manera que comparten funciones y datos relacionados?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La complejidad de cada componente está dentro de los limites que facilitarán la modificación y extensión ?</a:t>
            </a:r>
            <a:endParaRPr/>
          </a:p>
          <a:p>
            <a:pPr marL="457200" lvl="0" indent="-228600" algn="just" rtl="0">
              <a:lnSpc>
                <a:spcPct val="100000"/>
              </a:lnSpc>
              <a:spcBef>
                <a:spcPts val="600"/>
              </a:spcBef>
              <a:spcAft>
                <a:spcPts val="0"/>
              </a:spcAft>
              <a:buSzPts val="3000"/>
              <a:buNone/>
            </a:pPr>
            <a:endParaRPr sz="26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600">
                <a:latin typeface="Arial"/>
                <a:ea typeface="Arial"/>
                <a:cs typeface="Arial"/>
                <a:sym typeface="Arial"/>
              </a:rPr>
              <a:t>Cada pregunta debería ser contestada cuantitativamente usando una o más medidas o métricas. Ejemplo. Métricas de cohesión </a:t>
            </a:r>
            <a:endParaRPr/>
          </a:p>
          <a:p>
            <a:pPr marL="457200" lvl="0" indent="-228600" algn="just" rtl="0">
              <a:lnSpc>
                <a:spcPct val="100000"/>
              </a:lnSpc>
              <a:spcBef>
                <a:spcPts val="600"/>
              </a:spcBef>
              <a:spcAft>
                <a:spcPts val="0"/>
              </a:spcAft>
              <a:buSzPts val="3000"/>
              <a:buNone/>
            </a:pPr>
            <a:endParaRPr sz="2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75"/>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Enfoque GQM</a:t>
            </a:r>
            <a:endParaRPr/>
          </a:p>
        </p:txBody>
      </p:sp>
      <p:graphicFrame>
        <p:nvGraphicFramePr>
          <p:cNvPr id="1332" name="Google Shape;1332;p175"/>
          <p:cNvGraphicFramePr/>
          <p:nvPr/>
        </p:nvGraphicFramePr>
        <p:xfrm>
          <a:off x="1514475" y="2551113"/>
          <a:ext cx="3000000" cy="3000000"/>
        </p:xfrm>
        <a:graphic>
          <a:graphicData uri="http://schemas.openxmlformats.org/drawingml/2006/table">
            <a:tbl>
              <a:tblPr firstRow="1" firstCol="1" bandRow="1">
                <a:noFill/>
                <a:tableStyleId>{1B9AE1F7-E3C7-4C51-AF8A-9167019CADB0}</a:tableStyleId>
              </a:tblPr>
              <a:tblGrid>
                <a:gridCol w="802925">
                  <a:extLst>
                    <a:ext uri="{9D8B030D-6E8A-4147-A177-3AD203B41FA5}">
                      <a16:colId xmlns:a16="http://schemas.microsoft.com/office/drawing/2014/main" val="20000"/>
                    </a:ext>
                  </a:extLst>
                </a:gridCol>
                <a:gridCol w="1236100">
                  <a:extLst>
                    <a:ext uri="{9D8B030D-6E8A-4147-A177-3AD203B41FA5}">
                      <a16:colId xmlns:a16="http://schemas.microsoft.com/office/drawing/2014/main" val="20001"/>
                    </a:ext>
                  </a:extLst>
                </a:gridCol>
                <a:gridCol w="1292025">
                  <a:extLst>
                    <a:ext uri="{9D8B030D-6E8A-4147-A177-3AD203B41FA5}">
                      <a16:colId xmlns:a16="http://schemas.microsoft.com/office/drawing/2014/main" val="20002"/>
                    </a:ext>
                  </a:extLst>
                </a:gridCol>
                <a:gridCol w="1307050">
                  <a:extLst>
                    <a:ext uri="{9D8B030D-6E8A-4147-A177-3AD203B41FA5}">
                      <a16:colId xmlns:a16="http://schemas.microsoft.com/office/drawing/2014/main" val="20003"/>
                    </a:ext>
                  </a:extLst>
                </a:gridCol>
                <a:gridCol w="639275">
                  <a:extLst>
                    <a:ext uri="{9D8B030D-6E8A-4147-A177-3AD203B41FA5}">
                      <a16:colId xmlns:a16="http://schemas.microsoft.com/office/drawing/2014/main" val="20004"/>
                    </a:ext>
                  </a:extLst>
                </a:gridCol>
                <a:gridCol w="517000">
                  <a:extLst>
                    <a:ext uri="{9D8B030D-6E8A-4147-A177-3AD203B41FA5}">
                      <a16:colId xmlns:a16="http://schemas.microsoft.com/office/drawing/2014/main" val="20005"/>
                    </a:ext>
                  </a:extLst>
                </a:gridCol>
              </a:tblGrid>
              <a:tr h="1174375">
                <a:tc>
                  <a:txBody>
                    <a:bodyPr/>
                    <a:lstStyle/>
                    <a:p>
                      <a:pPr marL="0" marR="0" lvl="0" indent="0" algn="l" rtl="0">
                        <a:lnSpc>
                          <a:spcPct val="107000"/>
                        </a:lnSpc>
                        <a:spcBef>
                          <a:spcPts val="0"/>
                        </a:spcBef>
                        <a:spcAft>
                          <a:spcPts val="0"/>
                        </a:spcAft>
                        <a:buNone/>
                      </a:pPr>
                      <a:r>
                        <a:rPr lang="es-EC" sz="900" b="1" u="none" strike="noStrike" cap="none"/>
                        <a:t>Questions</a:t>
                      </a:r>
                      <a:r>
                        <a:rPr lang="es-EC" sz="900" u="none" strike="noStrike" cap="none"/>
                        <a:t>:</a:t>
                      </a:r>
                      <a:endParaRPr sz="1100" u="none" strike="noStrike" cap="none">
                        <a:solidFill>
                          <a:srgbClr val="0070C0"/>
                        </a:solidFill>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¿Quién está usando el estándar?</a:t>
                      </a:r>
                      <a:endParaRPr sz="1100" u="none" strike="noStrike" cap="none">
                        <a:solidFill>
                          <a:srgbClr val="0070C0"/>
                        </a:solidFill>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¿Cuál es la productividad de los codificadores?</a:t>
                      </a:r>
                      <a:endParaRPr sz="1100" u="none" strike="noStrike" cap="none"/>
                    </a:p>
                    <a:p>
                      <a:pPr marL="0" marR="0" lvl="0" indent="0" algn="l" rtl="0">
                        <a:lnSpc>
                          <a:spcPct val="107000"/>
                        </a:lnSpc>
                        <a:spcBef>
                          <a:spcPts val="0"/>
                        </a:spcBef>
                        <a:spcAft>
                          <a:spcPts val="0"/>
                        </a:spcAft>
                        <a:buNone/>
                      </a:pPr>
                      <a:r>
                        <a:rPr lang="es-EC" sz="900" u="none" strike="noStrike" cap="none"/>
                        <a:t> </a:t>
                      </a:r>
                      <a:endParaRPr sz="1100" u="none" strike="noStrike" cap="none"/>
                    </a:p>
                    <a:p>
                      <a:pPr marL="0" marR="0" lvl="0" indent="0" algn="l" rtl="0">
                        <a:lnSpc>
                          <a:spcPct val="107000"/>
                        </a:lnSpc>
                        <a:spcBef>
                          <a:spcPts val="0"/>
                        </a:spcBef>
                        <a:spcAft>
                          <a:spcPts val="0"/>
                        </a:spcAft>
                        <a:buNone/>
                      </a:pPr>
                      <a:r>
                        <a:rPr lang="es-EC" sz="900" u="none" strike="noStrike" cap="none"/>
                        <a:t> </a:t>
                      </a:r>
                      <a:endParaRPr sz="1100" u="none" strike="noStrike" cap="none"/>
                    </a:p>
                    <a:p>
                      <a:pPr marL="0" marR="0" lvl="0" indent="0" algn="l" rtl="0">
                        <a:lnSpc>
                          <a:spcPct val="107000"/>
                        </a:lnSpc>
                        <a:spcBef>
                          <a:spcPts val="0"/>
                        </a:spcBef>
                        <a:spcAft>
                          <a:spcPts val="0"/>
                        </a:spcAft>
                        <a:buNone/>
                      </a:pPr>
                      <a:r>
                        <a:rPr lang="es-EC" sz="900" u="none" strike="noStrike" cap="none"/>
                        <a:t> </a:t>
                      </a:r>
                      <a:endParaRPr sz="1100" u="none" strike="noStrike" cap="none"/>
                    </a:p>
                    <a:p>
                      <a:pPr marL="0" marR="0" lvl="0" indent="0" algn="l" rtl="0">
                        <a:lnSpc>
                          <a:spcPct val="107000"/>
                        </a:lnSpc>
                        <a:spcBef>
                          <a:spcPts val="0"/>
                        </a:spcBef>
                        <a:spcAft>
                          <a:spcPts val="0"/>
                        </a:spcAft>
                        <a:buNone/>
                      </a:pPr>
                      <a:r>
                        <a:rPr lang="es-EC" sz="900" u="none" strike="noStrike" cap="none"/>
                        <a:t> </a:t>
                      </a:r>
                      <a:endParaRPr sz="1100" u="none" strike="noStrike" cap="none"/>
                    </a:p>
                    <a:p>
                      <a:pPr marL="0" marR="0" lvl="0" indent="0" algn="l" rtl="0">
                        <a:lnSpc>
                          <a:spcPct val="107000"/>
                        </a:lnSpc>
                        <a:spcBef>
                          <a:spcPts val="0"/>
                        </a:spcBef>
                        <a:spcAft>
                          <a:spcPts val="0"/>
                        </a:spcAft>
                        <a:buNone/>
                      </a:pPr>
                      <a:r>
                        <a:rPr lang="es-EC" sz="900" u="none" strike="noStrike" cap="none"/>
                        <a:t> </a:t>
                      </a:r>
                      <a:endParaRPr sz="1100" u="none" strike="noStrike" cap="none">
                        <a:solidFill>
                          <a:srgbClr val="0070C0"/>
                        </a:solidFill>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¿Cuál es la calidad del código?</a:t>
                      </a:r>
                      <a:endParaRPr sz="1100" u="none" strike="noStrike" cap="none">
                        <a:solidFill>
                          <a:srgbClr val="0070C0"/>
                        </a:solidFill>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 </a:t>
                      </a:r>
                      <a:endParaRPr sz="1100" u="none" strike="noStrike" cap="none">
                        <a:solidFill>
                          <a:srgbClr val="0070C0"/>
                        </a:solidFill>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 </a:t>
                      </a:r>
                      <a:endParaRPr sz="1100" u="none" strike="noStrike" cap="none">
                        <a:solidFill>
                          <a:srgbClr val="0070C0"/>
                        </a:solidFill>
                        <a:latin typeface="Calibri"/>
                        <a:ea typeface="Calibri"/>
                        <a:cs typeface="Calibri"/>
                        <a:sym typeface="Calibri"/>
                      </a:endParaRPr>
                    </a:p>
                  </a:txBody>
                  <a:tcPr marL="68600" marR="68600" marT="0" marB="0"/>
                </a:tc>
                <a:extLst>
                  <a:ext uri="{0D108BD9-81ED-4DB2-BD59-A6C34878D82A}">
                    <a16:rowId xmlns:a16="http://schemas.microsoft.com/office/drawing/2014/main" val="10000"/>
                  </a:ext>
                </a:extLst>
              </a:tr>
              <a:tr h="1321175">
                <a:tc>
                  <a:txBody>
                    <a:bodyPr/>
                    <a:lstStyle/>
                    <a:p>
                      <a:pPr marL="0" marR="0" lvl="0" indent="0" algn="l" rtl="0">
                        <a:lnSpc>
                          <a:spcPct val="107000"/>
                        </a:lnSpc>
                        <a:spcBef>
                          <a:spcPts val="0"/>
                        </a:spcBef>
                        <a:spcAft>
                          <a:spcPts val="0"/>
                        </a:spcAft>
                        <a:buNone/>
                      </a:pPr>
                      <a:r>
                        <a:rPr lang="es-EC" sz="900" b="1" u="none" strike="noStrike" cap="none"/>
                        <a:t>Métricas</a:t>
                      </a:r>
                      <a:r>
                        <a:rPr lang="es-EC" sz="900" u="none" strike="noStrike" cap="none"/>
                        <a:t>:</a:t>
                      </a:r>
                      <a:endParaRPr sz="1100" u="none" strike="noStrike" cap="none">
                        <a:solidFill>
                          <a:srgbClr val="0070C0"/>
                        </a:solidFill>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Proporción de codificadores:</a:t>
                      </a:r>
                      <a:endParaRPr sz="1100" u="none" strike="noStrike" cap="none"/>
                    </a:p>
                    <a:p>
                      <a:pPr marL="342900" marR="0" lvl="0" indent="-342900" algn="l" rtl="0">
                        <a:lnSpc>
                          <a:spcPct val="107000"/>
                        </a:lnSpc>
                        <a:spcBef>
                          <a:spcPts val="0"/>
                        </a:spcBef>
                        <a:spcAft>
                          <a:spcPts val="0"/>
                        </a:spcAft>
                        <a:buClr>
                          <a:srgbClr val="000000"/>
                        </a:buClr>
                        <a:buSzPts val="900"/>
                        <a:buFont typeface="Calibri"/>
                        <a:buChar char="-"/>
                      </a:pPr>
                      <a:r>
                        <a:rPr lang="es-EC" sz="900" u="none" strike="noStrike" cap="none"/>
                        <a:t>Usando el estándar</a:t>
                      </a:r>
                      <a:endParaRPr sz="1100" u="none" strike="noStrike" cap="none"/>
                    </a:p>
                    <a:p>
                      <a:pPr marL="342900" marR="0" lvl="0" indent="-342900" algn="l" rtl="0">
                        <a:lnSpc>
                          <a:spcPct val="107000"/>
                        </a:lnSpc>
                        <a:spcBef>
                          <a:spcPts val="0"/>
                        </a:spcBef>
                        <a:spcAft>
                          <a:spcPts val="0"/>
                        </a:spcAft>
                        <a:buClr>
                          <a:srgbClr val="000000"/>
                        </a:buClr>
                        <a:buSzPts val="900"/>
                        <a:buFont typeface="Calibri"/>
                        <a:buChar char="-"/>
                      </a:pPr>
                      <a:r>
                        <a:rPr lang="es-EC" sz="900" u="none" strike="noStrike" cap="none"/>
                        <a:t>Usando el lenguaje</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Experiencia de los codificadores:</a:t>
                      </a:r>
                      <a:endParaRPr sz="1100" u="none" strike="noStrike" cap="none"/>
                    </a:p>
                    <a:p>
                      <a:pPr marL="342900" marR="0" lvl="0" indent="-342900" algn="l" rtl="0">
                        <a:lnSpc>
                          <a:spcPct val="107000"/>
                        </a:lnSpc>
                        <a:spcBef>
                          <a:spcPts val="0"/>
                        </a:spcBef>
                        <a:spcAft>
                          <a:spcPts val="0"/>
                        </a:spcAft>
                        <a:buClr>
                          <a:srgbClr val="000000"/>
                        </a:buClr>
                        <a:buSzPts val="900"/>
                        <a:buFont typeface="Calibri"/>
                        <a:buChar char="-"/>
                      </a:pPr>
                      <a:r>
                        <a:rPr lang="es-EC" sz="900" u="none" strike="noStrike" cap="none"/>
                        <a:t>Con el estándar.</a:t>
                      </a:r>
                      <a:endParaRPr sz="1100" u="none" strike="noStrike" cap="none"/>
                    </a:p>
                    <a:p>
                      <a:pPr marL="342900" marR="0" lvl="0" indent="-342900" algn="l" rtl="0">
                        <a:lnSpc>
                          <a:spcPct val="107000"/>
                        </a:lnSpc>
                        <a:spcBef>
                          <a:spcPts val="0"/>
                        </a:spcBef>
                        <a:spcAft>
                          <a:spcPts val="0"/>
                        </a:spcAft>
                        <a:buClr>
                          <a:srgbClr val="000000"/>
                        </a:buClr>
                        <a:buSzPts val="900"/>
                        <a:buFont typeface="Calibri"/>
                        <a:buChar char="-"/>
                      </a:pPr>
                      <a:r>
                        <a:rPr lang="es-EC" sz="900" u="none" strike="noStrike" cap="none"/>
                        <a:t>Con el lenguaje.</a:t>
                      </a:r>
                      <a:endParaRPr sz="1100" u="none" strike="noStrike" cap="none"/>
                    </a:p>
                    <a:p>
                      <a:pPr marL="342900" marR="0" lvl="0" indent="-342900" algn="l" rtl="0">
                        <a:lnSpc>
                          <a:spcPct val="107000"/>
                        </a:lnSpc>
                        <a:spcBef>
                          <a:spcPts val="0"/>
                        </a:spcBef>
                        <a:spcAft>
                          <a:spcPts val="0"/>
                        </a:spcAft>
                        <a:buClr>
                          <a:srgbClr val="000000"/>
                        </a:buClr>
                        <a:buSzPts val="900"/>
                        <a:buFont typeface="Calibri"/>
                        <a:buChar char="-"/>
                      </a:pPr>
                      <a:r>
                        <a:rPr lang="es-EC" sz="900" u="none" strike="noStrike" cap="none"/>
                        <a:t>Con el ambiente, etc.</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Tamaño:</a:t>
                      </a:r>
                      <a:endParaRPr sz="1100" u="none" strike="noStrike" cap="none"/>
                    </a:p>
                    <a:p>
                      <a:pPr marL="342900" marR="0" lvl="0" indent="-342900" algn="l" rtl="0">
                        <a:lnSpc>
                          <a:spcPct val="107000"/>
                        </a:lnSpc>
                        <a:spcBef>
                          <a:spcPts val="0"/>
                        </a:spcBef>
                        <a:spcAft>
                          <a:spcPts val="0"/>
                        </a:spcAft>
                        <a:buClr>
                          <a:srgbClr val="000000"/>
                        </a:buClr>
                        <a:buSzPts val="900"/>
                        <a:buFont typeface="Calibri"/>
                        <a:buChar char="-"/>
                      </a:pPr>
                      <a:r>
                        <a:rPr lang="es-EC" sz="900" u="none" strike="noStrike" cap="none"/>
                        <a:t>Líneas de código.</a:t>
                      </a:r>
                      <a:endParaRPr sz="1100" u="none" strike="noStrike" cap="none"/>
                    </a:p>
                    <a:p>
                      <a:pPr marL="342900" marR="0" lvl="0" indent="-342900" algn="l" rtl="0">
                        <a:lnSpc>
                          <a:spcPct val="107000"/>
                        </a:lnSpc>
                        <a:spcBef>
                          <a:spcPts val="0"/>
                        </a:spcBef>
                        <a:spcAft>
                          <a:spcPts val="0"/>
                        </a:spcAft>
                        <a:buClr>
                          <a:srgbClr val="000000"/>
                        </a:buClr>
                        <a:buSzPts val="900"/>
                        <a:buFont typeface="Calibri"/>
                        <a:buChar char="-"/>
                      </a:pPr>
                      <a:r>
                        <a:rPr lang="es-EC" sz="900" u="none" strike="noStrike" cap="none"/>
                        <a:t>Número de clases.</a:t>
                      </a:r>
                      <a:endParaRPr sz="1100" u="none" strike="noStrike" cap="none"/>
                    </a:p>
                    <a:p>
                      <a:pPr marL="342900" marR="0" lvl="0" indent="-342900" algn="l" rtl="0">
                        <a:lnSpc>
                          <a:spcPct val="107000"/>
                        </a:lnSpc>
                        <a:spcBef>
                          <a:spcPts val="0"/>
                        </a:spcBef>
                        <a:spcAft>
                          <a:spcPts val="0"/>
                        </a:spcAft>
                        <a:buClr>
                          <a:srgbClr val="000000"/>
                        </a:buClr>
                        <a:buSzPts val="900"/>
                        <a:buFont typeface="Calibri"/>
                        <a:buChar char="-"/>
                      </a:pPr>
                      <a:r>
                        <a:rPr lang="es-EC" sz="900" u="none" strike="noStrike" cap="none"/>
                        <a:t>Número de métodos</a:t>
                      </a:r>
                      <a:endParaRPr sz="1100" u="none" strike="noStrike" cap="none"/>
                    </a:p>
                    <a:p>
                      <a:pPr marL="342900" marR="0" lvl="0" indent="-342900" algn="l" rtl="0">
                        <a:lnSpc>
                          <a:spcPct val="107000"/>
                        </a:lnSpc>
                        <a:spcBef>
                          <a:spcPts val="0"/>
                        </a:spcBef>
                        <a:spcAft>
                          <a:spcPts val="0"/>
                        </a:spcAft>
                        <a:buClr>
                          <a:srgbClr val="000000"/>
                        </a:buClr>
                        <a:buSzPts val="900"/>
                        <a:buFont typeface="Calibri"/>
                        <a:buChar char="-"/>
                      </a:pPr>
                      <a:r>
                        <a:rPr lang="es-EC" sz="900" u="none" strike="noStrike" cap="none"/>
                        <a:t>Puntos de función, etc.</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Esfuerzo</a:t>
                      </a:r>
                      <a:endParaRPr sz="1100" u="none" strike="noStrike" cap="none">
                        <a:latin typeface="Calibri"/>
                        <a:ea typeface="Calibri"/>
                        <a:cs typeface="Calibri"/>
                        <a:sym typeface="Calibri"/>
                      </a:endParaRPr>
                    </a:p>
                  </a:txBody>
                  <a:tcPr marL="68600" marR="68600" marT="0" marB="0"/>
                </a:tc>
                <a:tc>
                  <a:txBody>
                    <a:bodyPr/>
                    <a:lstStyle/>
                    <a:p>
                      <a:pPr marL="0" marR="0" lvl="0" indent="0" algn="l" rtl="0">
                        <a:lnSpc>
                          <a:spcPct val="107000"/>
                        </a:lnSpc>
                        <a:spcBef>
                          <a:spcPts val="0"/>
                        </a:spcBef>
                        <a:spcAft>
                          <a:spcPts val="0"/>
                        </a:spcAft>
                        <a:buNone/>
                      </a:pPr>
                      <a:r>
                        <a:rPr lang="es-EC" sz="900" u="none" strike="noStrike" cap="none"/>
                        <a:t>Errores</a:t>
                      </a:r>
                      <a:endParaRPr sz="1100" u="none" strike="noStrike" cap="none">
                        <a:latin typeface="Calibri"/>
                        <a:ea typeface="Calibri"/>
                        <a:cs typeface="Calibri"/>
                        <a:sym typeface="Calibri"/>
                      </a:endParaRPr>
                    </a:p>
                  </a:txBody>
                  <a:tcPr marL="68600" marR="68600" marT="0" marB="0"/>
                </a:tc>
                <a:extLst>
                  <a:ext uri="{0D108BD9-81ED-4DB2-BD59-A6C34878D82A}">
                    <a16:rowId xmlns:a16="http://schemas.microsoft.com/office/drawing/2014/main" val="10001"/>
                  </a:ext>
                </a:extLst>
              </a:tr>
            </a:tbl>
          </a:graphicData>
        </a:graphic>
      </p:graphicFrame>
      <p:cxnSp>
        <p:nvCxnSpPr>
          <p:cNvPr id="1333" name="Google Shape;1333;p175"/>
          <p:cNvCxnSpPr/>
          <p:nvPr/>
        </p:nvCxnSpPr>
        <p:spPr>
          <a:xfrm flipH="1">
            <a:off x="3109913" y="2060575"/>
            <a:ext cx="771525" cy="428625"/>
          </a:xfrm>
          <a:prstGeom prst="straightConnector1">
            <a:avLst/>
          </a:prstGeom>
          <a:noFill/>
          <a:ln w="9525" cap="flat" cmpd="sng">
            <a:solidFill>
              <a:schemeClr val="dk1"/>
            </a:solidFill>
            <a:prstDash val="solid"/>
            <a:round/>
            <a:headEnd type="none" w="sm" len="sm"/>
            <a:tailEnd type="triangle" w="med" len="med"/>
          </a:ln>
        </p:spPr>
      </p:cxnSp>
      <p:cxnSp>
        <p:nvCxnSpPr>
          <p:cNvPr id="1334" name="Google Shape;1334;p175"/>
          <p:cNvCxnSpPr/>
          <p:nvPr/>
        </p:nvCxnSpPr>
        <p:spPr>
          <a:xfrm>
            <a:off x="3957638" y="2070100"/>
            <a:ext cx="0" cy="476250"/>
          </a:xfrm>
          <a:prstGeom prst="straightConnector1">
            <a:avLst/>
          </a:prstGeom>
          <a:noFill/>
          <a:ln w="9525" cap="flat" cmpd="sng">
            <a:solidFill>
              <a:schemeClr val="dk1"/>
            </a:solidFill>
            <a:prstDash val="solid"/>
            <a:round/>
            <a:headEnd type="none" w="sm" len="sm"/>
            <a:tailEnd type="triangle" w="med" len="med"/>
          </a:ln>
        </p:spPr>
      </p:cxnSp>
      <p:cxnSp>
        <p:nvCxnSpPr>
          <p:cNvPr id="1335" name="Google Shape;1335;p175"/>
          <p:cNvCxnSpPr/>
          <p:nvPr/>
        </p:nvCxnSpPr>
        <p:spPr>
          <a:xfrm>
            <a:off x="4043363" y="2070100"/>
            <a:ext cx="1200150" cy="466725"/>
          </a:xfrm>
          <a:prstGeom prst="straightConnector1">
            <a:avLst/>
          </a:prstGeom>
          <a:noFill/>
          <a:ln w="9525" cap="flat" cmpd="sng">
            <a:solidFill>
              <a:schemeClr val="dk1"/>
            </a:solidFill>
            <a:prstDash val="solid"/>
            <a:round/>
            <a:headEnd type="none" w="sm" len="sm"/>
            <a:tailEnd type="triangle" w="med" len="med"/>
          </a:ln>
        </p:spPr>
      </p:cxnSp>
      <p:cxnSp>
        <p:nvCxnSpPr>
          <p:cNvPr id="1336" name="Google Shape;1336;p175"/>
          <p:cNvCxnSpPr/>
          <p:nvPr/>
        </p:nvCxnSpPr>
        <p:spPr>
          <a:xfrm>
            <a:off x="2700338" y="3022600"/>
            <a:ext cx="9525" cy="628650"/>
          </a:xfrm>
          <a:prstGeom prst="straightConnector1">
            <a:avLst/>
          </a:prstGeom>
          <a:noFill/>
          <a:ln w="9525" cap="flat" cmpd="sng">
            <a:solidFill>
              <a:schemeClr val="dk1"/>
            </a:solidFill>
            <a:prstDash val="solid"/>
            <a:round/>
            <a:headEnd type="none" w="sm" len="sm"/>
            <a:tailEnd type="triangle" w="med" len="med"/>
          </a:ln>
        </p:spPr>
      </p:cxnSp>
      <p:cxnSp>
        <p:nvCxnSpPr>
          <p:cNvPr id="1337" name="Google Shape;1337;p175"/>
          <p:cNvCxnSpPr/>
          <p:nvPr/>
        </p:nvCxnSpPr>
        <p:spPr>
          <a:xfrm>
            <a:off x="2757488" y="3022600"/>
            <a:ext cx="1114425" cy="628650"/>
          </a:xfrm>
          <a:prstGeom prst="straightConnector1">
            <a:avLst/>
          </a:prstGeom>
          <a:noFill/>
          <a:ln w="9525" cap="flat" cmpd="sng">
            <a:solidFill>
              <a:schemeClr val="dk1"/>
            </a:solidFill>
            <a:prstDash val="solid"/>
            <a:round/>
            <a:headEnd type="none" w="sm" len="sm"/>
            <a:tailEnd type="triangle" w="med" len="med"/>
          </a:ln>
        </p:spPr>
      </p:cxnSp>
      <p:cxnSp>
        <p:nvCxnSpPr>
          <p:cNvPr id="1338" name="Google Shape;1338;p175"/>
          <p:cNvCxnSpPr/>
          <p:nvPr/>
        </p:nvCxnSpPr>
        <p:spPr>
          <a:xfrm>
            <a:off x="4062413" y="3024188"/>
            <a:ext cx="1076325" cy="628650"/>
          </a:xfrm>
          <a:prstGeom prst="straightConnector1">
            <a:avLst/>
          </a:prstGeom>
          <a:noFill/>
          <a:ln w="9525" cap="flat" cmpd="sng">
            <a:solidFill>
              <a:schemeClr val="dk1"/>
            </a:solidFill>
            <a:prstDash val="solid"/>
            <a:round/>
            <a:headEnd type="none" w="sm" len="sm"/>
            <a:tailEnd type="triangle" w="med" len="med"/>
          </a:ln>
        </p:spPr>
      </p:cxnSp>
      <p:cxnSp>
        <p:nvCxnSpPr>
          <p:cNvPr id="1339" name="Google Shape;1339;p175"/>
          <p:cNvCxnSpPr/>
          <p:nvPr/>
        </p:nvCxnSpPr>
        <p:spPr>
          <a:xfrm>
            <a:off x="4167188" y="3043238"/>
            <a:ext cx="1971675" cy="609600"/>
          </a:xfrm>
          <a:prstGeom prst="straightConnector1">
            <a:avLst/>
          </a:prstGeom>
          <a:noFill/>
          <a:ln w="9525" cap="flat" cmpd="sng">
            <a:solidFill>
              <a:schemeClr val="dk1"/>
            </a:solidFill>
            <a:prstDash val="solid"/>
            <a:round/>
            <a:headEnd type="none" w="sm" len="sm"/>
            <a:tailEnd type="triangle" w="med" len="med"/>
          </a:ln>
        </p:spPr>
      </p:cxnSp>
      <p:cxnSp>
        <p:nvCxnSpPr>
          <p:cNvPr id="1340" name="Google Shape;1340;p175"/>
          <p:cNvCxnSpPr/>
          <p:nvPr/>
        </p:nvCxnSpPr>
        <p:spPr>
          <a:xfrm>
            <a:off x="5486400" y="2768600"/>
            <a:ext cx="1462088" cy="882650"/>
          </a:xfrm>
          <a:prstGeom prst="straightConnector1">
            <a:avLst/>
          </a:prstGeom>
          <a:noFill/>
          <a:ln w="9525" cap="flat" cmpd="sng">
            <a:solidFill>
              <a:schemeClr val="dk1"/>
            </a:solidFill>
            <a:prstDash val="solid"/>
            <a:round/>
            <a:headEnd type="none" w="sm" len="sm"/>
            <a:tailEnd type="triangle" w="med" len="med"/>
          </a:ln>
        </p:spPr>
      </p:cxnSp>
      <p:sp>
        <p:nvSpPr>
          <p:cNvPr id="1341" name="Google Shape;1341;p175"/>
          <p:cNvSpPr/>
          <p:nvPr/>
        </p:nvSpPr>
        <p:spPr>
          <a:xfrm>
            <a:off x="1893888" y="1519238"/>
            <a:ext cx="4721225"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2" name="Google Shape;1342;p175"/>
          <p:cNvSpPr/>
          <p:nvPr/>
        </p:nvSpPr>
        <p:spPr>
          <a:xfrm>
            <a:off x="2043113" y="1754188"/>
            <a:ext cx="3683000" cy="5080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900"/>
              <a:buFont typeface="Arial"/>
              <a:buNone/>
            </a:pPr>
            <a:r>
              <a:rPr lang="es-EC" sz="900" b="1" i="0" u="none" strike="noStrike" cap="none">
                <a:solidFill>
                  <a:schemeClr val="dk1"/>
                </a:solidFill>
                <a:latin typeface="Calibri"/>
                <a:ea typeface="Calibri"/>
                <a:cs typeface="Calibri"/>
                <a:sym typeface="Calibri"/>
              </a:rPr>
              <a:t>Goal</a:t>
            </a:r>
            <a:r>
              <a:rPr lang="es-EC" sz="900" b="0" i="0" u="none" strike="noStrike" cap="none">
                <a:solidFill>
                  <a:schemeClr val="dk1"/>
                </a:solidFill>
                <a:latin typeface="Calibri"/>
                <a:ea typeface="Calibri"/>
                <a:cs typeface="Calibri"/>
                <a:sym typeface="Calibri"/>
              </a:rPr>
              <a:t>: Evaluar la efectividad del estándar de desarrollo de una organización</a:t>
            </a:r>
            <a:endParaRPr sz="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76"/>
          <p:cNvSpPr txBox="1">
            <a:spLocks noGrp="1"/>
          </p:cNvSpPr>
          <p:nvPr>
            <p:ph type="title"/>
          </p:nvPr>
        </p:nvSpPr>
        <p:spPr>
          <a:xfrm>
            <a:off x="395288" y="188914"/>
            <a:ext cx="8229600" cy="61916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AT&amp;T </a:t>
            </a:r>
            <a:endParaRPr/>
          </a:p>
        </p:txBody>
      </p:sp>
      <p:sp>
        <p:nvSpPr>
          <p:cNvPr id="1348" name="Google Shape;1348;p176"/>
          <p:cNvSpPr txBox="1">
            <a:spLocks noGrp="1"/>
          </p:cNvSpPr>
          <p:nvPr>
            <p:ph type="body" idx="1"/>
          </p:nvPr>
        </p:nvSpPr>
        <p:spPr>
          <a:xfrm>
            <a:off x="293355" y="669854"/>
            <a:ext cx="8723054" cy="66984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AT &amp; T usa GQM para ayudar a determinar qué métricas son apropiadas para evaluar su proceso de inspección.</a:t>
            </a:r>
            <a:endParaRPr/>
          </a:p>
          <a:p>
            <a:pPr marL="457200" lvl="0" indent="-228600" algn="just" rtl="0">
              <a:lnSpc>
                <a:spcPct val="100000"/>
              </a:lnSpc>
              <a:spcBef>
                <a:spcPts val="600"/>
              </a:spcBef>
              <a:spcAft>
                <a:spcPts val="0"/>
              </a:spcAft>
              <a:buSzPts val="3000"/>
              <a:buNone/>
            </a:pPr>
            <a:endParaRPr sz="2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p:txBody>
      </p:sp>
      <p:graphicFrame>
        <p:nvGraphicFramePr>
          <p:cNvPr id="1349" name="Google Shape;1349;p176"/>
          <p:cNvGraphicFramePr/>
          <p:nvPr/>
        </p:nvGraphicFramePr>
        <p:xfrm>
          <a:off x="457061" y="1620875"/>
          <a:ext cx="3000000" cy="3000000"/>
        </p:xfrm>
        <a:graphic>
          <a:graphicData uri="http://schemas.openxmlformats.org/drawingml/2006/table">
            <a:tbl>
              <a:tblPr firstRow="1" bandRow="1">
                <a:noFill/>
                <a:tableStyleId>{3ED5E62B-5EB3-449B-AB98-16D06887C7FE}</a:tableStyleId>
              </a:tblPr>
              <a:tblGrid>
                <a:gridCol w="1197400">
                  <a:extLst>
                    <a:ext uri="{9D8B030D-6E8A-4147-A177-3AD203B41FA5}">
                      <a16:colId xmlns:a16="http://schemas.microsoft.com/office/drawing/2014/main" val="20000"/>
                    </a:ext>
                  </a:extLst>
                </a:gridCol>
                <a:gridCol w="3444950">
                  <a:extLst>
                    <a:ext uri="{9D8B030D-6E8A-4147-A177-3AD203B41FA5}">
                      <a16:colId xmlns:a16="http://schemas.microsoft.com/office/drawing/2014/main" val="20001"/>
                    </a:ext>
                  </a:extLst>
                </a:gridCol>
                <a:gridCol w="375330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None/>
                      </a:pPr>
                      <a:r>
                        <a:rPr lang="es-EC" sz="1400" b="1" u="none" strike="noStrike" cap="none"/>
                        <a:t>Goal </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400" b="1" u="none" strike="noStrike" cap="none"/>
                        <a:t>Question</a:t>
                      </a:r>
                      <a:endParaRPr sz="1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400" b="1" u="none" strike="noStrike" cap="none"/>
                        <a:t>Metric</a:t>
                      </a:r>
                      <a:endParaRPr sz="1400" b="1" u="none" strike="noStrike" cap="none"/>
                    </a:p>
                  </a:txBody>
                  <a:tcPr marL="91450" marR="91450" marT="45725" marB="45725"/>
                </a:tc>
                <a:extLst>
                  <a:ext uri="{0D108BD9-81ED-4DB2-BD59-A6C34878D82A}">
                    <a16:rowId xmlns:a16="http://schemas.microsoft.com/office/drawing/2014/main" val="10000"/>
                  </a:ext>
                </a:extLst>
              </a:tr>
              <a:tr h="370850">
                <a:tc rowSpan="2">
                  <a:txBody>
                    <a:bodyPr/>
                    <a:lstStyle/>
                    <a:p>
                      <a:pPr marL="0" marR="0" lvl="0" indent="0" algn="l" rtl="0">
                        <a:lnSpc>
                          <a:spcPct val="100000"/>
                        </a:lnSpc>
                        <a:spcBef>
                          <a:spcPts val="0"/>
                        </a:spcBef>
                        <a:spcAft>
                          <a:spcPts val="0"/>
                        </a:spcAft>
                        <a:buNone/>
                      </a:pPr>
                      <a:r>
                        <a:rPr lang="es-EC" sz="1200" u="none" strike="noStrike" cap="none"/>
                        <a:t>Plan</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200" u="none" strike="noStrike" cap="none"/>
                        <a:t>Cuanto cuesta el proceso de inspección?</a:t>
                      </a:r>
                      <a:endParaRPr sz="1200" u="none" strike="noStrike" cap="none"/>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Esfuerzo promedio por KLOC</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Porcentaje de re inspecciones</a:t>
                      </a:r>
                      <a:endParaRPr sz="1200" u="none" strike="noStrike" cap="none"/>
                    </a:p>
                  </a:txBody>
                  <a:tcPr marL="91450" marR="91450" marT="45725" marB="45725"/>
                </a:tc>
                <a:extLst>
                  <a:ext uri="{0D108BD9-81ED-4DB2-BD59-A6C34878D82A}">
                    <a16:rowId xmlns:a16="http://schemas.microsoft.com/office/drawing/2014/main" val="10001"/>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200" u="none" strike="noStrike" cap="none"/>
                        <a:t>Cuántos días toma el proceso de inspección?</a:t>
                      </a:r>
                      <a:endParaRPr sz="1200" u="none" strike="noStrike" cap="none"/>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Tiempo por KLOC</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Total KLOC inspeccionadas</a:t>
                      </a:r>
                      <a:endParaRPr sz="1200" u="none" strike="noStrike" cap="none"/>
                    </a:p>
                  </a:txBody>
                  <a:tcPr marL="91450" marR="91450" marT="45725" marB="45725"/>
                </a:tc>
                <a:extLst>
                  <a:ext uri="{0D108BD9-81ED-4DB2-BD59-A6C34878D82A}">
                    <a16:rowId xmlns:a16="http://schemas.microsoft.com/office/drawing/2014/main" val="10002"/>
                  </a:ext>
                </a:extLst>
              </a:tr>
              <a:tr h="370850">
                <a:tc rowSpan="3">
                  <a:txBody>
                    <a:bodyPr/>
                    <a:lstStyle/>
                    <a:p>
                      <a:pPr marL="0" marR="0" lvl="0" indent="0" algn="l" rtl="0">
                        <a:lnSpc>
                          <a:spcPct val="100000"/>
                        </a:lnSpc>
                        <a:spcBef>
                          <a:spcPts val="0"/>
                        </a:spcBef>
                        <a:spcAft>
                          <a:spcPts val="0"/>
                        </a:spcAft>
                        <a:buNone/>
                      </a:pPr>
                      <a:r>
                        <a:rPr lang="es-EC" sz="1200" u="none" strike="noStrike" cap="none"/>
                        <a:t>Monitoreo y control</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200" u="none" strike="noStrike" cap="none"/>
                        <a:t>Cuál es la calidad del software inspeccionado ?</a:t>
                      </a:r>
                      <a:endParaRPr sz="1200" u="none" strike="noStrike" cap="none"/>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Promedio de defectos detectados por KLOC</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Ratio de inspección</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Ratio de preparación</a:t>
                      </a:r>
                      <a:endParaRPr sz="1200" u="none" strike="noStrike" cap="none"/>
                    </a:p>
                  </a:txBody>
                  <a:tcPr marL="91450" marR="91450" marT="45725" marB="45725"/>
                </a:tc>
                <a:extLst>
                  <a:ext uri="{0D108BD9-81ED-4DB2-BD59-A6C34878D82A}">
                    <a16:rowId xmlns:a16="http://schemas.microsoft.com/office/drawing/2014/main" val="10003"/>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200" u="none" strike="noStrike" cap="none"/>
                        <a:t>En qué grado el personal cumplió con el procedimiento?</a:t>
                      </a:r>
                      <a:endParaRPr sz="1200" u="none" strike="noStrike" cap="none"/>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Ratio de inspección</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Ratio de preparación</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Promedio de LOC inspeccionadas</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Porcentaje de reinspecciones</a:t>
                      </a:r>
                      <a:endParaRPr sz="1200" u="none" strike="noStrike" cap="none"/>
                    </a:p>
                  </a:txBody>
                  <a:tcPr marL="91450" marR="91450" marT="45725" marB="45725"/>
                </a:tc>
                <a:extLst>
                  <a:ext uri="{0D108BD9-81ED-4DB2-BD59-A6C34878D82A}">
                    <a16:rowId xmlns:a16="http://schemas.microsoft.com/office/drawing/2014/main" val="10004"/>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200" u="none" strike="noStrike" cap="none"/>
                        <a:t>Cuál es el estado del proceso de inspección ?</a:t>
                      </a:r>
                      <a:endParaRPr sz="1200" u="none" strike="noStrike" cap="none"/>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Total de KLOC inspeccionadas</a:t>
                      </a:r>
                      <a:endParaRPr sz="1200" u="none" strike="noStrike" cap="none"/>
                    </a:p>
                  </a:txBody>
                  <a:tcPr marL="91450" marR="91450" marT="45725" marB="45725"/>
                </a:tc>
                <a:extLst>
                  <a:ext uri="{0D108BD9-81ED-4DB2-BD59-A6C34878D82A}">
                    <a16:rowId xmlns:a16="http://schemas.microsoft.com/office/drawing/2014/main" val="10005"/>
                  </a:ext>
                </a:extLst>
              </a:tr>
              <a:tr h="370850">
                <a:tc rowSpan="2">
                  <a:txBody>
                    <a:bodyPr/>
                    <a:lstStyle/>
                    <a:p>
                      <a:pPr marL="0" marR="0" lvl="0" indent="0" algn="l" rtl="0">
                        <a:lnSpc>
                          <a:spcPct val="100000"/>
                        </a:lnSpc>
                        <a:spcBef>
                          <a:spcPts val="0"/>
                        </a:spcBef>
                        <a:spcAft>
                          <a:spcPts val="0"/>
                        </a:spcAft>
                        <a:buNone/>
                      </a:pPr>
                      <a:r>
                        <a:rPr lang="es-EC" sz="1200" u="none" strike="noStrike" cap="none"/>
                        <a:t>Mejora</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200" u="none" strike="noStrike" cap="none"/>
                        <a:t>Qué tan efectivo es el proceso de inspección ?</a:t>
                      </a:r>
                      <a:endParaRPr sz="1200" u="none" strike="noStrike" cap="none"/>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Defectos eliminados eficientemente</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Promedio de defectos detectados por KLOC</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Ratio de inspección</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Ratio de preparación</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Promedio de líneas de código inspeccionadas</a:t>
                      </a:r>
                      <a:endParaRPr sz="1200" u="none" strike="noStrike" cap="none"/>
                    </a:p>
                  </a:txBody>
                  <a:tcPr marL="91450" marR="91450" marT="45725" marB="45725"/>
                </a:tc>
                <a:extLst>
                  <a:ext uri="{0D108BD9-81ED-4DB2-BD59-A6C34878D82A}">
                    <a16:rowId xmlns:a16="http://schemas.microsoft.com/office/drawing/2014/main" val="10006"/>
                  </a:ext>
                </a:extLst>
              </a:tr>
              <a:tr h="370850">
                <a:tc vMerge="1">
                  <a:txBody>
                    <a:bodyPr/>
                    <a:lstStyle/>
                    <a:p>
                      <a:endParaRPr lang="es-ES"/>
                    </a:p>
                  </a:txBody>
                  <a:tcPr/>
                </a:tc>
                <a:tc>
                  <a:txBody>
                    <a:bodyPr/>
                    <a:lstStyle/>
                    <a:p>
                      <a:pPr marL="0" marR="0" lvl="0" indent="0" algn="l" rtl="0">
                        <a:lnSpc>
                          <a:spcPct val="100000"/>
                        </a:lnSpc>
                        <a:spcBef>
                          <a:spcPts val="0"/>
                        </a:spcBef>
                        <a:spcAft>
                          <a:spcPts val="0"/>
                        </a:spcAft>
                        <a:buNone/>
                      </a:pPr>
                      <a:r>
                        <a:rPr lang="es-EC" sz="1200" u="none" strike="noStrike" cap="none"/>
                        <a:t>Cuál es la productividad del proceso de inspección ?</a:t>
                      </a:r>
                      <a:endParaRPr sz="1200" u="none" strike="noStrike" cap="none"/>
                    </a:p>
                  </a:txBody>
                  <a:tcPr marL="91450" marR="91450" marT="45725" marB="45725"/>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Promedio de esfuerzo por defecto detectado</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Ratio de inspección</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Ratio de preparación</a:t>
                      </a:r>
                      <a:endParaRPr/>
                    </a:p>
                    <a:p>
                      <a:pPr marL="171450" marR="0" lvl="0" indent="-171450" algn="l" rtl="0">
                        <a:lnSpc>
                          <a:spcPct val="100000"/>
                        </a:lnSpc>
                        <a:spcBef>
                          <a:spcPts val="0"/>
                        </a:spcBef>
                        <a:spcAft>
                          <a:spcPts val="0"/>
                        </a:spcAft>
                        <a:buClr>
                          <a:srgbClr val="000000"/>
                        </a:buClr>
                        <a:buSzPts val="1200"/>
                        <a:buFont typeface="Arial"/>
                        <a:buChar char="•"/>
                      </a:pPr>
                      <a:r>
                        <a:rPr lang="es-EC" sz="1200" u="none" strike="noStrike" cap="none"/>
                        <a:t>Promedio de líneas de código inspeccionadas</a:t>
                      </a:r>
                      <a:endParaRPr/>
                    </a:p>
                    <a:p>
                      <a:pPr marL="0" marR="0" lvl="0" indent="0" algn="l" rtl="0">
                        <a:lnSpc>
                          <a:spcPct val="100000"/>
                        </a:lnSpc>
                        <a:spcBef>
                          <a:spcPts val="0"/>
                        </a:spcBef>
                        <a:spcAft>
                          <a:spcPts val="0"/>
                        </a:spcAft>
                        <a:buNone/>
                      </a:pPr>
                      <a:endParaRPr sz="1200" u="none" strike="noStrike" cap="none"/>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177"/>
          <p:cNvSpPr txBox="1">
            <a:spLocks noGrp="1"/>
          </p:cNvSpPr>
          <p:nvPr>
            <p:ph type="title"/>
          </p:nvPr>
        </p:nvSpPr>
        <p:spPr>
          <a:xfrm>
            <a:off x="395288" y="188913"/>
            <a:ext cx="8229600" cy="86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Objetivos, atributos y métricas de la calidad del software</a:t>
            </a:r>
            <a:endParaRPr/>
          </a:p>
        </p:txBody>
      </p:sp>
      <p:pic>
        <p:nvPicPr>
          <p:cNvPr id="1355" name="Google Shape;1355;p177"/>
          <p:cNvPicPr preferRelativeResize="0"/>
          <p:nvPr/>
        </p:nvPicPr>
        <p:blipFill rotWithShape="1">
          <a:blip r:embed="rId3">
            <a:alphaModFix/>
          </a:blip>
          <a:srcRect/>
          <a:stretch/>
        </p:blipFill>
        <p:spPr>
          <a:xfrm>
            <a:off x="1476375" y="1052513"/>
            <a:ext cx="5802313" cy="5776912"/>
          </a:xfrm>
          <a:prstGeom prst="rect">
            <a:avLst/>
          </a:prstGeom>
          <a:noFill/>
          <a:ln>
            <a:noFill/>
          </a:ln>
        </p:spPr>
      </p:pic>
      <p:sp>
        <p:nvSpPr>
          <p:cNvPr id="1356" name="Google Shape;1356;p177"/>
          <p:cNvSpPr/>
          <p:nvPr/>
        </p:nvSpPr>
        <p:spPr>
          <a:xfrm>
            <a:off x="7278688" y="6459538"/>
            <a:ext cx="9810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C" sz="1800" b="0" i="0" u="none" strike="noStrike" cap="none">
                <a:solidFill>
                  <a:schemeClr val="dk1"/>
                </a:solidFill>
                <a:latin typeface="Arial"/>
                <a:ea typeface="Arial"/>
                <a:cs typeface="Arial"/>
                <a:sym typeface="Arial"/>
              </a:rPr>
              <a:t>[Hya96]</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78"/>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N.8a</a:t>
            </a:r>
            <a:endParaRPr sz="4000" b="1" i="0" u="none" strike="noStrike" cap="none">
              <a:solidFill>
                <a:srgbClr val="92D050"/>
              </a:solidFill>
              <a:latin typeface="Arial"/>
              <a:ea typeface="Arial"/>
              <a:cs typeface="Arial"/>
              <a:sym typeface="Arial"/>
            </a:endParaRPr>
          </a:p>
        </p:txBody>
      </p:sp>
      <p:sp>
        <p:nvSpPr>
          <p:cNvPr id="1362" name="Google Shape;1362;p178"/>
          <p:cNvSpPr txBox="1">
            <a:spLocks noGrp="1"/>
          </p:cNvSpPr>
          <p:nvPr>
            <p:ph type="body" idx="4294967295"/>
          </p:nvPr>
        </p:nvSpPr>
        <p:spPr>
          <a:xfrm>
            <a:off x="356923" y="1572386"/>
            <a:ext cx="8321811"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Utilizando la metodología GQM identificar mediciones adecuadas para recopilar durante un proyecto de desarrollo de software</a:t>
            </a:r>
            <a:endParaRPr sz="1800">
              <a:latin typeface="Arial"/>
              <a:ea typeface="Arial"/>
              <a:cs typeface="Arial"/>
              <a:sym typeface="Arial"/>
            </a:endParaRPr>
          </a:p>
        </p:txBody>
      </p:sp>
      <p:cxnSp>
        <p:nvCxnSpPr>
          <p:cNvPr id="1363" name="Google Shape;1363;p17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364" name="Google Shape;1364;p17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365" name="Google Shape;1365;p17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79"/>
          <p:cNvSpPr txBox="1">
            <a:spLocks noGrp="1"/>
          </p:cNvSpPr>
          <p:nvPr>
            <p:ph type="ctrTitle" idx="4294967295"/>
          </p:nvPr>
        </p:nvSpPr>
        <p:spPr>
          <a:xfrm>
            <a:off x="950997" y="2600681"/>
            <a:ext cx="7487728" cy="123767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PROPIEDADES DE LAS MÉTRICAS</a:t>
            </a:r>
            <a:endParaRPr sz="4800" b="1" i="0" u="none" strike="noStrike" cap="none">
              <a:solidFill>
                <a:srgbClr val="00B0F0"/>
              </a:solidFill>
              <a:latin typeface="Arial"/>
              <a:ea typeface="Arial"/>
              <a:cs typeface="Arial"/>
              <a:sym typeface="Arial"/>
            </a:endParaRPr>
          </a:p>
        </p:txBody>
      </p:sp>
      <p:cxnSp>
        <p:nvCxnSpPr>
          <p:cNvPr id="1371" name="Google Shape;1371;p17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372" name="Google Shape;1372;p17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373" name="Google Shape;1373;p17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8"/>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 </a:t>
            </a:r>
            <a:endParaRPr sz="4000" b="1" i="0" u="none" strike="noStrike" cap="none">
              <a:solidFill>
                <a:srgbClr val="92D050"/>
              </a:solidFill>
              <a:latin typeface="Arial"/>
              <a:ea typeface="Arial"/>
              <a:cs typeface="Arial"/>
              <a:sym typeface="Arial"/>
            </a:endParaRPr>
          </a:p>
        </p:txBody>
      </p:sp>
      <p:sp>
        <p:nvSpPr>
          <p:cNvPr id="181" name="Google Shape;181;p18"/>
          <p:cNvSpPr txBox="1">
            <a:spLocks noGrp="1"/>
          </p:cNvSpPr>
          <p:nvPr>
            <p:ph type="body" idx="4294967295"/>
          </p:nvPr>
        </p:nvSpPr>
        <p:spPr>
          <a:xfrm>
            <a:off x="347491" y="1812419"/>
            <a:ext cx="8477532"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Grupo 1. Describa el peor proyecto de desarrollo de software del que ha tenido conocimiento. ¿Que problemas se presentaron y que consecuencias tuvo?</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19100" algn="l" rtl="0">
              <a:lnSpc>
                <a:spcPct val="130000"/>
              </a:lnSpc>
              <a:spcBef>
                <a:spcPts val="600"/>
              </a:spcBef>
              <a:spcAft>
                <a:spcPts val="0"/>
              </a:spcAft>
              <a:buSzPts val="3000"/>
              <a:buFont typeface="Noto Sans Symbols"/>
              <a:buChar char="▪"/>
            </a:pPr>
            <a:r>
              <a:rPr lang="es-EC" sz="2800">
                <a:latin typeface="Arial"/>
                <a:ea typeface="Arial"/>
                <a:cs typeface="Arial"/>
                <a:sym typeface="Arial"/>
              </a:rPr>
              <a:t>Grupo 2. Dentro de la Organización en que labora.</a:t>
            </a:r>
            <a:endParaRPr/>
          </a:p>
          <a:p>
            <a:pPr marL="914400" lvl="1" indent="-381000" algn="l" rtl="0">
              <a:lnSpc>
                <a:spcPct val="130000"/>
              </a:lnSpc>
              <a:spcBef>
                <a:spcPts val="0"/>
              </a:spcBef>
              <a:spcAft>
                <a:spcPts val="0"/>
              </a:spcAft>
              <a:buSzPts val="2400"/>
              <a:buChar char="○"/>
            </a:pPr>
            <a:r>
              <a:rPr lang="es-EC">
                <a:latin typeface="Arial"/>
                <a:ea typeface="Arial"/>
                <a:cs typeface="Arial"/>
                <a:sym typeface="Arial"/>
              </a:rPr>
              <a:t>¿ Cual fue un proyecto importante de TIC en el que participó? Describirlo.</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182" name="Google Shape;182;p1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83" name="Google Shape;183;p1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84" name="Google Shape;184;p1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pic>
        <p:nvPicPr>
          <p:cNvPr id="1379" name="Google Shape;1379;p180"/>
          <p:cNvPicPr preferRelativeResize="0"/>
          <p:nvPr/>
        </p:nvPicPr>
        <p:blipFill rotWithShape="1">
          <a:blip r:embed="rId3">
            <a:alphaModFix/>
          </a:blip>
          <a:srcRect/>
          <a:stretch/>
        </p:blipFill>
        <p:spPr>
          <a:xfrm>
            <a:off x="1422400" y="3943350"/>
            <a:ext cx="6481763" cy="2605088"/>
          </a:xfrm>
          <a:prstGeom prst="rect">
            <a:avLst/>
          </a:prstGeom>
          <a:noFill/>
          <a:ln>
            <a:noFill/>
          </a:ln>
        </p:spPr>
      </p:pic>
      <p:sp>
        <p:nvSpPr>
          <p:cNvPr id="1380" name="Google Shape;1380;p180"/>
          <p:cNvSpPr txBox="1">
            <a:spLocks noGrp="1"/>
          </p:cNvSpPr>
          <p:nvPr>
            <p:ph type="title"/>
          </p:nvPr>
        </p:nvSpPr>
        <p:spPr>
          <a:xfrm>
            <a:off x="379562" y="457200"/>
            <a:ext cx="8340576"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Fiabilidad y Validez</a:t>
            </a:r>
            <a:endParaRPr>
              <a:latin typeface="Arial"/>
              <a:ea typeface="Arial"/>
              <a:cs typeface="Arial"/>
              <a:sym typeface="Arial"/>
            </a:endParaRPr>
          </a:p>
        </p:txBody>
      </p:sp>
      <p:sp>
        <p:nvSpPr>
          <p:cNvPr id="1381" name="Google Shape;1381;p180"/>
          <p:cNvSpPr txBox="1">
            <a:spLocks noGrp="1"/>
          </p:cNvSpPr>
          <p:nvPr>
            <p:ph type="body" idx="1"/>
          </p:nvPr>
        </p:nvSpPr>
        <p:spPr>
          <a:xfrm>
            <a:off x="242888" y="1201738"/>
            <a:ext cx="8520112" cy="2928937"/>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000">
                <a:latin typeface="Arial"/>
                <a:ea typeface="Arial"/>
                <a:cs typeface="Arial"/>
                <a:sym typeface="Arial"/>
              </a:rPr>
              <a:t>Criterios de calidad de medición más importante son:</a:t>
            </a:r>
            <a:endParaRPr/>
          </a:p>
          <a:p>
            <a:pPr marL="914400" lvl="1" indent="-381000" algn="l" rtl="0">
              <a:lnSpc>
                <a:spcPct val="100000"/>
              </a:lnSpc>
              <a:spcBef>
                <a:spcPts val="600"/>
              </a:spcBef>
              <a:spcAft>
                <a:spcPts val="0"/>
              </a:spcAft>
              <a:buSzPts val="2400"/>
              <a:buFont typeface="Courier New"/>
              <a:buChar char="o"/>
            </a:pPr>
            <a:r>
              <a:rPr lang="es-EC" sz="1800" b="1">
                <a:latin typeface="Arial"/>
                <a:ea typeface="Arial"/>
                <a:cs typeface="Arial"/>
                <a:sym typeface="Arial"/>
              </a:rPr>
              <a:t>Fiabilidad</a:t>
            </a:r>
            <a:r>
              <a:rPr lang="es-EC" sz="1800">
                <a:latin typeface="Arial"/>
                <a:ea typeface="Arial"/>
                <a:cs typeface="Arial"/>
                <a:sym typeface="Arial"/>
              </a:rPr>
              <a:t>: Consistencia de un número de mediciones repetidas. Cuando las medidas repetidas son altamente consistentes entonces el método de medida tiene un alto grado de fiabilidad.</a:t>
            </a:r>
            <a:endParaRPr/>
          </a:p>
          <a:p>
            <a:pPr marL="914400" lvl="1" indent="-381000" algn="l" rtl="0">
              <a:lnSpc>
                <a:spcPct val="100000"/>
              </a:lnSpc>
              <a:spcBef>
                <a:spcPts val="0"/>
              </a:spcBef>
              <a:spcAft>
                <a:spcPts val="0"/>
              </a:spcAft>
              <a:buSzPts val="2400"/>
              <a:buFont typeface="Courier New"/>
              <a:buChar char="o"/>
            </a:pPr>
            <a:r>
              <a:rPr lang="es-EC" sz="1800" b="1">
                <a:latin typeface="Arial"/>
                <a:ea typeface="Arial"/>
                <a:cs typeface="Arial"/>
                <a:sym typeface="Arial"/>
              </a:rPr>
              <a:t>Validez</a:t>
            </a:r>
            <a:r>
              <a:rPr lang="es-EC" sz="1800">
                <a:latin typeface="Arial"/>
                <a:ea typeface="Arial"/>
                <a:cs typeface="Arial"/>
                <a:sym typeface="Arial"/>
              </a:rPr>
              <a:t>:  Es el criterio que se refiere a sí la métrica refleja el significado real del concepto que se está operacionalizando. Se le denomina validez de constructo. </a:t>
            </a:r>
            <a:endParaRPr sz="1800">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81"/>
          <p:cNvSpPr txBox="1">
            <a:spLocks noGrp="1"/>
          </p:cNvSpPr>
          <p:nvPr>
            <p:ph type="title"/>
          </p:nvPr>
        </p:nvSpPr>
        <p:spPr>
          <a:xfrm>
            <a:off x="395288" y="188913"/>
            <a:ext cx="8424862"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Repetibilidad</a:t>
            </a:r>
            <a:endParaRPr sz="3600">
              <a:latin typeface="Arial"/>
              <a:ea typeface="Arial"/>
              <a:cs typeface="Arial"/>
              <a:sym typeface="Arial"/>
            </a:endParaRPr>
          </a:p>
        </p:txBody>
      </p:sp>
      <p:sp>
        <p:nvSpPr>
          <p:cNvPr id="1387" name="Google Shape;1387;p181"/>
          <p:cNvSpPr txBox="1">
            <a:spLocks noGrp="1"/>
          </p:cNvSpPr>
          <p:nvPr>
            <p:ph type="body" idx="1"/>
          </p:nvPr>
        </p:nvSpPr>
        <p:spPr>
          <a:xfrm>
            <a:off x="242199" y="1207698"/>
            <a:ext cx="8435975" cy="5236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El uso repetido del mismo procedimiento de medición, mismos operadores, mismo instrumento de medición, mismas condiciones operativas, misma ubicación en objetos iguales o similares sobre un corto período de tiempo. Debería producir los mismos resultados dentro de las tolerancias adecuadas</a:t>
            </a:r>
            <a:endParaRPr sz="2000">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82"/>
          <p:cNvSpPr txBox="1">
            <a:spLocks noGrp="1"/>
          </p:cNvSpPr>
          <p:nvPr>
            <p:ph type="title"/>
          </p:nvPr>
        </p:nvSpPr>
        <p:spPr>
          <a:xfrm>
            <a:off x="395288" y="188913"/>
            <a:ext cx="8424862" cy="76861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600">
                <a:latin typeface="Arial"/>
                <a:ea typeface="Arial"/>
                <a:cs typeface="Arial"/>
                <a:sym typeface="Arial"/>
              </a:rPr>
              <a:t>Reproducibilidad</a:t>
            </a:r>
            <a:endParaRPr/>
          </a:p>
        </p:txBody>
      </p:sp>
      <p:sp>
        <p:nvSpPr>
          <p:cNvPr id="1393" name="Google Shape;1393;p182"/>
          <p:cNvSpPr txBox="1">
            <a:spLocks noGrp="1"/>
          </p:cNvSpPr>
          <p:nvPr>
            <p:ph type="body" idx="1"/>
          </p:nvPr>
        </p:nvSpPr>
        <p:spPr>
          <a:xfrm>
            <a:off x="242199" y="1207698"/>
            <a:ext cx="8435975" cy="5236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Es el uso de la métrica a partir de un conjunto de condiciones que incluye diferentes ubicaciones, operadores, instrumentos y mediciones replicadas en objetos iguales y similares.</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83"/>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N.13 </a:t>
            </a:r>
            <a:endParaRPr sz="4000" b="1" i="0" u="none" strike="noStrike" cap="none">
              <a:solidFill>
                <a:srgbClr val="92D050"/>
              </a:solidFill>
              <a:latin typeface="Arial"/>
              <a:ea typeface="Arial"/>
              <a:cs typeface="Arial"/>
              <a:sym typeface="Arial"/>
            </a:endParaRPr>
          </a:p>
        </p:txBody>
      </p:sp>
      <p:sp>
        <p:nvSpPr>
          <p:cNvPr id="1399" name="Google Shape;1399;p183"/>
          <p:cNvSpPr txBox="1">
            <a:spLocks noGrp="1"/>
          </p:cNvSpPr>
          <p:nvPr>
            <p:ph type="body" idx="4294967295"/>
          </p:nvPr>
        </p:nvSpPr>
        <p:spPr>
          <a:xfrm>
            <a:off x="330483" y="1575509"/>
            <a:ext cx="8321811"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Realizar la medición de la calidad externa del código fuente</a:t>
            </a:r>
            <a:endParaRPr/>
          </a:p>
          <a:p>
            <a:pPr marL="457200" lvl="0" indent="-266700" algn="just"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2800">
                <a:latin typeface="Arial"/>
                <a:ea typeface="Arial"/>
                <a:cs typeface="Arial"/>
                <a:sym typeface="Arial"/>
              </a:rPr>
              <a:t>Pasar los casos de prueba</a:t>
            </a:r>
            <a:endParaRPr sz="2800">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2800">
                <a:latin typeface="Arial"/>
                <a:ea typeface="Arial"/>
                <a:cs typeface="Arial"/>
                <a:sym typeface="Arial"/>
              </a:rPr>
              <a:t>Tomar la medida</a:t>
            </a:r>
            <a:endParaRPr sz="2800">
              <a:latin typeface="Arial"/>
              <a:ea typeface="Arial"/>
              <a:cs typeface="Arial"/>
              <a:sym typeface="Arial"/>
            </a:endParaRPr>
          </a:p>
        </p:txBody>
      </p:sp>
      <p:cxnSp>
        <p:nvCxnSpPr>
          <p:cNvPr id="1400" name="Google Shape;1400;p18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401" name="Google Shape;1401;p18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402" name="Google Shape;1402;p18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84"/>
          <p:cNvSpPr txBox="1">
            <a:spLocks noGrp="1"/>
          </p:cNvSpPr>
          <p:nvPr>
            <p:ph type="title"/>
          </p:nvPr>
        </p:nvSpPr>
        <p:spPr>
          <a:xfrm>
            <a:off x="395288" y="188913"/>
            <a:ext cx="8229600" cy="137636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Elementos de la medición de Software</a:t>
            </a:r>
            <a:endParaRPr/>
          </a:p>
        </p:txBody>
      </p:sp>
      <p:sp>
        <p:nvSpPr>
          <p:cNvPr id="1408" name="Google Shape;1408;p184"/>
          <p:cNvSpPr txBox="1">
            <a:spLocks noGrp="1"/>
          </p:cNvSpPr>
          <p:nvPr>
            <p:ph type="body" idx="1"/>
          </p:nvPr>
        </p:nvSpPr>
        <p:spPr>
          <a:xfrm>
            <a:off x="457200" y="3789363"/>
            <a:ext cx="8229600" cy="2592387"/>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El raw data consistiría de las hojas de control de tiempo semanales de cada miembro del personal trabajando en el proyecto. Para medir el esfuerzo realizado en el diseño hasta ahora, debemos seleccionar todas las hojas de tiempo relevantes y sumar las cifras.  </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Los datos refinados son una medida directa de del esfuerzo. </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Pero podríamos derivar otras medidas como parte del análisis: por ejemplo, promedio del esfuerzo por miembro del equipo, o esfuerzo por diseño de componente </a:t>
            </a:r>
            <a:endParaRPr/>
          </a:p>
        </p:txBody>
      </p:sp>
      <p:sp>
        <p:nvSpPr>
          <p:cNvPr id="1409" name="Google Shape;1409;p184"/>
          <p:cNvSpPr/>
          <p:nvPr/>
        </p:nvSpPr>
        <p:spPr>
          <a:xfrm>
            <a:off x="395288" y="1925638"/>
            <a:ext cx="13333412" cy="4445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1410" name="Google Shape;1410;p184"/>
          <p:cNvGraphicFramePr/>
          <p:nvPr/>
        </p:nvGraphicFramePr>
        <p:xfrm>
          <a:off x="395288" y="1925638"/>
          <a:ext cx="8364537" cy="1503362"/>
        </p:xfrm>
        <a:graphic>
          <a:graphicData uri="http://schemas.openxmlformats.org/presentationml/2006/ole">
            <mc:AlternateContent xmlns:mc="http://schemas.openxmlformats.org/markup-compatibility/2006">
              <mc:Choice xmlns:v="urn:schemas-microsoft-com:vml" Requires="v">
                <p:oleObj r:id="rId3" imgW="8364537" imgH="1503362" progId="Visio.Drawing.15">
                  <p:embed/>
                </p:oleObj>
              </mc:Choice>
              <mc:Fallback>
                <p:oleObj r:id="rId3" imgW="8364537" imgH="1503362" progId="Visio.Drawing.15">
                  <p:embed/>
                  <p:pic>
                    <p:nvPicPr>
                      <p:cNvPr id="1410" name="Google Shape;1410;p184"/>
                      <p:cNvPicPr preferRelativeResize="0"/>
                      <p:nvPr/>
                    </p:nvPicPr>
                    <p:blipFill rotWithShape="1">
                      <a:blip r:embed="rId4">
                        <a:alphaModFix/>
                      </a:blip>
                      <a:srcRect/>
                      <a:stretch/>
                    </p:blipFill>
                    <p:spPr>
                      <a:xfrm>
                        <a:off x="395288" y="1925638"/>
                        <a:ext cx="8364537" cy="1503362"/>
                      </a:xfrm>
                      <a:prstGeom prst="rect">
                        <a:avLst/>
                      </a:prstGeom>
                      <a:noFill/>
                      <a:ln>
                        <a:noFill/>
                      </a:ln>
                    </p:spPr>
                  </p:pic>
                </p:oleObj>
              </mc:Fallback>
            </mc:AlternateContent>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85"/>
          <p:cNvSpPr txBox="1">
            <a:spLocks noGrp="1"/>
          </p:cNvSpPr>
          <p:nvPr>
            <p:ph type="ctrTitle" idx="4294967295"/>
          </p:nvPr>
        </p:nvSpPr>
        <p:spPr>
          <a:xfrm>
            <a:off x="702525" y="506364"/>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N.13 – ejemplo Raw Data</a:t>
            </a:r>
            <a:endParaRPr sz="4000" b="1" i="0" u="none" strike="noStrike" cap="none">
              <a:solidFill>
                <a:srgbClr val="92D050"/>
              </a:solidFill>
              <a:latin typeface="Arial"/>
              <a:ea typeface="Arial"/>
              <a:cs typeface="Arial"/>
              <a:sym typeface="Arial"/>
            </a:endParaRPr>
          </a:p>
        </p:txBody>
      </p:sp>
      <p:cxnSp>
        <p:nvCxnSpPr>
          <p:cNvPr id="1416" name="Google Shape;1416;p18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417" name="Google Shape;1417;p18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418" name="Google Shape;1418;p18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185</a:t>
            </a:fld>
            <a:endParaRPr/>
          </a:p>
        </p:txBody>
      </p:sp>
      <p:pic>
        <p:nvPicPr>
          <p:cNvPr id="1419" name="Google Shape;1419;p185"/>
          <p:cNvPicPr preferRelativeResize="0"/>
          <p:nvPr/>
        </p:nvPicPr>
        <p:blipFill rotWithShape="1">
          <a:blip r:embed="rId3">
            <a:alphaModFix/>
          </a:blip>
          <a:srcRect/>
          <a:stretch/>
        </p:blipFill>
        <p:spPr>
          <a:xfrm>
            <a:off x="0" y="1575510"/>
            <a:ext cx="9144000" cy="501400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86"/>
          <p:cNvSpPr txBox="1">
            <a:spLocks noGrp="1"/>
          </p:cNvSpPr>
          <p:nvPr>
            <p:ph type="ctrTitle"/>
          </p:nvPr>
        </p:nvSpPr>
        <p:spPr>
          <a:xfrm>
            <a:off x="350874" y="1137684"/>
            <a:ext cx="8591107" cy="461613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s-EC" sz="4400">
                <a:latin typeface="Arial"/>
                <a:ea typeface="Arial"/>
                <a:cs typeface="Arial"/>
                <a:sym typeface="Arial"/>
              </a:rPr>
              <a:t>CAPÍTULO III</a:t>
            </a:r>
            <a:br>
              <a:rPr lang="es-EC" sz="4400">
                <a:latin typeface="Arial"/>
                <a:ea typeface="Arial"/>
                <a:cs typeface="Arial"/>
                <a:sym typeface="Arial"/>
              </a:rPr>
            </a:br>
            <a:br>
              <a:rPr lang="es-EC" sz="4400">
                <a:latin typeface="Arial"/>
                <a:ea typeface="Arial"/>
                <a:cs typeface="Arial"/>
                <a:sym typeface="Arial"/>
              </a:rPr>
            </a:br>
            <a:r>
              <a:rPr lang="es-EC" sz="4400">
                <a:latin typeface="Arial"/>
                <a:ea typeface="Arial"/>
                <a:cs typeface="Arial"/>
                <a:sym typeface="Arial"/>
              </a:rPr>
              <a:t>EVALUACIÓN DE LA CALIDAD PARA LOS PROCESOS DE GENERACIÓN DE SOFTWARE</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87"/>
          <p:cNvSpPr txBox="1">
            <a:spLocks noGrp="1"/>
          </p:cNvSpPr>
          <p:nvPr>
            <p:ph type="ctrTitle" idx="4294967295"/>
          </p:nvPr>
        </p:nvSpPr>
        <p:spPr>
          <a:xfrm>
            <a:off x="950997" y="2272877"/>
            <a:ext cx="7487728" cy="189368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EJEMPLOS DE EVALUACIÓN EN CASOS PRÁCTICOS</a:t>
            </a:r>
            <a:endParaRPr sz="4800" b="1" i="0" u="none" strike="noStrike" cap="none">
              <a:solidFill>
                <a:srgbClr val="00B0F0"/>
              </a:solidFill>
              <a:latin typeface="Arial"/>
              <a:ea typeface="Arial"/>
              <a:cs typeface="Arial"/>
              <a:sym typeface="Arial"/>
            </a:endParaRPr>
          </a:p>
        </p:txBody>
      </p:sp>
      <p:cxnSp>
        <p:nvCxnSpPr>
          <p:cNvPr id="1430" name="Google Shape;1430;p18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431" name="Google Shape;1431;p18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432" name="Google Shape;1432;p18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188"/>
          <p:cNvSpPr txBox="1">
            <a:spLocks noGrp="1"/>
          </p:cNvSpPr>
          <p:nvPr>
            <p:ph type="ctrTitle" idx="4294967295"/>
          </p:nvPr>
        </p:nvSpPr>
        <p:spPr>
          <a:xfrm>
            <a:off x="916656" y="1792890"/>
            <a:ext cx="7487728" cy="3135885"/>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000" b="1" i="0" u="none" strike="noStrike" cap="none">
                <a:solidFill>
                  <a:srgbClr val="002060"/>
                </a:solidFill>
                <a:latin typeface="Arial"/>
                <a:ea typeface="Arial"/>
                <a:cs typeface="Arial"/>
                <a:sym typeface="Arial"/>
              </a:rPr>
              <a:t>INFLUENCIA DE LA OPERACIONALIZACIÓN EN LOS RESULTADOS EXPERIMENTALES</a:t>
            </a:r>
            <a:br>
              <a:rPr lang="es-EC" sz="4000" b="1" i="0" u="none" strike="noStrike" cap="none">
                <a:solidFill>
                  <a:srgbClr val="002060"/>
                </a:solidFill>
                <a:latin typeface="Arial"/>
                <a:ea typeface="Arial"/>
                <a:cs typeface="Arial"/>
                <a:sym typeface="Arial"/>
              </a:rPr>
            </a:br>
            <a:endParaRPr sz="4000" b="1" i="0" u="none" strike="noStrike" cap="none">
              <a:solidFill>
                <a:srgbClr val="002060"/>
              </a:solidFill>
              <a:latin typeface="Arial"/>
              <a:ea typeface="Arial"/>
              <a:cs typeface="Arial"/>
              <a:sym typeface="Arial"/>
            </a:endParaRPr>
          </a:p>
        </p:txBody>
      </p:sp>
      <p:cxnSp>
        <p:nvCxnSpPr>
          <p:cNvPr id="1438" name="Google Shape;1438;p18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439" name="Google Shape;1439;p18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440" name="Google Shape;1440;p18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89"/>
          <p:cNvSpPr txBox="1">
            <a:spLocks noGrp="1"/>
          </p:cNvSpPr>
          <p:nvPr>
            <p:ph type="body" idx="1"/>
          </p:nvPr>
        </p:nvSpPr>
        <p:spPr>
          <a:xfrm>
            <a:off x="408781" y="1354346"/>
            <a:ext cx="7840663" cy="47625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000">
                <a:latin typeface="Arial"/>
                <a:ea typeface="Arial"/>
                <a:cs typeface="Arial"/>
                <a:sym typeface="Arial"/>
              </a:rPr>
              <a:t>La mayoría de la investigación científica se basa en la experimentación, en la observación de un fenómeno manipulado para propósitos de investigación y en la </a:t>
            </a:r>
            <a:r>
              <a:rPr lang="es-EC" sz="2000" b="1">
                <a:latin typeface="Arial"/>
                <a:ea typeface="Arial"/>
                <a:cs typeface="Arial"/>
                <a:sym typeface="Arial"/>
              </a:rPr>
              <a:t>medición </a:t>
            </a:r>
            <a:r>
              <a:rPr lang="es-EC" sz="2000">
                <a:latin typeface="Arial"/>
                <a:ea typeface="Arial"/>
                <a:cs typeface="Arial"/>
                <a:sym typeface="Arial"/>
              </a:rPr>
              <a:t>de variables involucradas en el fenómeno (Juristo, 2001)</a:t>
            </a:r>
            <a:endParaRPr/>
          </a:p>
          <a:p>
            <a:pPr marL="457200" lvl="0" indent="-419100" algn="l" rtl="0">
              <a:lnSpc>
                <a:spcPct val="100000"/>
              </a:lnSpc>
              <a:spcBef>
                <a:spcPts val="600"/>
              </a:spcBef>
              <a:spcAft>
                <a:spcPts val="0"/>
              </a:spcAft>
              <a:buSzPts val="3000"/>
              <a:buChar char="▪"/>
            </a:pPr>
            <a:r>
              <a:rPr lang="es-EC" sz="2000">
                <a:latin typeface="Arial"/>
                <a:ea typeface="Arial"/>
                <a:cs typeface="Arial"/>
                <a:sym typeface="Arial"/>
              </a:rPr>
              <a:t> A mediados de los 80, Basili presenta un framework para experimentación determinando la necesidad de que la experimentación sea sistemática.</a:t>
            </a:r>
            <a:endParaRPr/>
          </a:p>
          <a:p>
            <a:pPr marL="457200" lvl="0" indent="-419100" algn="l" rtl="0">
              <a:lnSpc>
                <a:spcPct val="135000"/>
              </a:lnSpc>
              <a:spcBef>
                <a:spcPts val="600"/>
              </a:spcBef>
              <a:spcAft>
                <a:spcPts val="0"/>
              </a:spcAft>
              <a:buSzPts val="3000"/>
              <a:buChar char="▪"/>
            </a:pPr>
            <a:r>
              <a:rPr lang="es-EC" sz="2000">
                <a:latin typeface="Arial"/>
                <a:ea typeface="Arial"/>
                <a:cs typeface="Arial"/>
                <a:sym typeface="Arial"/>
              </a:rPr>
              <a:t>En estos últimos 15 años la cantidad de experimentos en IS se ha incrementado. Queda mucho camino por recorrer para contar con una metodología experimental madura para IS.</a:t>
            </a:r>
            <a:endParaRPr/>
          </a:p>
          <a:p>
            <a:pPr marL="457200" lvl="0" indent="-419100" algn="l" rtl="0">
              <a:lnSpc>
                <a:spcPct val="135000"/>
              </a:lnSpc>
              <a:spcBef>
                <a:spcPts val="600"/>
              </a:spcBef>
              <a:spcAft>
                <a:spcPts val="0"/>
              </a:spcAft>
              <a:buSzPts val="3000"/>
              <a:buChar char="▪"/>
            </a:pPr>
            <a:r>
              <a:rPr lang="es-EC" sz="2000">
                <a:latin typeface="Arial"/>
                <a:ea typeface="Arial"/>
                <a:cs typeface="Arial"/>
                <a:sym typeface="Arial"/>
              </a:rPr>
              <a:t>(Esta tesis pretende ser una </a:t>
            </a:r>
            <a:r>
              <a:rPr lang="es-EC" sz="2000" b="1">
                <a:latin typeface="Arial"/>
                <a:ea typeface="Arial"/>
                <a:cs typeface="Arial"/>
                <a:sym typeface="Arial"/>
              </a:rPr>
              <a:t>contribución metodológica </a:t>
            </a:r>
            <a:r>
              <a:rPr lang="es-EC" sz="2000">
                <a:latin typeface="Arial"/>
                <a:ea typeface="Arial"/>
                <a:cs typeface="Arial"/>
                <a:sym typeface="Arial"/>
              </a:rPr>
              <a:t>a la maduración del paradigma experimental aplicado a IS)</a:t>
            </a:r>
            <a:endParaRPr/>
          </a:p>
          <a:p>
            <a:pPr marL="457200" lvl="0" indent="-228600" algn="l" rtl="0">
              <a:lnSpc>
                <a:spcPct val="135000"/>
              </a:lnSpc>
              <a:spcBef>
                <a:spcPts val="600"/>
              </a:spcBef>
              <a:spcAft>
                <a:spcPts val="0"/>
              </a:spcAft>
              <a:buSzPts val="3000"/>
              <a:buNone/>
            </a:pPr>
            <a:endParaRPr sz="2000">
              <a:latin typeface="Arial"/>
              <a:ea typeface="Arial"/>
              <a:cs typeface="Arial"/>
              <a:sym typeface="Arial"/>
            </a:endParaRPr>
          </a:p>
        </p:txBody>
      </p:sp>
      <p:pic>
        <p:nvPicPr>
          <p:cNvPr id="1447" name="Google Shape;1447;p189" descr="C:\Users\CRISTINA\Desktop\PRESENTACIÓN FER\scientist_pour_test_tube_400_clr_5059.png"/>
          <p:cNvPicPr preferRelativeResize="0"/>
          <p:nvPr/>
        </p:nvPicPr>
        <p:blipFill rotWithShape="1">
          <a:blip r:embed="rId3">
            <a:alphaModFix/>
          </a:blip>
          <a:srcRect/>
          <a:stretch/>
        </p:blipFill>
        <p:spPr>
          <a:xfrm>
            <a:off x="7358062" y="4230932"/>
            <a:ext cx="1785938" cy="2381250"/>
          </a:xfrm>
          <a:prstGeom prst="rect">
            <a:avLst/>
          </a:prstGeom>
          <a:noFill/>
          <a:ln>
            <a:noFill/>
          </a:ln>
        </p:spPr>
      </p:pic>
      <p:sp>
        <p:nvSpPr>
          <p:cNvPr id="1448" name="Google Shape;1448;p189"/>
          <p:cNvSpPr txBox="1">
            <a:spLocks noGrp="1"/>
          </p:cNvSpPr>
          <p:nvPr>
            <p:ph type="title"/>
          </p:nvPr>
        </p:nvSpPr>
        <p:spPr>
          <a:xfrm>
            <a:off x="534838" y="533399"/>
            <a:ext cx="8393502" cy="94171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 Área de investigación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Problemas que enfrentamos</a:t>
            </a:r>
            <a:endParaRPr sz="4000" b="1" i="0" u="none" strike="noStrike" cap="none">
              <a:solidFill>
                <a:srgbClr val="1C405D"/>
              </a:solidFill>
              <a:latin typeface="Arial"/>
              <a:ea typeface="Arial"/>
              <a:cs typeface="Arial"/>
              <a:sym typeface="Arial"/>
            </a:endParaRPr>
          </a:p>
        </p:txBody>
      </p:sp>
      <p:sp>
        <p:nvSpPr>
          <p:cNvPr id="190" name="Google Shape;190;p19"/>
          <p:cNvSpPr txBox="1">
            <a:spLocks noGrp="1"/>
          </p:cNvSpPr>
          <p:nvPr>
            <p:ph type="body" idx="4294967295"/>
          </p:nvPr>
        </p:nvSpPr>
        <p:spPr>
          <a:xfrm>
            <a:off x="699775" y="2096219"/>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 La definición de calidad. Cómo definimos precisamente la calidad deseada?</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MODELOS DE CALIDAD</a:t>
            </a:r>
            <a:endParaRPr sz="18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 Cómo se comprueba la calidad de un producto?</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CONTROL DE CALIDAD</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 Cómo desarrollamos un producto de calidad?</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ASEGURAMIENTO DE LA CALIDAD</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GESTIÓN DE LA CALIDAD</a:t>
            </a:r>
            <a:endParaRPr/>
          </a:p>
          <a:p>
            <a:pPr marL="914400" lvl="1" indent="-457200" algn="l" rtl="0">
              <a:lnSpc>
                <a:spcPct val="100000"/>
              </a:lnSpc>
              <a:spcBef>
                <a:spcPts val="0"/>
              </a:spcBef>
              <a:spcAft>
                <a:spcPts val="0"/>
              </a:spcAft>
              <a:buSzPts val="2400"/>
              <a:buFont typeface="Noto Sans Symbols"/>
              <a:buChar char="▪"/>
            </a:pPr>
            <a:r>
              <a:rPr lang="es-EC" sz="1800" b="1">
                <a:latin typeface="Arial"/>
                <a:ea typeface="Arial"/>
                <a:cs typeface="Arial"/>
                <a:sym typeface="Arial"/>
              </a:rPr>
              <a:t>CALIDAD DEL PROCESO</a:t>
            </a:r>
            <a:endParaRPr sz="2400" b="1">
              <a:latin typeface="Arial"/>
              <a:ea typeface="Arial"/>
              <a:cs typeface="Arial"/>
              <a:sym typeface="Arial"/>
            </a:endParaRPr>
          </a:p>
        </p:txBody>
      </p:sp>
      <p:cxnSp>
        <p:nvCxnSpPr>
          <p:cNvPr id="191" name="Google Shape;191;p1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92" name="Google Shape;192;p1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93" name="Google Shape;193;p1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190"/>
          <p:cNvSpPr txBox="1">
            <a:spLocks noGrp="1"/>
          </p:cNvSpPr>
          <p:nvPr>
            <p:ph type="title"/>
          </p:nvPr>
        </p:nvSpPr>
        <p:spPr>
          <a:xfrm>
            <a:off x="396816" y="571500"/>
            <a:ext cx="8477310" cy="5524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500">
                <a:latin typeface="Arial"/>
                <a:ea typeface="Arial"/>
                <a:cs typeface="Arial"/>
                <a:sym typeface="Arial"/>
              </a:rPr>
              <a:t>INTRODUCCIÓN: Experimento y proceso experimental</a:t>
            </a:r>
            <a:endParaRPr sz="2500">
              <a:latin typeface="Arial"/>
              <a:ea typeface="Arial"/>
              <a:cs typeface="Arial"/>
              <a:sym typeface="Arial"/>
            </a:endParaRPr>
          </a:p>
        </p:txBody>
      </p:sp>
      <p:sp>
        <p:nvSpPr>
          <p:cNvPr id="1455" name="Google Shape;1455;p190"/>
          <p:cNvSpPr txBox="1">
            <a:spLocks noGrp="1"/>
          </p:cNvSpPr>
          <p:nvPr>
            <p:ph type="body" idx="1"/>
          </p:nvPr>
        </p:nvSpPr>
        <p:spPr>
          <a:xfrm>
            <a:off x="457200" y="1393825"/>
            <a:ext cx="8458200" cy="36480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000">
                <a:latin typeface="Arial"/>
                <a:ea typeface="Arial"/>
                <a:cs typeface="Arial"/>
                <a:sym typeface="Arial"/>
              </a:rPr>
              <a:t>Un experimento es un estudio en el que se introduce deliberadamente una intervención para observar sus efectos (Shadish, 2002)</a:t>
            </a:r>
            <a:endParaRPr/>
          </a:p>
          <a:p>
            <a:pPr marL="914400" lvl="1" indent="-381000" algn="l" rtl="0">
              <a:lnSpc>
                <a:spcPct val="100000"/>
              </a:lnSpc>
              <a:spcBef>
                <a:spcPts val="1200"/>
              </a:spcBef>
              <a:spcAft>
                <a:spcPts val="0"/>
              </a:spcAft>
              <a:buSzPts val="2400"/>
              <a:buChar char="○"/>
            </a:pPr>
            <a:r>
              <a:rPr lang="es-EC" sz="1800">
                <a:latin typeface="Arial"/>
                <a:ea typeface="Arial"/>
                <a:cs typeface="Arial"/>
                <a:sym typeface="Arial"/>
              </a:rPr>
              <a:t>Factor: Es una característica del desarrollo de software a ser estudiado que afecte la variable respuesta.</a:t>
            </a:r>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La variable respuesta es la característica del proyecto, fase, producto o recurso que es </a:t>
            </a:r>
            <a:r>
              <a:rPr lang="es-EC" sz="1800" b="1">
                <a:latin typeface="Arial"/>
                <a:ea typeface="Arial"/>
                <a:cs typeface="Arial"/>
                <a:sym typeface="Arial"/>
              </a:rPr>
              <a:t>medida </a:t>
            </a:r>
            <a:r>
              <a:rPr lang="es-EC" sz="1800">
                <a:latin typeface="Arial"/>
                <a:ea typeface="Arial"/>
                <a:cs typeface="Arial"/>
                <a:sym typeface="Arial"/>
              </a:rPr>
              <a:t>para estudiar el efecto de los factores</a:t>
            </a:r>
            <a:endParaRPr/>
          </a:p>
          <a:p>
            <a:pPr marL="457200" lvl="0" indent="-419100" algn="l" rtl="0">
              <a:lnSpc>
                <a:spcPct val="100000"/>
              </a:lnSpc>
              <a:spcBef>
                <a:spcPts val="1800"/>
              </a:spcBef>
              <a:spcAft>
                <a:spcPts val="0"/>
              </a:spcAft>
              <a:buSzPts val="3000"/>
              <a:buChar char="▪"/>
            </a:pPr>
            <a:r>
              <a:rPr lang="es-EC" sz="2000">
                <a:latin typeface="Arial"/>
                <a:ea typeface="Arial"/>
                <a:cs typeface="Arial"/>
                <a:sym typeface="Arial"/>
              </a:rPr>
              <a:t> Proceso experimental: Pasos para asegurar que se toman acciones apropiadas para un experimento exitoso (Wohlin,2012)</a:t>
            </a:r>
            <a:endParaRPr/>
          </a:p>
        </p:txBody>
      </p:sp>
      <p:sp>
        <p:nvSpPr>
          <p:cNvPr id="1456" name="Google Shape;1456;p190"/>
          <p:cNvSpPr/>
          <p:nvPr/>
        </p:nvSpPr>
        <p:spPr>
          <a:xfrm>
            <a:off x="846715" y="4985688"/>
            <a:ext cx="899148" cy="63616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s-EC" sz="1600" b="0" i="0" u="none" strike="noStrike" cap="none">
                <a:solidFill>
                  <a:schemeClr val="lt1"/>
                </a:solidFill>
                <a:latin typeface="Arial"/>
                <a:ea typeface="Arial"/>
                <a:cs typeface="Arial"/>
                <a:sym typeface="Arial"/>
              </a:rPr>
              <a:t>Alcance</a:t>
            </a:r>
            <a:endParaRPr sz="1600" b="0" i="0" u="none" strike="noStrike" cap="none">
              <a:solidFill>
                <a:schemeClr val="lt1"/>
              </a:solidFill>
              <a:latin typeface="Arial"/>
              <a:ea typeface="Arial"/>
              <a:cs typeface="Arial"/>
              <a:sym typeface="Arial"/>
            </a:endParaRPr>
          </a:p>
        </p:txBody>
      </p:sp>
      <p:sp>
        <p:nvSpPr>
          <p:cNvPr id="1457" name="Google Shape;1457;p190"/>
          <p:cNvSpPr/>
          <p:nvPr/>
        </p:nvSpPr>
        <p:spPr>
          <a:xfrm>
            <a:off x="1851890" y="5176539"/>
            <a:ext cx="318083" cy="254466"/>
          </a:xfrm>
          <a:prstGeom prst="rightArrow">
            <a:avLst>
              <a:gd name="adj1" fmla="val 50000"/>
              <a:gd name="adj2" fmla="val 50000"/>
            </a:avLst>
          </a:prstGeom>
          <a:solidFill>
            <a:srgbClr val="ACC0D9"/>
          </a:soli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1458" name="Google Shape;1458;p190"/>
          <p:cNvSpPr/>
          <p:nvPr/>
        </p:nvSpPr>
        <p:spPr>
          <a:xfrm>
            <a:off x="2276000" y="4985688"/>
            <a:ext cx="1270373" cy="63616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s-EC" sz="1600" b="0" i="0" u="none" strike="noStrike" cap="none">
                <a:solidFill>
                  <a:schemeClr val="lt1"/>
                </a:solidFill>
                <a:latin typeface="Arial"/>
                <a:ea typeface="Arial"/>
                <a:cs typeface="Arial"/>
                <a:sym typeface="Arial"/>
              </a:rPr>
              <a:t>Planificación</a:t>
            </a:r>
            <a:endParaRPr sz="1600" b="0" i="0" u="none" strike="noStrike" cap="none">
              <a:solidFill>
                <a:schemeClr val="lt1"/>
              </a:solidFill>
              <a:latin typeface="Arial"/>
              <a:ea typeface="Arial"/>
              <a:cs typeface="Arial"/>
              <a:sym typeface="Arial"/>
            </a:endParaRPr>
          </a:p>
        </p:txBody>
      </p:sp>
      <p:sp>
        <p:nvSpPr>
          <p:cNvPr id="1459" name="Google Shape;1459;p190"/>
          <p:cNvSpPr/>
          <p:nvPr/>
        </p:nvSpPr>
        <p:spPr>
          <a:xfrm>
            <a:off x="3652400" y="5176539"/>
            <a:ext cx="318083" cy="254466"/>
          </a:xfrm>
          <a:prstGeom prst="rightArrow">
            <a:avLst>
              <a:gd name="adj1" fmla="val 50000"/>
              <a:gd name="adj2" fmla="val 50000"/>
            </a:avLst>
          </a:prstGeom>
          <a:solidFill>
            <a:srgbClr val="ACC0D9"/>
          </a:soli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1460" name="Google Shape;1460;p190"/>
          <p:cNvSpPr/>
          <p:nvPr/>
        </p:nvSpPr>
        <p:spPr>
          <a:xfrm>
            <a:off x="4076510" y="4985688"/>
            <a:ext cx="1060279" cy="636167"/>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s-EC" sz="1600" b="0" i="0" u="none" strike="noStrike" cap="none">
                <a:solidFill>
                  <a:schemeClr val="lt1"/>
                </a:solidFill>
                <a:latin typeface="Arial"/>
                <a:ea typeface="Arial"/>
                <a:cs typeface="Arial"/>
                <a:sym typeface="Arial"/>
              </a:rPr>
              <a:t>Operación</a:t>
            </a:r>
            <a:endParaRPr sz="1600" b="0" i="0" u="none" strike="noStrike" cap="none">
              <a:solidFill>
                <a:schemeClr val="lt1"/>
              </a:solidFill>
              <a:latin typeface="Arial"/>
              <a:ea typeface="Arial"/>
              <a:cs typeface="Arial"/>
              <a:sym typeface="Arial"/>
            </a:endParaRPr>
          </a:p>
        </p:txBody>
      </p:sp>
      <p:sp>
        <p:nvSpPr>
          <p:cNvPr id="1461" name="Google Shape;1461;p190"/>
          <p:cNvSpPr/>
          <p:nvPr/>
        </p:nvSpPr>
        <p:spPr>
          <a:xfrm>
            <a:off x="5242816" y="5176539"/>
            <a:ext cx="318083" cy="254466"/>
          </a:xfrm>
          <a:prstGeom prst="rightArrow">
            <a:avLst>
              <a:gd name="adj1" fmla="val 50000"/>
              <a:gd name="adj2" fmla="val 50000"/>
            </a:avLst>
          </a:prstGeom>
          <a:solidFill>
            <a:srgbClr val="ACC0D9"/>
          </a:soli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1462" name="Google Shape;1462;p190"/>
          <p:cNvSpPr/>
          <p:nvPr/>
        </p:nvSpPr>
        <p:spPr>
          <a:xfrm>
            <a:off x="5666926" y="4985688"/>
            <a:ext cx="1323482" cy="63616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s-EC" sz="1600" b="0" i="0" u="none" strike="noStrike" cap="none">
                <a:solidFill>
                  <a:schemeClr val="lt1"/>
                </a:solidFill>
                <a:latin typeface="Arial"/>
                <a:ea typeface="Arial"/>
                <a:cs typeface="Arial"/>
                <a:sym typeface="Arial"/>
              </a:rPr>
              <a:t>Análisis e interpretación</a:t>
            </a:r>
            <a:endParaRPr sz="1600" b="0" i="0" u="none" strike="noStrike" cap="none">
              <a:solidFill>
                <a:schemeClr val="lt1"/>
              </a:solidFill>
              <a:latin typeface="Arial"/>
              <a:ea typeface="Arial"/>
              <a:cs typeface="Arial"/>
              <a:sym typeface="Arial"/>
            </a:endParaRPr>
          </a:p>
        </p:txBody>
      </p:sp>
      <p:sp>
        <p:nvSpPr>
          <p:cNvPr id="1463" name="Google Shape;1463;p190"/>
          <p:cNvSpPr/>
          <p:nvPr/>
        </p:nvSpPr>
        <p:spPr>
          <a:xfrm>
            <a:off x="7096435" y="5176539"/>
            <a:ext cx="318083" cy="254466"/>
          </a:xfrm>
          <a:prstGeom prst="rightArrow">
            <a:avLst>
              <a:gd name="adj1" fmla="val 50000"/>
              <a:gd name="adj2" fmla="val 50000"/>
            </a:avLst>
          </a:prstGeom>
          <a:solidFill>
            <a:srgbClr val="ACC0D9"/>
          </a:soli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1464" name="Google Shape;1464;p190"/>
          <p:cNvSpPr/>
          <p:nvPr/>
        </p:nvSpPr>
        <p:spPr>
          <a:xfrm>
            <a:off x="7520545" y="4985688"/>
            <a:ext cx="1391202" cy="63616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s-EC" sz="1600" b="0" i="0" u="none" strike="noStrike" cap="none">
                <a:solidFill>
                  <a:schemeClr val="lt1"/>
                </a:solidFill>
                <a:latin typeface="Arial"/>
                <a:ea typeface="Arial"/>
                <a:cs typeface="Arial"/>
                <a:sym typeface="Arial"/>
              </a:rPr>
              <a:t>Empaquetado</a:t>
            </a:r>
            <a:endParaRPr sz="1600" b="0" i="0" u="none" strike="noStrike" cap="none">
              <a:solidFill>
                <a:schemeClr val="lt1"/>
              </a:solidFill>
              <a:latin typeface="Arial"/>
              <a:ea typeface="Arial"/>
              <a:cs typeface="Arial"/>
              <a:sym typeface="Arial"/>
            </a:endParaRPr>
          </a:p>
        </p:txBody>
      </p:sp>
      <p:sp>
        <p:nvSpPr>
          <p:cNvPr id="1465" name="Google Shape;1465;p190"/>
          <p:cNvSpPr/>
          <p:nvPr/>
        </p:nvSpPr>
        <p:spPr>
          <a:xfrm>
            <a:off x="923925" y="4695825"/>
            <a:ext cx="8102600" cy="1176338"/>
          </a:xfrm>
          <a:prstGeom prst="roundRect">
            <a:avLst>
              <a:gd name="adj" fmla="val 16667"/>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66" name="Google Shape;1466;p190" descr="C:\Users\CRISTINA\Desktop\PRESENTACIÓN FER\All-natural-products-3d-detective-product-selection.jpg"/>
          <p:cNvPicPr preferRelativeResize="0"/>
          <p:nvPr/>
        </p:nvPicPr>
        <p:blipFill rotWithShape="1">
          <a:blip r:embed="rId3">
            <a:alphaModFix/>
          </a:blip>
          <a:srcRect/>
          <a:stretch/>
        </p:blipFill>
        <p:spPr>
          <a:xfrm>
            <a:off x="-36513" y="4619625"/>
            <a:ext cx="1074738" cy="130492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191"/>
          <p:cNvSpPr txBox="1">
            <a:spLocks noGrp="1"/>
          </p:cNvSpPr>
          <p:nvPr>
            <p:ph type="title"/>
          </p:nvPr>
        </p:nvSpPr>
        <p:spPr>
          <a:xfrm>
            <a:off x="431320" y="336550"/>
            <a:ext cx="8371487" cy="74453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600">
                <a:latin typeface="Arial"/>
                <a:ea typeface="Arial"/>
                <a:cs typeface="Arial"/>
                <a:sym typeface="Arial"/>
              </a:rPr>
              <a:t>INTRODUCCIÓN: Operacionalización</a:t>
            </a:r>
            <a:endParaRPr sz="3600">
              <a:latin typeface="Arial"/>
              <a:ea typeface="Arial"/>
              <a:cs typeface="Arial"/>
              <a:sym typeface="Arial"/>
            </a:endParaRPr>
          </a:p>
        </p:txBody>
      </p:sp>
      <p:sp>
        <p:nvSpPr>
          <p:cNvPr id="1473" name="Google Shape;1473;p191"/>
          <p:cNvSpPr txBox="1">
            <a:spLocks noGrp="1"/>
          </p:cNvSpPr>
          <p:nvPr>
            <p:ph type="body" idx="1"/>
          </p:nvPr>
        </p:nvSpPr>
        <p:spPr>
          <a:xfrm>
            <a:off x="228600" y="1081088"/>
            <a:ext cx="8915400" cy="1122363"/>
          </a:xfrm>
          <a:prstGeom prst="rect">
            <a:avLst/>
          </a:prstGeom>
          <a:noFill/>
          <a:ln>
            <a:noFill/>
          </a:ln>
        </p:spPr>
        <p:txBody>
          <a:bodyPr spcFirstLastPara="1" wrap="square" lIns="91425" tIns="91425" rIns="91425" bIns="91425" anchor="t" anchorCtr="0">
            <a:noAutofit/>
          </a:bodyPr>
          <a:lstStyle/>
          <a:p>
            <a:pPr marL="457200" lvl="0" indent="-419100" algn="l" rtl="0">
              <a:lnSpc>
                <a:spcPct val="80000"/>
              </a:lnSpc>
              <a:spcBef>
                <a:spcPts val="600"/>
              </a:spcBef>
              <a:spcAft>
                <a:spcPts val="0"/>
              </a:spcAft>
              <a:buSzPts val="3000"/>
              <a:buChar char="▪"/>
            </a:pPr>
            <a:r>
              <a:rPr lang="es-EC" sz="2400">
                <a:latin typeface="Arial"/>
                <a:ea typeface="Arial"/>
                <a:cs typeface="Arial"/>
                <a:sym typeface="Arial"/>
              </a:rPr>
              <a:t>Operacionalización es el proceso de enlazar una definición conceptual a un conjunto específico de técnicas o procedimientos de </a:t>
            </a:r>
            <a:r>
              <a:rPr lang="es-EC" sz="2400" b="1">
                <a:latin typeface="Arial"/>
                <a:ea typeface="Arial"/>
                <a:cs typeface="Arial"/>
                <a:sym typeface="Arial"/>
              </a:rPr>
              <a:t>medición</a:t>
            </a:r>
            <a:r>
              <a:rPr lang="es-EC" sz="2400">
                <a:latin typeface="Arial"/>
                <a:ea typeface="Arial"/>
                <a:cs typeface="Arial"/>
                <a:sym typeface="Arial"/>
              </a:rPr>
              <a:t> (Neuman, 2002)</a:t>
            </a:r>
            <a:endParaRPr sz="2400">
              <a:latin typeface="Arial"/>
              <a:ea typeface="Arial"/>
              <a:cs typeface="Arial"/>
              <a:sym typeface="Arial"/>
            </a:endParaRPr>
          </a:p>
        </p:txBody>
      </p:sp>
      <p:pic>
        <p:nvPicPr>
          <p:cNvPr id="1474" name="Google Shape;1474;p191"/>
          <p:cNvPicPr preferRelativeResize="0"/>
          <p:nvPr/>
        </p:nvPicPr>
        <p:blipFill rotWithShape="1">
          <a:blip r:embed="rId3">
            <a:alphaModFix/>
          </a:blip>
          <a:srcRect r="463"/>
          <a:stretch/>
        </p:blipFill>
        <p:spPr>
          <a:xfrm>
            <a:off x="560388" y="2392363"/>
            <a:ext cx="7796212" cy="3763962"/>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192"/>
          <p:cNvSpPr txBox="1">
            <a:spLocks noGrp="1"/>
          </p:cNvSpPr>
          <p:nvPr>
            <p:ph type="title"/>
          </p:nvPr>
        </p:nvSpPr>
        <p:spPr>
          <a:xfrm>
            <a:off x="577970" y="555008"/>
            <a:ext cx="8142168" cy="81659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INTRODUCCIÓN: Medición e Instrumentación</a:t>
            </a:r>
            <a:endParaRPr sz="3600">
              <a:latin typeface="Arial"/>
              <a:ea typeface="Arial"/>
              <a:cs typeface="Arial"/>
              <a:sym typeface="Arial"/>
            </a:endParaRPr>
          </a:p>
        </p:txBody>
      </p:sp>
      <p:pic>
        <p:nvPicPr>
          <p:cNvPr id="1481" name="Google Shape;1481;p192"/>
          <p:cNvPicPr preferRelativeResize="0"/>
          <p:nvPr/>
        </p:nvPicPr>
        <p:blipFill rotWithShape="1">
          <a:blip r:embed="rId3">
            <a:alphaModFix/>
          </a:blip>
          <a:srcRect/>
          <a:stretch/>
        </p:blipFill>
        <p:spPr>
          <a:xfrm>
            <a:off x="1842189" y="5114746"/>
            <a:ext cx="1816100" cy="1233488"/>
          </a:xfrm>
          <a:prstGeom prst="rect">
            <a:avLst/>
          </a:prstGeom>
          <a:noFill/>
          <a:ln>
            <a:noFill/>
          </a:ln>
        </p:spPr>
      </p:pic>
      <p:pic>
        <p:nvPicPr>
          <p:cNvPr id="1482" name="Google Shape;1482;p192"/>
          <p:cNvPicPr preferRelativeResize="0"/>
          <p:nvPr/>
        </p:nvPicPr>
        <p:blipFill rotWithShape="1">
          <a:blip r:embed="rId4">
            <a:alphaModFix/>
          </a:blip>
          <a:srcRect/>
          <a:stretch/>
        </p:blipFill>
        <p:spPr>
          <a:xfrm>
            <a:off x="4649054" y="5092522"/>
            <a:ext cx="1811338" cy="1255712"/>
          </a:xfrm>
          <a:prstGeom prst="rect">
            <a:avLst/>
          </a:prstGeom>
          <a:noFill/>
          <a:ln>
            <a:noFill/>
          </a:ln>
        </p:spPr>
      </p:pic>
      <p:sp>
        <p:nvSpPr>
          <p:cNvPr id="1483" name="Google Shape;1483;p192"/>
          <p:cNvSpPr txBox="1"/>
          <p:nvPr/>
        </p:nvSpPr>
        <p:spPr>
          <a:xfrm>
            <a:off x="442013" y="1604962"/>
            <a:ext cx="8184401" cy="28098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2"/>
              </a:buClr>
              <a:buSzPts val="1800"/>
              <a:buFont typeface="Noto Sans Symbols"/>
              <a:buChar char="■"/>
            </a:pPr>
            <a:r>
              <a:rPr lang="es-EC" sz="2400" b="0" i="0" u="none" strike="noStrike" cap="none">
                <a:solidFill>
                  <a:schemeClr val="dk1"/>
                </a:solidFill>
                <a:latin typeface="Arial"/>
                <a:ea typeface="Arial"/>
                <a:cs typeface="Arial"/>
                <a:sym typeface="Arial"/>
              </a:rPr>
              <a:t>La relación entre instrumento y resultado es desconocida hasta que se compruebe los mismos resultados con diversos instrumentos. </a:t>
            </a:r>
            <a:endParaRPr/>
          </a:p>
          <a:p>
            <a:pPr marL="342900" marR="0" lvl="0" indent="-228600" algn="l" rtl="0">
              <a:lnSpc>
                <a:spcPct val="80000"/>
              </a:lnSpc>
              <a:spcBef>
                <a:spcPts val="480"/>
              </a:spcBef>
              <a:spcAft>
                <a:spcPts val="0"/>
              </a:spcAft>
              <a:buClr>
                <a:schemeClr val="dk2"/>
              </a:buClr>
              <a:buSzPts val="1800"/>
              <a:buFont typeface="Noto Sans Symbols"/>
              <a:buNone/>
            </a:pPr>
            <a:endParaRPr sz="2400" b="0" i="0" u="none" strike="noStrike" cap="none">
              <a:solidFill>
                <a:schemeClr val="dk1"/>
              </a:solidFill>
              <a:latin typeface="Arial"/>
              <a:ea typeface="Arial"/>
              <a:cs typeface="Arial"/>
              <a:sym typeface="Arial"/>
            </a:endParaRPr>
          </a:p>
          <a:p>
            <a:pPr marL="342900" marR="0" lvl="0" indent="-342900" algn="l" rtl="0">
              <a:lnSpc>
                <a:spcPct val="80000"/>
              </a:lnSpc>
              <a:spcBef>
                <a:spcPts val="480"/>
              </a:spcBef>
              <a:spcAft>
                <a:spcPts val="0"/>
              </a:spcAft>
              <a:buClr>
                <a:schemeClr val="dk2"/>
              </a:buClr>
              <a:buSzPts val="1800"/>
              <a:buFont typeface="Noto Sans Symbols"/>
              <a:buChar char="■"/>
            </a:pPr>
            <a:r>
              <a:rPr lang="es-EC" sz="2400" b="0" i="0" u="none" strike="noStrike" cap="none">
                <a:solidFill>
                  <a:schemeClr val="dk1"/>
                </a:solidFill>
                <a:latin typeface="Arial"/>
                <a:ea typeface="Arial"/>
                <a:cs typeface="Arial"/>
                <a:sym typeface="Arial"/>
              </a:rPr>
              <a:t>En los experimentos en IS, el instrumento a menudo no es táctil, sino lógico.  Por ejemplo, son instrumentos los formularios o una suite de casos de prueba.</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pic>
        <p:nvPicPr>
          <p:cNvPr id="1489" name="Google Shape;1489;p193"/>
          <p:cNvPicPr preferRelativeResize="0"/>
          <p:nvPr/>
        </p:nvPicPr>
        <p:blipFill rotWithShape="1">
          <a:blip r:embed="rId3">
            <a:alphaModFix/>
          </a:blip>
          <a:srcRect/>
          <a:stretch/>
        </p:blipFill>
        <p:spPr>
          <a:xfrm>
            <a:off x="1422400" y="3943350"/>
            <a:ext cx="6481763" cy="2605088"/>
          </a:xfrm>
          <a:prstGeom prst="rect">
            <a:avLst/>
          </a:prstGeom>
          <a:noFill/>
          <a:ln>
            <a:noFill/>
          </a:ln>
        </p:spPr>
      </p:pic>
      <p:sp>
        <p:nvSpPr>
          <p:cNvPr id="1490" name="Google Shape;1490;p193"/>
          <p:cNvSpPr txBox="1">
            <a:spLocks noGrp="1"/>
          </p:cNvSpPr>
          <p:nvPr>
            <p:ph type="title"/>
          </p:nvPr>
        </p:nvSpPr>
        <p:spPr>
          <a:xfrm>
            <a:off x="379562" y="457200"/>
            <a:ext cx="8340576"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 Fiabilidad</a:t>
            </a:r>
            <a:endParaRPr>
              <a:latin typeface="Arial"/>
              <a:ea typeface="Arial"/>
              <a:cs typeface="Arial"/>
              <a:sym typeface="Arial"/>
            </a:endParaRPr>
          </a:p>
        </p:txBody>
      </p:sp>
      <p:sp>
        <p:nvSpPr>
          <p:cNvPr id="1491" name="Google Shape;1491;p193"/>
          <p:cNvSpPr txBox="1">
            <a:spLocks noGrp="1"/>
          </p:cNvSpPr>
          <p:nvPr>
            <p:ph type="body" idx="1"/>
          </p:nvPr>
        </p:nvSpPr>
        <p:spPr>
          <a:xfrm>
            <a:off x="242888" y="1201738"/>
            <a:ext cx="8520112" cy="2928937"/>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000">
                <a:latin typeface="Arial"/>
                <a:ea typeface="Arial"/>
                <a:cs typeface="Arial"/>
                <a:sym typeface="Arial"/>
              </a:rPr>
              <a:t>La operacionalización de constructos está sujeta a errores de los instrumentos o de los experimentadores(Bunge, 1999)</a:t>
            </a:r>
            <a:endParaRPr/>
          </a:p>
          <a:p>
            <a:pPr marL="457200" lvl="0" indent="-419100" algn="l" rtl="0">
              <a:lnSpc>
                <a:spcPct val="100000"/>
              </a:lnSpc>
              <a:spcBef>
                <a:spcPts val="600"/>
              </a:spcBef>
              <a:spcAft>
                <a:spcPts val="0"/>
              </a:spcAft>
              <a:buSzPts val="3000"/>
              <a:buChar char="▪"/>
            </a:pPr>
            <a:r>
              <a:rPr lang="es-EC" sz="2000">
                <a:latin typeface="Arial"/>
                <a:ea typeface="Arial"/>
                <a:cs typeface="Arial"/>
                <a:sym typeface="Arial"/>
              </a:rPr>
              <a:t>Criterios de calidad de medición más importante son:</a:t>
            </a:r>
            <a:endParaRPr/>
          </a:p>
          <a:p>
            <a:pPr marL="914400" lvl="1" indent="-381000" algn="l" rtl="0">
              <a:lnSpc>
                <a:spcPct val="100000"/>
              </a:lnSpc>
              <a:spcBef>
                <a:spcPts val="600"/>
              </a:spcBef>
              <a:spcAft>
                <a:spcPts val="0"/>
              </a:spcAft>
              <a:buSzPts val="2400"/>
              <a:buFont typeface="Courier New"/>
              <a:buChar char="o"/>
            </a:pPr>
            <a:r>
              <a:rPr lang="es-EC" sz="1800" b="1">
                <a:latin typeface="Arial"/>
                <a:ea typeface="Arial"/>
                <a:cs typeface="Arial"/>
                <a:sym typeface="Arial"/>
              </a:rPr>
              <a:t>Fiabilidad</a:t>
            </a:r>
            <a:r>
              <a:rPr lang="es-EC" sz="1800">
                <a:latin typeface="Arial"/>
                <a:ea typeface="Arial"/>
                <a:cs typeface="Arial"/>
                <a:sym typeface="Arial"/>
              </a:rPr>
              <a:t>: Consistencia de un número de mediciones repetidas. Cuando las medidas repetidas son altamente consistentes entonces el método de medida tiene un alto grado de fiabilidad.</a:t>
            </a:r>
            <a:endParaRPr/>
          </a:p>
          <a:p>
            <a:pPr marL="914400" lvl="1" indent="-381000" algn="l" rtl="0">
              <a:lnSpc>
                <a:spcPct val="100000"/>
              </a:lnSpc>
              <a:spcBef>
                <a:spcPts val="0"/>
              </a:spcBef>
              <a:spcAft>
                <a:spcPts val="0"/>
              </a:spcAft>
              <a:buSzPts val="2400"/>
              <a:buFont typeface="Courier New"/>
              <a:buChar char="o"/>
            </a:pPr>
            <a:r>
              <a:rPr lang="es-EC" sz="1800" b="1">
                <a:latin typeface="Arial"/>
                <a:ea typeface="Arial"/>
                <a:cs typeface="Arial"/>
                <a:sym typeface="Arial"/>
              </a:rPr>
              <a:t>Validez</a:t>
            </a:r>
            <a:r>
              <a:rPr lang="es-EC" sz="1800">
                <a:latin typeface="Arial"/>
                <a:ea typeface="Arial"/>
                <a:cs typeface="Arial"/>
                <a:sym typeface="Arial"/>
              </a:rPr>
              <a:t>:  Es el criterio que se refiere a sí la métrica refleja el significado real del concepto que se está operacionalizando. Se le denomina validez de constructo. </a:t>
            </a:r>
            <a:endParaRPr sz="1800">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94"/>
          <p:cNvSpPr txBox="1">
            <a:spLocks noGrp="1"/>
          </p:cNvSpPr>
          <p:nvPr>
            <p:ph type="title"/>
          </p:nvPr>
        </p:nvSpPr>
        <p:spPr>
          <a:xfrm>
            <a:off x="604598" y="792192"/>
            <a:ext cx="7840662" cy="102798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Un problema de instrumentación en ciencia: Generación espontánea</a:t>
            </a:r>
            <a:endParaRPr/>
          </a:p>
        </p:txBody>
      </p:sp>
      <p:pic>
        <p:nvPicPr>
          <p:cNvPr id="1498" name="Google Shape;1498;p194"/>
          <p:cNvPicPr preferRelativeResize="0"/>
          <p:nvPr/>
        </p:nvPicPr>
        <p:blipFill rotWithShape="1">
          <a:blip r:embed="rId3">
            <a:alphaModFix/>
          </a:blip>
          <a:srcRect/>
          <a:stretch/>
        </p:blipFill>
        <p:spPr>
          <a:xfrm>
            <a:off x="6376988" y="1416050"/>
            <a:ext cx="2306637" cy="1536700"/>
          </a:xfrm>
          <a:prstGeom prst="rect">
            <a:avLst/>
          </a:prstGeom>
          <a:noFill/>
          <a:ln>
            <a:noFill/>
          </a:ln>
        </p:spPr>
      </p:pic>
      <p:pic>
        <p:nvPicPr>
          <p:cNvPr id="1499" name="Google Shape;1499;p194"/>
          <p:cNvPicPr preferRelativeResize="0"/>
          <p:nvPr/>
        </p:nvPicPr>
        <p:blipFill rotWithShape="1">
          <a:blip r:embed="rId4">
            <a:alphaModFix/>
          </a:blip>
          <a:srcRect/>
          <a:stretch/>
        </p:blipFill>
        <p:spPr>
          <a:xfrm>
            <a:off x="2792413" y="2008188"/>
            <a:ext cx="3333750" cy="40005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95"/>
          <p:cNvSpPr txBox="1">
            <a:spLocks noGrp="1"/>
          </p:cNvSpPr>
          <p:nvPr>
            <p:ph type="title"/>
          </p:nvPr>
        </p:nvSpPr>
        <p:spPr>
          <a:xfrm>
            <a:off x="535782" y="766763"/>
            <a:ext cx="7840662" cy="5524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El ajuste de los instrumentos de medición en ingeniería</a:t>
            </a:r>
            <a:endParaRPr/>
          </a:p>
        </p:txBody>
      </p:sp>
      <p:pic>
        <p:nvPicPr>
          <p:cNvPr id="1506" name="Google Shape;1506;p195"/>
          <p:cNvPicPr preferRelativeResize="0"/>
          <p:nvPr/>
        </p:nvPicPr>
        <p:blipFill rotWithShape="1">
          <a:blip r:embed="rId3">
            <a:alphaModFix/>
          </a:blip>
          <a:srcRect/>
          <a:stretch/>
        </p:blipFill>
        <p:spPr>
          <a:xfrm>
            <a:off x="1133266" y="1609485"/>
            <a:ext cx="2381250" cy="2379663"/>
          </a:xfrm>
          <a:prstGeom prst="rect">
            <a:avLst/>
          </a:prstGeom>
          <a:noFill/>
          <a:ln>
            <a:noFill/>
          </a:ln>
        </p:spPr>
      </p:pic>
      <p:pic>
        <p:nvPicPr>
          <p:cNvPr id="1507" name="Google Shape;1507;p195"/>
          <p:cNvPicPr preferRelativeResize="0"/>
          <p:nvPr/>
        </p:nvPicPr>
        <p:blipFill rotWithShape="1">
          <a:blip r:embed="rId4">
            <a:alphaModFix/>
          </a:blip>
          <a:srcRect/>
          <a:stretch/>
        </p:blipFill>
        <p:spPr>
          <a:xfrm>
            <a:off x="5416550" y="1541463"/>
            <a:ext cx="2681288" cy="1787525"/>
          </a:xfrm>
          <a:prstGeom prst="rect">
            <a:avLst/>
          </a:prstGeom>
          <a:noFill/>
          <a:ln>
            <a:noFill/>
          </a:ln>
        </p:spPr>
      </p:pic>
      <p:pic>
        <p:nvPicPr>
          <p:cNvPr id="1508" name="Google Shape;1508;p195"/>
          <p:cNvPicPr preferRelativeResize="0"/>
          <p:nvPr/>
        </p:nvPicPr>
        <p:blipFill rotWithShape="1">
          <a:blip r:embed="rId5">
            <a:alphaModFix/>
          </a:blip>
          <a:srcRect/>
          <a:stretch/>
        </p:blipFill>
        <p:spPr>
          <a:xfrm>
            <a:off x="3284538" y="3773488"/>
            <a:ext cx="2343150" cy="2343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pic>
        <p:nvPicPr>
          <p:cNvPr id="1514" name="Google Shape;1514;p196" descr="C:\Users\CRISTINA\Desktop\PRESENTACIÓN FER\personne-avec-une-loupe_1048-1749.jpg"/>
          <p:cNvPicPr preferRelativeResize="0"/>
          <p:nvPr/>
        </p:nvPicPr>
        <p:blipFill rotWithShape="1">
          <a:blip r:embed="rId3">
            <a:alphaModFix/>
          </a:blip>
          <a:srcRect/>
          <a:stretch/>
        </p:blipFill>
        <p:spPr>
          <a:xfrm>
            <a:off x="501650" y="2314575"/>
            <a:ext cx="2571750" cy="3219450"/>
          </a:xfrm>
          <a:prstGeom prst="rect">
            <a:avLst/>
          </a:prstGeom>
          <a:noFill/>
          <a:ln>
            <a:noFill/>
          </a:ln>
        </p:spPr>
      </p:pic>
      <p:sp>
        <p:nvSpPr>
          <p:cNvPr id="1515" name="Google Shape;1515;p196"/>
          <p:cNvSpPr txBox="1">
            <a:spLocks noGrp="1"/>
          </p:cNvSpPr>
          <p:nvPr>
            <p:ph type="title"/>
          </p:nvPr>
        </p:nvSpPr>
        <p:spPr>
          <a:xfrm>
            <a:off x="501650" y="533400"/>
            <a:ext cx="8185150" cy="5524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Área de investigación</a:t>
            </a:r>
            <a:endParaRPr/>
          </a:p>
        </p:txBody>
      </p:sp>
      <p:sp>
        <p:nvSpPr>
          <p:cNvPr id="1516" name="Google Shape;1516;p196"/>
          <p:cNvSpPr/>
          <p:nvPr/>
        </p:nvSpPr>
        <p:spPr>
          <a:xfrm>
            <a:off x="2766966" y="1547155"/>
            <a:ext cx="6260014" cy="441311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14300" algn="l" rtl="0">
              <a:lnSpc>
                <a:spcPct val="75000"/>
              </a:lnSpc>
              <a:spcBef>
                <a:spcPts val="0"/>
              </a:spcBef>
              <a:spcAft>
                <a:spcPts val="0"/>
              </a:spcAft>
              <a:buClr>
                <a:srgbClr val="000000"/>
              </a:buClr>
              <a:buSzPts val="1400"/>
              <a:buFont typeface="Arial"/>
              <a:buChar char="•"/>
            </a:pPr>
            <a:r>
              <a:rPr lang="es-EC" sz="1400" b="1" i="0" u="none" strike="noStrike" cap="none">
                <a:solidFill>
                  <a:srgbClr val="000000"/>
                </a:solidFill>
                <a:latin typeface="Arial"/>
                <a:ea typeface="Arial"/>
                <a:cs typeface="Arial"/>
                <a:sym typeface="Arial"/>
              </a:rPr>
              <a:t>INGENIERÍA DEL SOFTWARE</a:t>
            </a:r>
            <a:endParaRPr sz="1400" b="1" i="0" u="none" strike="noStrike" cap="none">
              <a:solidFill>
                <a:srgbClr val="000000"/>
              </a:solidFill>
              <a:latin typeface="Arial"/>
              <a:ea typeface="Arial"/>
              <a:cs typeface="Arial"/>
              <a:sym typeface="Arial"/>
            </a:endParaRPr>
          </a:p>
          <a:p>
            <a:pPr marL="114300" marR="0" lvl="1" indent="-114300" algn="l" rtl="0">
              <a:lnSpc>
                <a:spcPct val="75000"/>
              </a:lnSpc>
              <a:spcBef>
                <a:spcPts val="140"/>
              </a:spcBef>
              <a:spcAft>
                <a:spcPts val="0"/>
              </a:spcAft>
              <a:buClr>
                <a:srgbClr val="000000"/>
              </a:buClr>
              <a:buSzPts val="1400"/>
              <a:buFont typeface="Arial"/>
              <a:buChar char="•"/>
            </a:pPr>
            <a:r>
              <a:rPr lang="es-EC" sz="1400" b="1" i="0" u="none" strike="noStrike" cap="none">
                <a:solidFill>
                  <a:srgbClr val="000000"/>
                </a:solidFill>
                <a:latin typeface="Arial"/>
                <a:ea typeface="Arial"/>
                <a:cs typeface="Arial"/>
                <a:sym typeface="Arial"/>
              </a:rPr>
              <a:t>INGENIERÍA DEL SOFTWARE EMPÍRICA</a:t>
            </a:r>
            <a:endParaRPr sz="1400" b="1" i="0" u="none" strike="noStrike" cap="none">
              <a:solidFill>
                <a:srgbClr val="000000"/>
              </a:solidFill>
              <a:latin typeface="Arial"/>
              <a:ea typeface="Arial"/>
              <a:cs typeface="Arial"/>
              <a:sym typeface="Arial"/>
            </a:endParaRPr>
          </a:p>
          <a:p>
            <a:pPr marL="114300" marR="0" lvl="1" indent="-114300" algn="l" rtl="0">
              <a:lnSpc>
                <a:spcPct val="75000"/>
              </a:lnSpc>
              <a:spcBef>
                <a:spcPts val="140"/>
              </a:spcBef>
              <a:spcAft>
                <a:spcPts val="0"/>
              </a:spcAft>
              <a:buClr>
                <a:srgbClr val="000000"/>
              </a:buClr>
              <a:buSzPts val="1400"/>
              <a:buFont typeface="Arial"/>
              <a:buChar char="•"/>
            </a:pPr>
            <a:r>
              <a:rPr lang="es-EC" sz="1400" b="1" i="0" u="none" strike="noStrike" cap="none">
                <a:solidFill>
                  <a:srgbClr val="000000"/>
                </a:solidFill>
                <a:latin typeface="Arial"/>
                <a:ea typeface="Arial"/>
                <a:cs typeface="Arial"/>
                <a:sym typeface="Arial"/>
              </a:rPr>
              <a:t>REALIZACIÓN DE EXPERIMENTOS</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197"/>
          <p:cNvSpPr txBox="1">
            <a:spLocks noGrp="1"/>
          </p:cNvSpPr>
          <p:nvPr>
            <p:ph type="title"/>
          </p:nvPr>
        </p:nvSpPr>
        <p:spPr>
          <a:xfrm>
            <a:off x="846138" y="533400"/>
            <a:ext cx="7840662" cy="55245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a:latin typeface="Arial"/>
                <a:ea typeface="Arial"/>
                <a:cs typeface="Arial"/>
                <a:sym typeface="Arial"/>
              </a:rPr>
              <a:t>MEDICIÓN DE EXPERIMENTOS</a:t>
            </a:r>
            <a:endParaRPr/>
          </a:p>
        </p:txBody>
      </p:sp>
      <p:pic>
        <p:nvPicPr>
          <p:cNvPr id="1523" name="Google Shape;1523;p197"/>
          <p:cNvPicPr preferRelativeResize="0"/>
          <p:nvPr/>
        </p:nvPicPr>
        <p:blipFill rotWithShape="1">
          <a:blip r:embed="rId3">
            <a:alphaModFix/>
          </a:blip>
          <a:srcRect/>
          <a:stretch/>
        </p:blipFill>
        <p:spPr>
          <a:xfrm>
            <a:off x="338138" y="1000125"/>
            <a:ext cx="8856662" cy="533717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98"/>
          <p:cNvSpPr txBox="1">
            <a:spLocks noGrp="1"/>
          </p:cNvSpPr>
          <p:nvPr>
            <p:ph type="title"/>
          </p:nvPr>
        </p:nvSpPr>
        <p:spPr>
          <a:xfrm>
            <a:off x="846138" y="533400"/>
            <a:ext cx="7840662" cy="55245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a:latin typeface="Arial"/>
                <a:ea typeface="Arial"/>
                <a:cs typeface="Arial"/>
                <a:sym typeface="Arial"/>
              </a:rPr>
              <a:t>MEDICIÓN DE EXPERIMENTOS</a:t>
            </a:r>
            <a:endParaRPr/>
          </a:p>
        </p:txBody>
      </p:sp>
      <p:pic>
        <p:nvPicPr>
          <p:cNvPr id="1530" name="Google Shape;1530;p198"/>
          <p:cNvPicPr preferRelativeResize="0"/>
          <p:nvPr/>
        </p:nvPicPr>
        <p:blipFill rotWithShape="1">
          <a:blip r:embed="rId3">
            <a:alphaModFix/>
          </a:blip>
          <a:srcRect/>
          <a:stretch/>
        </p:blipFill>
        <p:spPr>
          <a:xfrm>
            <a:off x="338138" y="1000125"/>
            <a:ext cx="8856662" cy="5337175"/>
          </a:xfrm>
          <a:prstGeom prst="rect">
            <a:avLst/>
          </a:prstGeom>
          <a:noFill/>
          <a:ln>
            <a:noFill/>
          </a:ln>
        </p:spPr>
      </p:pic>
      <p:sp>
        <p:nvSpPr>
          <p:cNvPr id="1531" name="Google Shape;1531;p198"/>
          <p:cNvSpPr/>
          <p:nvPr/>
        </p:nvSpPr>
        <p:spPr>
          <a:xfrm>
            <a:off x="79375" y="989013"/>
            <a:ext cx="4608513" cy="3784600"/>
          </a:xfrm>
          <a:prstGeom prst="roundRect">
            <a:avLst>
              <a:gd name="adj" fmla="val 16667"/>
            </a:avLst>
          </a:prstGeom>
          <a:noFill/>
          <a:ln w="63500" cap="flat" cmpd="sng">
            <a:solidFill>
              <a:srgbClr val="25F72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199"/>
          <p:cNvSpPr txBox="1">
            <a:spLocks noGrp="1"/>
          </p:cNvSpPr>
          <p:nvPr>
            <p:ph type="title"/>
          </p:nvPr>
        </p:nvSpPr>
        <p:spPr>
          <a:xfrm>
            <a:off x="846138" y="533400"/>
            <a:ext cx="7840662" cy="55245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a:latin typeface="Arial"/>
                <a:ea typeface="Arial"/>
                <a:cs typeface="Arial"/>
                <a:sym typeface="Arial"/>
              </a:rPr>
              <a:t>MEDICIÓN DE EXPERIMENTOS</a:t>
            </a:r>
            <a:endParaRPr/>
          </a:p>
        </p:txBody>
      </p:sp>
      <p:pic>
        <p:nvPicPr>
          <p:cNvPr id="1538" name="Google Shape;1538;p199"/>
          <p:cNvPicPr preferRelativeResize="0"/>
          <p:nvPr/>
        </p:nvPicPr>
        <p:blipFill rotWithShape="1">
          <a:blip r:embed="rId3">
            <a:alphaModFix/>
          </a:blip>
          <a:srcRect/>
          <a:stretch/>
        </p:blipFill>
        <p:spPr>
          <a:xfrm>
            <a:off x="338138" y="1000125"/>
            <a:ext cx="8856662" cy="5337175"/>
          </a:xfrm>
          <a:prstGeom prst="rect">
            <a:avLst/>
          </a:prstGeom>
          <a:noFill/>
          <a:ln>
            <a:noFill/>
          </a:ln>
        </p:spPr>
      </p:pic>
      <p:sp>
        <p:nvSpPr>
          <p:cNvPr id="1539" name="Google Shape;1539;p199"/>
          <p:cNvSpPr/>
          <p:nvPr/>
        </p:nvSpPr>
        <p:spPr>
          <a:xfrm>
            <a:off x="5032375" y="989013"/>
            <a:ext cx="3917950" cy="3784600"/>
          </a:xfrm>
          <a:prstGeom prst="roundRect">
            <a:avLst>
              <a:gd name="adj" fmla="val 16667"/>
            </a:avLst>
          </a:prstGeom>
          <a:noFill/>
          <a:ln w="63500" cap="flat" cmpd="sng">
            <a:solidFill>
              <a:srgbClr val="25F72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
          <p:cNvSpPr txBox="1">
            <a:spLocks noGrp="1"/>
          </p:cNvSpPr>
          <p:nvPr>
            <p:ph type="ctrTitle" idx="4294967295"/>
          </p:nvPr>
        </p:nvSpPr>
        <p:spPr>
          <a:xfrm>
            <a:off x="872304" y="716522"/>
            <a:ext cx="5642100" cy="629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0091EA"/>
                </a:solidFill>
                <a:latin typeface="Arial"/>
                <a:ea typeface="Arial"/>
                <a:cs typeface="Arial"/>
                <a:sym typeface="Arial"/>
              </a:rPr>
              <a:t>Objetivos</a:t>
            </a:r>
            <a:endParaRPr sz="4000" b="1" i="0" u="none" strike="noStrike" cap="none">
              <a:solidFill>
                <a:srgbClr val="0091EA"/>
              </a:solidFill>
              <a:latin typeface="Arial"/>
              <a:ea typeface="Arial"/>
              <a:cs typeface="Arial"/>
              <a:sym typeface="Arial"/>
            </a:endParaRPr>
          </a:p>
        </p:txBody>
      </p:sp>
      <p:sp>
        <p:nvSpPr>
          <p:cNvPr id="44" name="Google Shape;44;p2"/>
          <p:cNvSpPr txBox="1">
            <a:spLocks noGrp="1"/>
          </p:cNvSpPr>
          <p:nvPr>
            <p:ph type="body" idx="4294967295"/>
          </p:nvPr>
        </p:nvSpPr>
        <p:spPr>
          <a:xfrm>
            <a:off x="872304" y="1719409"/>
            <a:ext cx="7566421" cy="409301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chemeClr val="dk1"/>
                </a:solidFill>
                <a:latin typeface="Arial"/>
                <a:ea typeface="Arial"/>
                <a:cs typeface="Arial"/>
                <a:sym typeface="Arial"/>
              </a:rPr>
              <a:t>Conocer los conceptos de calidad</a:t>
            </a:r>
            <a:endParaRPr/>
          </a:p>
          <a:p>
            <a:pPr marL="457200" lvl="0" indent="-457200" algn="just" rtl="0">
              <a:lnSpc>
                <a:spcPct val="100000"/>
              </a:lnSpc>
              <a:spcBef>
                <a:spcPts val="600"/>
              </a:spcBef>
              <a:spcAft>
                <a:spcPts val="0"/>
              </a:spcAft>
              <a:buSzPts val="3000"/>
              <a:buFont typeface="Noto Sans Symbols"/>
              <a:buChar char="▪"/>
            </a:pPr>
            <a:r>
              <a:rPr lang="es-EC" sz="2400">
                <a:solidFill>
                  <a:schemeClr val="dk1"/>
                </a:solidFill>
                <a:latin typeface="Arial"/>
                <a:ea typeface="Arial"/>
                <a:cs typeface="Arial"/>
                <a:sym typeface="Arial"/>
              </a:rPr>
              <a:t>Evaluar los aspectos más importantes para la generación de productos de software que satisfagan estándares de calidad. </a:t>
            </a:r>
            <a:endParaRPr sz="2400">
              <a:solidFill>
                <a:schemeClr val="dk1"/>
              </a:solidFill>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chemeClr val="dk1"/>
                </a:solidFill>
                <a:latin typeface="Arial"/>
                <a:ea typeface="Arial"/>
                <a:cs typeface="Arial"/>
                <a:sym typeface="Arial"/>
              </a:rPr>
              <a:t>Evaluar atributos, normativas, métricas para calidad de producto de software. </a:t>
            </a:r>
            <a:endParaRPr sz="2400">
              <a:solidFill>
                <a:schemeClr val="dk1"/>
              </a:solidFill>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chemeClr val="dk1"/>
                </a:solidFill>
                <a:latin typeface="Arial"/>
                <a:ea typeface="Arial"/>
                <a:cs typeface="Arial"/>
                <a:sym typeface="Arial"/>
              </a:rPr>
              <a:t>Diseñar procesos software con calidad</a:t>
            </a:r>
            <a:endParaRPr/>
          </a:p>
          <a:p>
            <a:pPr marL="457200" lvl="0" indent="-457200" algn="just" rtl="0">
              <a:lnSpc>
                <a:spcPct val="100000"/>
              </a:lnSpc>
              <a:spcBef>
                <a:spcPts val="600"/>
              </a:spcBef>
              <a:spcAft>
                <a:spcPts val="0"/>
              </a:spcAft>
              <a:buSzPts val="3000"/>
              <a:buFont typeface="Noto Sans Symbols"/>
              <a:buChar char="▪"/>
            </a:pPr>
            <a:r>
              <a:rPr lang="es-EC" sz="2400">
                <a:solidFill>
                  <a:schemeClr val="dk1"/>
                </a:solidFill>
                <a:latin typeface="Arial"/>
                <a:ea typeface="Arial"/>
                <a:cs typeface="Arial"/>
                <a:sym typeface="Arial"/>
              </a:rPr>
              <a:t>Definir y evaluar los procesos para la generación del producto software</a:t>
            </a:r>
            <a:endParaRPr/>
          </a:p>
          <a:p>
            <a:pPr marL="457200" lvl="0" indent="-266700" algn="just" rtl="0">
              <a:lnSpc>
                <a:spcPct val="100000"/>
              </a:lnSpc>
              <a:spcBef>
                <a:spcPts val="600"/>
              </a:spcBef>
              <a:spcAft>
                <a:spcPts val="0"/>
              </a:spcAft>
              <a:buSzPts val="3000"/>
              <a:buFont typeface="Noto Sans Symbols"/>
              <a:buNone/>
            </a:pPr>
            <a:endParaRPr sz="2400">
              <a:solidFill>
                <a:schemeClr val="dk1"/>
              </a:solidFill>
              <a:latin typeface="Arial"/>
              <a:ea typeface="Arial"/>
              <a:cs typeface="Arial"/>
              <a:sym typeface="Arial"/>
            </a:endParaRPr>
          </a:p>
        </p:txBody>
      </p:sp>
      <p:cxnSp>
        <p:nvCxnSpPr>
          <p:cNvPr id="45" name="Google Shape;45;p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6" name="Google Shape;46;p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7" name="Google Shape;47;p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Profesionalidad = calidad</a:t>
            </a:r>
            <a:endParaRPr sz="4000" b="1" i="0" u="none" strike="noStrike" cap="none">
              <a:solidFill>
                <a:srgbClr val="1C405D"/>
              </a:solidFill>
              <a:latin typeface="Arial"/>
              <a:ea typeface="Arial"/>
              <a:cs typeface="Arial"/>
              <a:sym typeface="Arial"/>
            </a:endParaRPr>
          </a:p>
        </p:txBody>
      </p:sp>
      <p:sp>
        <p:nvSpPr>
          <p:cNvPr id="199" name="Google Shape;199;p20"/>
          <p:cNvSpPr txBox="1">
            <a:spLocks noGrp="1"/>
          </p:cNvSpPr>
          <p:nvPr>
            <p:ph type="body" idx="4294967295"/>
          </p:nvPr>
        </p:nvSpPr>
        <p:spPr>
          <a:xfrm>
            <a:off x="699775" y="1812419"/>
            <a:ext cx="8091233" cy="3716206"/>
          </a:xfrm>
          <a:prstGeom prst="rect">
            <a:avLst/>
          </a:prstGeom>
          <a:noFill/>
          <a:ln>
            <a:noFill/>
          </a:ln>
        </p:spPr>
        <p:txBody>
          <a:bodyPr spcFirstLastPara="1" wrap="square" lIns="91425" tIns="91425" rIns="91425" bIns="91425" anchor="t" anchorCtr="0">
            <a:noAutofit/>
          </a:bodyPr>
          <a:lstStyle/>
          <a:p>
            <a:pPr marL="38100" lvl="0" indent="0" algn="ctr" rtl="0">
              <a:lnSpc>
                <a:spcPct val="100000"/>
              </a:lnSpc>
              <a:spcBef>
                <a:spcPts val="600"/>
              </a:spcBef>
              <a:spcAft>
                <a:spcPts val="0"/>
              </a:spcAft>
              <a:buSzPts val="3000"/>
              <a:buNone/>
            </a:pPr>
            <a:r>
              <a:rPr lang="es-EC" sz="3200">
                <a:latin typeface="Arial"/>
                <a:ea typeface="Arial"/>
                <a:cs typeface="Arial"/>
                <a:sym typeface="Arial"/>
              </a:rPr>
              <a:t>El objetivo de un</a:t>
            </a:r>
            <a:endParaRPr/>
          </a:p>
          <a:p>
            <a:pPr marL="38100" lvl="0" indent="0" algn="ctr" rtl="0">
              <a:lnSpc>
                <a:spcPct val="100000"/>
              </a:lnSpc>
              <a:spcBef>
                <a:spcPts val="600"/>
              </a:spcBef>
              <a:spcAft>
                <a:spcPts val="0"/>
              </a:spcAft>
              <a:buSzPts val="3000"/>
              <a:buNone/>
            </a:pPr>
            <a:r>
              <a:rPr lang="es-EC" sz="3200">
                <a:latin typeface="Arial"/>
                <a:ea typeface="Arial"/>
                <a:cs typeface="Arial"/>
                <a:sym typeface="Arial"/>
              </a:rPr>
              <a:t>Ingeniero Software</a:t>
            </a:r>
            <a:endParaRPr/>
          </a:p>
          <a:p>
            <a:pPr marL="38100" lvl="0" indent="0" algn="ctr" rtl="0">
              <a:lnSpc>
                <a:spcPct val="100000"/>
              </a:lnSpc>
              <a:spcBef>
                <a:spcPts val="600"/>
              </a:spcBef>
              <a:spcAft>
                <a:spcPts val="0"/>
              </a:spcAft>
              <a:buSzPts val="3000"/>
              <a:buNone/>
            </a:pPr>
            <a:r>
              <a:rPr lang="es-EC" sz="3200">
                <a:latin typeface="Arial"/>
                <a:ea typeface="Arial"/>
                <a:cs typeface="Arial"/>
                <a:sym typeface="Arial"/>
              </a:rPr>
              <a:t>debe ser</a:t>
            </a:r>
            <a:endParaRPr/>
          </a:p>
          <a:p>
            <a:pPr marL="38100" lvl="0" indent="0" algn="ctr" rtl="0">
              <a:lnSpc>
                <a:spcPct val="100000"/>
              </a:lnSpc>
              <a:spcBef>
                <a:spcPts val="600"/>
              </a:spcBef>
              <a:spcAft>
                <a:spcPts val="0"/>
              </a:spcAft>
              <a:buSzPts val="3000"/>
              <a:buNone/>
            </a:pPr>
            <a:r>
              <a:rPr lang="es-EC" sz="3200">
                <a:latin typeface="Arial"/>
                <a:ea typeface="Arial"/>
                <a:cs typeface="Arial"/>
                <a:sym typeface="Arial"/>
              </a:rPr>
              <a:t>entregar un producto con el nivel de</a:t>
            </a:r>
            <a:endParaRPr/>
          </a:p>
          <a:p>
            <a:pPr marL="38100" lvl="0" indent="0" algn="ctr" rtl="0">
              <a:lnSpc>
                <a:spcPct val="100000"/>
              </a:lnSpc>
              <a:spcBef>
                <a:spcPts val="600"/>
              </a:spcBef>
              <a:spcAft>
                <a:spcPts val="0"/>
              </a:spcAft>
              <a:buSzPts val="3000"/>
              <a:buNone/>
            </a:pPr>
            <a:r>
              <a:rPr lang="es-EC" sz="3200" b="1">
                <a:latin typeface="Arial"/>
                <a:ea typeface="Arial"/>
                <a:cs typeface="Arial"/>
                <a:sym typeface="Arial"/>
              </a:rPr>
              <a:t>Calidad</a:t>
            </a:r>
            <a:endParaRPr/>
          </a:p>
          <a:p>
            <a:pPr marL="38100" lvl="0" indent="0" algn="ctr" rtl="0">
              <a:lnSpc>
                <a:spcPct val="100000"/>
              </a:lnSpc>
              <a:spcBef>
                <a:spcPts val="600"/>
              </a:spcBef>
              <a:spcAft>
                <a:spcPts val="0"/>
              </a:spcAft>
              <a:buSzPts val="3000"/>
              <a:buNone/>
            </a:pPr>
            <a:r>
              <a:rPr lang="es-EC" sz="3200">
                <a:latin typeface="Arial"/>
                <a:ea typeface="Arial"/>
                <a:cs typeface="Arial"/>
                <a:sym typeface="Arial"/>
              </a:rPr>
              <a:t>que las técnicas de hoy permitan</a:t>
            </a:r>
            <a:endParaRPr/>
          </a:p>
        </p:txBody>
      </p:sp>
      <p:cxnSp>
        <p:nvCxnSpPr>
          <p:cNvPr id="200" name="Google Shape;200;p2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01" name="Google Shape;201;p2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02" name="Google Shape;202;p2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200"/>
          <p:cNvSpPr txBox="1">
            <a:spLocks noGrp="1"/>
          </p:cNvSpPr>
          <p:nvPr>
            <p:ph type="title"/>
          </p:nvPr>
        </p:nvSpPr>
        <p:spPr>
          <a:xfrm>
            <a:off x="846138" y="533400"/>
            <a:ext cx="7840662" cy="55245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a:latin typeface="Arial"/>
                <a:ea typeface="Arial"/>
                <a:cs typeface="Arial"/>
                <a:sym typeface="Arial"/>
              </a:rPr>
              <a:t>MEDICIÓN DE EXPERIMENTOS</a:t>
            </a:r>
            <a:endParaRPr/>
          </a:p>
        </p:txBody>
      </p:sp>
      <p:pic>
        <p:nvPicPr>
          <p:cNvPr id="1546" name="Google Shape;1546;p200"/>
          <p:cNvPicPr preferRelativeResize="0"/>
          <p:nvPr/>
        </p:nvPicPr>
        <p:blipFill rotWithShape="1">
          <a:blip r:embed="rId3">
            <a:alphaModFix/>
          </a:blip>
          <a:srcRect/>
          <a:stretch/>
        </p:blipFill>
        <p:spPr>
          <a:xfrm>
            <a:off x="338138" y="1000125"/>
            <a:ext cx="8856662" cy="5337175"/>
          </a:xfrm>
          <a:prstGeom prst="rect">
            <a:avLst/>
          </a:prstGeom>
          <a:noFill/>
          <a:ln>
            <a:noFill/>
          </a:ln>
        </p:spPr>
      </p:pic>
      <p:sp>
        <p:nvSpPr>
          <p:cNvPr id="1547" name="Google Shape;1547;p200"/>
          <p:cNvSpPr/>
          <p:nvPr/>
        </p:nvSpPr>
        <p:spPr>
          <a:xfrm>
            <a:off x="2498725" y="4043363"/>
            <a:ext cx="4108450" cy="2305050"/>
          </a:xfrm>
          <a:prstGeom prst="roundRect">
            <a:avLst>
              <a:gd name="adj" fmla="val 16667"/>
            </a:avLst>
          </a:prstGeom>
          <a:noFill/>
          <a:ln w="63500" cap="flat" cmpd="sng">
            <a:solidFill>
              <a:srgbClr val="25F72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01"/>
          <p:cNvSpPr txBox="1">
            <a:spLocks noGrp="1"/>
          </p:cNvSpPr>
          <p:nvPr>
            <p:ph type="title"/>
          </p:nvPr>
        </p:nvSpPr>
        <p:spPr>
          <a:xfrm>
            <a:off x="808038" y="457200"/>
            <a:ext cx="7912100" cy="74453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a:latin typeface="Arial"/>
                <a:ea typeface="Arial"/>
                <a:cs typeface="Arial"/>
                <a:sym typeface="Arial"/>
              </a:rPr>
              <a:t>Problema abordado</a:t>
            </a:r>
            <a:endParaRPr/>
          </a:p>
        </p:txBody>
      </p:sp>
      <p:sp>
        <p:nvSpPr>
          <p:cNvPr id="1554" name="Google Shape;1554;p201"/>
          <p:cNvSpPr txBox="1">
            <a:spLocks noGrp="1"/>
          </p:cNvSpPr>
          <p:nvPr>
            <p:ph type="body" idx="1"/>
          </p:nvPr>
        </p:nvSpPr>
        <p:spPr>
          <a:xfrm>
            <a:off x="554038" y="1201738"/>
            <a:ext cx="8320087" cy="403225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El problema abordado es conocido en otras ciencias e ingenierías. La ISE aún no es consciente de él.</a:t>
            </a:r>
            <a:endParaRPr/>
          </a:p>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Dada la experiencia de nuestro grupo de investigación en experimentos, se ha detectado a través de las distintas mediciones que:</a:t>
            </a:r>
            <a:endParaRPr/>
          </a:p>
          <a:p>
            <a:pPr marL="914400" lvl="1" indent="-3810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La instrumentación podría tener relación con las variaciones observadas</a:t>
            </a:r>
            <a:endParaRPr/>
          </a:p>
          <a:p>
            <a:pPr marL="914400" lvl="1" indent="-3810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Se han notado cosas como:</a:t>
            </a:r>
            <a:endParaRPr/>
          </a:p>
          <a:p>
            <a:pPr marL="1371600" lvl="2" indent="-381000" algn="l" rtl="0">
              <a:lnSpc>
                <a:spcPct val="100000"/>
              </a:lnSpc>
              <a:spcBef>
                <a:spcPts val="0"/>
              </a:spcBef>
              <a:spcAft>
                <a:spcPts val="0"/>
              </a:spcAft>
              <a:buSzPts val="2400"/>
              <a:buFont typeface="Noto Sans Symbols"/>
              <a:buChar char="⮚"/>
            </a:pPr>
            <a:r>
              <a:rPr lang="es-EC" sz="1400">
                <a:latin typeface="Arial"/>
                <a:ea typeface="Arial"/>
                <a:cs typeface="Arial"/>
                <a:sym typeface="Arial"/>
              </a:rPr>
              <a:t>Ausencia de un criterio generalmente aceptado para el diseño de los instrumentos de medida</a:t>
            </a:r>
            <a:endParaRPr/>
          </a:p>
          <a:p>
            <a:pPr marL="1371600" lvl="2" indent="-381000" algn="l" rtl="0">
              <a:lnSpc>
                <a:spcPct val="100000"/>
              </a:lnSpc>
              <a:spcBef>
                <a:spcPts val="0"/>
              </a:spcBef>
              <a:spcAft>
                <a:spcPts val="0"/>
              </a:spcAft>
              <a:buSzPts val="2400"/>
              <a:buFont typeface="Noto Sans Symbols"/>
              <a:buChar char="⮚"/>
            </a:pPr>
            <a:r>
              <a:rPr lang="es-EC" sz="1400">
                <a:latin typeface="Arial"/>
                <a:ea typeface="Arial"/>
                <a:cs typeface="Arial"/>
                <a:sym typeface="Arial"/>
              </a:rPr>
              <a:t>Errores en tiempo de ejecución del instrumento de medición</a:t>
            </a:r>
            <a:endParaRPr/>
          </a:p>
          <a:p>
            <a:pPr marL="1371600" lvl="2" indent="-381000" algn="l" rtl="0">
              <a:lnSpc>
                <a:spcPct val="100000"/>
              </a:lnSpc>
              <a:spcBef>
                <a:spcPts val="0"/>
              </a:spcBef>
              <a:spcAft>
                <a:spcPts val="0"/>
              </a:spcAft>
              <a:buSzPts val="2400"/>
              <a:buFont typeface="Noto Sans Symbols"/>
              <a:buChar char="⮚"/>
            </a:pPr>
            <a:r>
              <a:rPr lang="es-EC" sz="1400">
                <a:latin typeface="Arial"/>
                <a:ea typeface="Arial"/>
                <a:cs typeface="Arial"/>
                <a:sym typeface="Arial"/>
              </a:rPr>
              <a:t>Intervención del medidor en el código fuente</a:t>
            </a:r>
            <a:endParaRPr/>
          </a:p>
          <a:p>
            <a:pPr marL="914400" lvl="1" indent="-3810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Falta o carencia de un proceso formal de operacionalización</a:t>
            </a:r>
            <a:endParaRPr sz="1800">
              <a:latin typeface="Arial"/>
              <a:ea typeface="Arial"/>
              <a:cs typeface="Arial"/>
              <a:sym typeface="Arial"/>
            </a:endParaRPr>
          </a:p>
          <a:p>
            <a:pPr marL="914400" lvl="1" indent="-3810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Desconocimiento del impacto de la instrumentación</a:t>
            </a:r>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02"/>
          <p:cNvSpPr txBox="1">
            <a:spLocks noGrp="1"/>
          </p:cNvSpPr>
          <p:nvPr>
            <p:ph type="title"/>
          </p:nvPr>
        </p:nvSpPr>
        <p:spPr>
          <a:xfrm>
            <a:off x="808038" y="457200"/>
            <a:ext cx="7912100" cy="74453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a:latin typeface="Arial"/>
                <a:ea typeface="Arial"/>
                <a:cs typeface="Arial"/>
                <a:sym typeface="Arial"/>
              </a:rPr>
              <a:t>Preguntas de investigación</a:t>
            </a:r>
            <a:endParaRPr/>
          </a:p>
        </p:txBody>
      </p:sp>
      <p:sp>
        <p:nvSpPr>
          <p:cNvPr id="1561" name="Google Shape;1561;p202"/>
          <p:cNvSpPr txBox="1">
            <a:spLocks noGrp="1"/>
          </p:cNvSpPr>
          <p:nvPr>
            <p:ph type="body" idx="1"/>
          </p:nvPr>
        </p:nvSpPr>
        <p:spPr>
          <a:xfrm>
            <a:off x="385763" y="1355725"/>
            <a:ext cx="8520112" cy="33020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PI1: ¿Cómo afecta a los resultados de los experimentos utilizar distintos casos de prueba?</a:t>
            </a:r>
            <a:endParaRPr/>
          </a:p>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PI2: ¿Cómo afecta a los resultados de los experimentos utilizar distintos medidores?</a:t>
            </a:r>
            <a:endParaRPr/>
          </a:p>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PI3: ¿Cómo afecta a los resultados de los experimentos utilizar distintos tipos de intervención?</a:t>
            </a:r>
            <a:endParaRPr/>
          </a:p>
          <a:p>
            <a:pPr marL="457200" lvl="0" indent="-228600" algn="l" rtl="0">
              <a:lnSpc>
                <a:spcPct val="100000"/>
              </a:lnSpc>
              <a:spcBef>
                <a:spcPts val="600"/>
              </a:spcBef>
              <a:spcAft>
                <a:spcPts val="0"/>
              </a:spcAft>
              <a:buSzPts val="3000"/>
              <a:buNone/>
            </a:pPr>
            <a:endParaRPr sz="2800">
              <a:latin typeface="Arial"/>
              <a:ea typeface="Arial"/>
              <a:cs typeface="Arial"/>
              <a:sym typeface="Arial"/>
            </a:endParaRPr>
          </a:p>
        </p:txBody>
      </p:sp>
      <p:sp>
        <p:nvSpPr>
          <p:cNvPr id="1562" name="Google Shape;1562;p202"/>
          <p:cNvSpPr txBox="1"/>
          <p:nvPr/>
        </p:nvSpPr>
        <p:spPr>
          <a:xfrm>
            <a:off x="385763" y="5114925"/>
            <a:ext cx="7680325" cy="77628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1800"/>
              <a:buFont typeface="Noto Sans Symbols"/>
              <a:buChar char="■"/>
            </a:pPr>
            <a:r>
              <a:rPr lang="es-EC" sz="2400" b="0" i="0" u="none" strike="noStrike" cap="none">
                <a:solidFill>
                  <a:schemeClr val="dk1"/>
                </a:solidFill>
                <a:latin typeface="Arial"/>
                <a:ea typeface="Arial"/>
                <a:cs typeface="Arial"/>
                <a:sym typeface="Arial"/>
              </a:rPr>
              <a:t>Se va a aplicar el estudio a TDD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203"/>
          <p:cNvSpPr txBox="1">
            <a:spLocks noGrp="1"/>
          </p:cNvSpPr>
          <p:nvPr>
            <p:ph type="title"/>
          </p:nvPr>
        </p:nvSpPr>
        <p:spPr>
          <a:xfrm>
            <a:off x="615950" y="3121025"/>
            <a:ext cx="8220075" cy="74453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600">
                <a:solidFill>
                  <a:srgbClr val="333333"/>
                </a:solidFill>
                <a:latin typeface="Arial"/>
                <a:ea typeface="Arial"/>
                <a:cs typeface="Arial"/>
                <a:sym typeface="Arial"/>
              </a:rPr>
              <a:t>ESTADO DE LA CUESTIÓN</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204"/>
          <p:cNvSpPr txBox="1">
            <a:spLocks noGrp="1"/>
          </p:cNvSpPr>
          <p:nvPr>
            <p:ph type="title"/>
          </p:nvPr>
        </p:nvSpPr>
        <p:spPr>
          <a:xfrm>
            <a:off x="268288" y="457199"/>
            <a:ext cx="8720137" cy="94027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Revisión sistemática de experimentos sobre calidad de TDD</a:t>
            </a:r>
            <a:endParaRPr/>
          </a:p>
        </p:txBody>
      </p:sp>
      <p:sp>
        <p:nvSpPr>
          <p:cNvPr id="1575" name="Google Shape;1575;p204"/>
          <p:cNvSpPr txBox="1"/>
          <p:nvPr/>
        </p:nvSpPr>
        <p:spPr>
          <a:xfrm>
            <a:off x="369888" y="1316038"/>
            <a:ext cx="8520112" cy="2314575"/>
          </a:xfrm>
          <a:prstGeom prst="rect">
            <a:avLst/>
          </a:prstGeom>
          <a:noFill/>
          <a:ln>
            <a:noFill/>
          </a:ln>
        </p:spPr>
        <p:txBody>
          <a:bodyPr spcFirstLastPara="1" wrap="square" lIns="91425" tIns="45700" rIns="91425" bIns="45700" anchor="t" anchorCtr="0">
            <a:noAutofit/>
          </a:bodyPr>
          <a:lstStyle/>
          <a:p>
            <a:pPr marL="342900" marR="0" lvl="0" indent="-228600" algn="l" rtl="0">
              <a:lnSpc>
                <a:spcPct val="100000"/>
              </a:lnSpc>
              <a:spcBef>
                <a:spcPts val="0"/>
              </a:spcBef>
              <a:spcAft>
                <a:spcPts val="0"/>
              </a:spcAft>
              <a:buClr>
                <a:schemeClr val="dk2"/>
              </a:buClr>
              <a:buSzPts val="1800"/>
              <a:buFont typeface="Noto Sans Symbols"/>
              <a:buNone/>
            </a:pPr>
            <a:endParaRPr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2"/>
              </a:buClr>
              <a:buSzPts val="1800"/>
              <a:buFont typeface="Noto Sans Symbols"/>
              <a:buChar char="■"/>
            </a:pPr>
            <a:r>
              <a:rPr lang="es-EC" sz="2400" b="0" i="0" u="none" strike="noStrike" cap="none">
                <a:solidFill>
                  <a:schemeClr val="dk1"/>
                </a:solidFill>
                <a:latin typeface="Arial"/>
                <a:ea typeface="Arial"/>
                <a:cs typeface="Arial"/>
                <a:sym typeface="Arial"/>
              </a:rPr>
              <a:t>Identificar los experimentos en TDD que estudian calidad.</a:t>
            </a:r>
            <a:endParaRPr/>
          </a:p>
          <a:p>
            <a:pPr marL="342900" marR="0" lvl="0" indent="-228600" algn="l" rtl="0">
              <a:lnSpc>
                <a:spcPct val="100000"/>
              </a:lnSpc>
              <a:spcBef>
                <a:spcPts val="480"/>
              </a:spcBef>
              <a:spcAft>
                <a:spcPts val="0"/>
              </a:spcAft>
              <a:buClr>
                <a:schemeClr val="dk2"/>
              </a:buClr>
              <a:buSzPts val="1800"/>
              <a:buFont typeface="Noto Sans Symbols"/>
              <a:buNone/>
            </a:pPr>
            <a:endParaRPr sz="2400" b="0" i="0" u="none" strike="noStrike" cap="none">
              <a:solidFill>
                <a:schemeClr val="dk1"/>
              </a:solidFill>
              <a:latin typeface="Arial"/>
              <a:ea typeface="Arial"/>
              <a:cs typeface="Arial"/>
              <a:sym typeface="Arial"/>
            </a:endParaRPr>
          </a:p>
        </p:txBody>
      </p:sp>
      <p:sp>
        <p:nvSpPr>
          <p:cNvPr id="1576" name="Google Shape;1576;p204"/>
          <p:cNvSpPr txBox="1"/>
          <p:nvPr/>
        </p:nvSpPr>
        <p:spPr>
          <a:xfrm>
            <a:off x="385763" y="2968625"/>
            <a:ext cx="4600575" cy="134461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1800"/>
              <a:buFont typeface="Noto Sans Symbols"/>
              <a:buChar char="■"/>
            </a:pPr>
            <a:r>
              <a:rPr lang="es-EC" sz="2400" b="0" i="0" u="none" strike="noStrike" cap="none">
                <a:solidFill>
                  <a:schemeClr val="dk1"/>
                </a:solidFill>
                <a:latin typeface="Arial"/>
                <a:ea typeface="Arial"/>
                <a:cs typeface="Arial"/>
                <a:sym typeface="Arial"/>
              </a:rPr>
              <a:t>Los experimentos dan resultados no concluyentes y a veces contradictorios</a:t>
            </a:r>
            <a:endParaRPr/>
          </a:p>
        </p:txBody>
      </p:sp>
      <p:sp>
        <p:nvSpPr>
          <p:cNvPr id="1577" name="Google Shape;1577;p204"/>
          <p:cNvSpPr txBox="1"/>
          <p:nvPr/>
        </p:nvSpPr>
        <p:spPr>
          <a:xfrm>
            <a:off x="385763" y="4735513"/>
            <a:ext cx="8505825" cy="1257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1800"/>
              <a:buFont typeface="Noto Sans Symbols"/>
              <a:buChar char="■"/>
            </a:pPr>
            <a:r>
              <a:rPr lang="es-EC" sz="2400" b="0" i="0" u="none" strike="noStrike" cap="none">
                <a:solidFill>
                  <a:schemeClr val="dk1"/>
                </a:solidFill>
                <a:latin typeface="Arial"/>
                <a:ea typeface="Arial"/>
                <a:cs typeface="Arial"/>
                <a:sym typeface="Arial"/>
              </a:rPr>
              <a:t>Algunos investigadores buscan explicaciones en el contexto o en el rigor del experimento. Sin considerar los aspectos instrumentales como los casos de prueba</a:t>
            </a:r>
            <a:endParaRPr/>
          </a:p>
        </p:txBody>
      </p:sp>
      <p:pic>
        <p:nvPicPr>
          <p:cNvPr id="1578" name="Google Shape;1578;p204"/>
          <p:cNvPicPr preferRelativeResize="0"/>
          <p:nvPr/>
        </p:nvPicPr>
        <p:blipFill rotWithShape="1">
          <a:blip r:embed="rId3">
            <a:alphaModFix/>
          </a:blip>
          <a:srcRect/>
          <a:stretch/>
        </p:blipFill>
        <p:spPr>
          <a:xfrm>
            <a:off x="5002213" y="2619375"/>
            <a:ext cx="3744912" cy="206692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205"/>
          <p:cNvSpPr txBox="1">
            <a:spLocks noGrp="1"/>
          </p:cNvSpPr>
          <p:nvPr>
            <p:ph type="title"/>
          </p:nvPr>
        </p:nvSpPr>
        <p:spPr>
          <a:xfrm>
            <a:off x="193675" y="457200"/>
            <a:ext cx="8788400" cy="5865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400">
                <a:latin typeface="Arial"/>
                <a:ea typeface="Arial"/>
                <a:cs typeface="Arial"/>
                <a:sym typeface="Arial"/>
              </a:rPr>
              <a:t>Diferencias instrumentales entre los experimentos en TDD</a:t>
            </a:r>
            <a:endParaRPr/>
          </a:p>
        </p:txBody>
      </p:sp>
      <p:sp>
        <p:nvSpPr>
          <p:cNvPr id="1585" name="Google Shape;1585;p205"/>
          <p:cNvSpPr txBox="1"/>
          <p:nvPr/>
        </p:nvSpPr>
        <p:spPr>
          <a:xfrm>
            <a:off x="176213" y="1458913"/>
            <a:ext cx="8823325" cy="3582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1800"/>
              <a:buFont typeface="Noto Sans Symbols"/>
              <a:buChar char="■"/>
            </a:pPr>
            <a:r>
              <a:rPr lang="es-EC" sz="2400" b="0" i="0" u="none" strike="noStrike" cap="none">
                <a:solidFill>
                  <a:schemeClr val="dk1"/>
                </a:solidFill>
                <a:latin typeface="Arial"/>
                <a:ea typeface="Arial"/>
                <a:cs typeface="Arial"/>
                <a:sym typeface="Arial"/>
              </a:rPr>
              <a:t>17 experimentos en TDD usan casos de prueba de aceptación para medir calidad.  </a:t>
            </a:r>
            <a:endParaRPr/>
          </a:p>
          <a:p>
            <a:pPr marL="342900" marR="0" lvl="0" indent="-342900" algn="l" rtl="0">
              <a:lnSpc>
                <a:spcPct val="100000"/>
              </a:lnSpc>
              <a:spcBef>
                <a:spcPts val="480"/>
              </a:spcBef>
              <a:spcAft>
                <a:spcPts val="0"/>
              </a:spcAft>
              <a:buClr>
                <a:schemeClr val="dk2"/>
              </a:buClr>
              <a:buSzPts val="1800"/>
              <a:buFont typeface="Noto Sans Symbols"/>
              <a:buChar char="■"/>
            </a:pPr>
            <a:r>
              <a:rPr lang="es-EC" sz="2400" b="0" i="0" u="none" strike="noStrike" cap="none">
                <a:solidFill>
                  <a:schemeClr val="dk1"/>
                </a:solidFill>
                <a:latin typeface="Arial"/>
                <a:ea typeface="Arial"/>
                <a:cs typeface="Arial"/>
                <a:sym typeface="Arial"/>
              </a:rPr>
              <a:t>Analizando los experimentos (17) en TDD:</a:t>
            </a:r>
            <a:endParaRPr/>
          </a:p>
          <a:p>
            <a:pPr marL="742950" marR="0" lvl="1" indent="-285750" algn="l" rtl="0">
              <a:lnSpc>
                <a:spcPct val="100000"/>
              </a:lnSpc>
              <a:spcBef>
                <a:spcPts val="400"/>
              </a:spcBef>
              <a:spcAft>
                <a:spcPts val="0"/>
              </a:spcAft>
              <a:buClr>
                <a:schemeClr val="accent2"/>
              </a:buClr>
              <a:buSzPts val="1600"/>
              <a:buFont typeface="Noto Sans Symbols"/>
              <a:buChar char="▪"/>
            </a:pPr>
            <a:r>
              <a:rPr lang="es-EC" sz="2000" b="0" i="0" u="none" strike="noStrike" cap="none">
                <a:solidFill>
                  <a:schemeClr val="dk1"/>
                </a:solidFill>
                <a:latin typeface="Arial"/>
                <a:ea typeface="Arial"/>
                <a:cs typeface="Arial"/>
                <a:sym typeface="Arial"/>
              </a:rPr>
              <a:t>94% (16) no muestran los casos de prueba. </a:t>
            </a:r>
            <a:endParaRPr/>
          </a:p>
          <a:p>
            <a:pPr marL="742950" marR="0" lvl="1" indent="-285750" algn="l" rtl="0">
              <a:lnSpc>
                <a:spcPct val="100000"/>
              </a:lnSpc>
              <a:spcBef>
                <a:spcPts val="400"/>
              </a:spcBef>
              <a:spcAft>
                <a:spcPts val="0"/>
              </a:spcAft>
              <a:buClr>
                <a:schemeClr val="accent2"/>
              </a:buClr>
              <a:buSzPts val="1600"/>
              <a:buFont typeface="Noto Sans Symbols"/>
              <a:buChar char="▪"/>
            </a:pPr>
            <a:r>
              <a:rPr lang="es-EC" sz="2000" b="0" i="0" u="none" strike="noStrike" cap="none">
                <a:solidFill>
                  <a:schemeClr val="dk1"/>
                </a:solidFill>
                <a:latin typeface="Arial"/>
                <a:ea typeface="Arial"/>
                <a:cs typeface="Arial"/>
                <a:sym typeface="Arial"/>
              </a:rPr>
              <a:t>47% (8) no muestran quienes elaboraron</a:t>
            </a:r>
            <a:endParaRPr/>
          </a:p>
          <a:p>
            <a:pPr marL="742950" marR="0" lvl="1" indent="-285750" algn="l" rtl="0">
              <a:lnSpc>
                <a:spcPct val="100000"/>
              </a:lnSpc>
              <a:spcBef>
                <a:spcPts val="400"/>
              </a:spcBef>
              <a:spcAft>
                <a:spcPts val="0"/>
              </a:spcAft>
              <a:buClr>
                <a:schemeClr val="accent2"/>
              </a:buClr>
              <a:buSzPts val="1600"/>
              <a:buFont typeface="Noto Sans Symbols"/>
              <a:buChar char="▪"/>
            </a:pPr>
            <a:r>
              <a:rPr lang="es-EC" sz="2000" b="0" i="0" u="none" strike="noStrike" cap="none">
                <a:solidFill>
                  <a:schemeClr val="dk1"/>
                </a:solidFill>
                <a:latin typeface="Arial"/>
                <a:ea typeface="Arial"/>
                <a:cs typeface="Arial"/>
                <a:sym typeface="Arial"/>
              </a:rPr>
              <a:t>35% (6) no ofrece ninguna información</a:t>
            </a:r>
            <a:endParaRPr/>
          </a:p>
          <a:p>
            <a:pPr marL="742950" marR="0" lvl="1" indent="-285750" algn="l" rtl="0">
              <a:lnSpc>
                <a:spcPct val="100000"/>
              </a:lnSpc>
              <a:spcBef>
                <a:spcPts val="400"/>
              </a:spcBef>
              <a:spcAft>
                <a:spcPts val="0"/>
              </a:spcAft>
              <a:buClr>
                <a:schemeClr val="accent2"/>
              </a:buClr>
              <a:buSzPts val="1600"/>
              <a:buFont typeface="Noto Sans Symbols"/>
              <a:buChar char="▪"/>
            </a:pPr>
            <a:r>
              <a:rPr lang="es-EC" sz="2000" b="0" i="0" u="none" strike="noStrike" cap="none">
                <a:solidFill>
                  <a:schemeClr val="dk1"/>
                </a:solidFill>
                <a:latin typeface="Arial"/>
                <a:ea typeface="Arial"/>
                <a:cs typeface="Arial"/>
                <a:sym typeface="Arial"/>
              </a:rPr>
              <a:t>100% (17) no indican explícitamente si usan una técnica de generación de casos de prueba específica</a:t>
            </a:r>
            <a:endParaRPr sz="2400" b="0" i="0" u="none" strike="noStrike" cap="none">
              <a:solidFill>
                <a:schemeClr val="dk1"/>
              </a:solidFill>
              <a:latin typeface="Arial"/>
              <a:ea typeface="Arial"/>
              <a:cs typeface="Arial"/>
              <a:sym typeface="Arial"/>
            </a:endParaRPr>
          </a:p>
          <a:p>
            <a:pPr marL="342900" marR="0" lvl="0" indent="-247650" algn="l" rtl="0">
              <a:lnSpc>
                <a:spcPct val="100000"/>
              </a:lnSpc>
              <a:spcBef>
                <a:spcPts val="40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a:p>
            <a:pPr marL="342900" marR="0" lvl="0" indent="-247650" algn="l" rtl="0">
              <a:lnSpc>
                <a:spcPct val="100000"/>
              </a:lnSpc>
              <a:spcBef>
                <a:spcPts val="400"/>
              </a:spcBef>
              <a:spcAft>
                <a:spcPts val="0"/>
              </a:spcAft>
              <a:buClr>
                <a:schemeClr val="dk2"/>
              </a:buClr>
              <a:buSzPts val="1500"/>
              <a:buFont typeface="Noto Sans Symbols"/>
              <a:buNone/>
            </a:pPr>
            <a:endParaRPr sz="2000" b="0" i="0" u="none" strike="noStrike" cap="none">
              <a:solidFill>
                <a:schemeClr val="dk1"/>
              </a:solidFill>
              <a:latin typeface="Arial"/>
              <a:ea typeface="Arial"/>
              <a:cs typeface="Arial"/>
              <a:sym typeface="Arial"/>
            </a:endParaRPr>
          </a:p>
        </p:txBody>
      </p:sp>
      <p:sp>
        <p:nvSpPr>
          <p:cNvPr id="1586" name="Google Shape;1586;p205"/>
          <p:cNvSpPr txBox="1"/>
          <p:nvPr/>
        </p:nvSpPr>
        <p:spPr>
          <a:xfrm>
            <a:off x="179388" y="4914900"/>
            <a:ext cx="8964612" cy="120173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1800"/>
              <a:buFont typeface="Noto Sans Symbols"/>
              <a:buChar char="■"/>
            </a:pPr>
            <a:r>
              <a:rPr lang="es-EC" sz="2400" b="0" i="0" u="none" strike="noStrike" cap="none">
                <a:solidFill>
                  <a:schemeClr val="dk1"/>
                </a:solidFill>
                <a:latin typeface="Arial"/>
                <a:ea typeface="Arial"/>
                <a:cs typeface="Arial"/>
                <a:sym typeface="Arial"/>
              </a:rPr>
              <a:t>Es necesario conocer la información sobre la instrumentación</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206"/>
          <p:cNvSpPr txBox="1">
            <a:spLocks noGrp="1"/>
          </p:cNvSpPr>
          <p:nvPr>
            <p:ph type="title"/>
          </p:nvPr>
        </p:nvSpPr>
        <p:spPr>
          <a:xfrm>
            <a:off x="581444" y="2672451"/>
            <a:ext cx="8220075" cy="74453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200">
                <a:solidFill>
                  <a:srgbClr val="333333"/>
                </a:solidFill>
                <a:latin typeface="Arial"/>
                <a:ea typeface="Arial"/>
                <a:cs typeface="Arial"/>
                <a:sym typeface="Arial"/>
              </a:rPr>
              <a:t>PROCESO DE RESOLUCIÓN</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207"/>
          <p:cNvSpPr txBox="1">
            <a:spLocks noGrp="1"/>
          </p:cNvSpPr>
          <p:nvPr>
            <p:ph type="title"/>
          </p:nvPr>
        </p:nvSpPr>
        <p:spPr>
          <a:xfrm>
            <a:off x="133470" y="587375"/>
            <a:ext cx="2536825" cy="182987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Esquema de resolución</a:t>
            </a:r>
            <a:endParaRPr/>
          </a:p>
        </p:txBody>
      </p:sp>
      <p:pic>
        <p:nvPicPr>
          <p:cNvPr id="1599" name="Google Shape;1599;p207"/>
          <p:cNvPicPr preferRelativeResize="0"/>
          <p:nvPr/>
        </p:nvPicPr>
        <p:blipFill rotWithShape="1">
          <a:blip r:embed="rId3">
            <a:alphaModFix/>
          </a:blip>
          <a:srcRect/>
          <a:stretch/>
        </p:blipFill>
        <p:spPr>
          <a:xfrm>
            <a:off x="3151188" y="587375"/>
            <a:ext cx="4270375" cy="557212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208"/>
          <p:cNvSpPr/>
          <p:nvPr/>
        </p:nvSpPr>
        <p:spPr>
          <a:xfrm>
            <a:off x="1354617" y="1905359"/>
            <a:ext cx="3589337" cy="4122738"/>
          </a:xfrm>
          <a:prstGeom prst="roundRect">
            <a:avLst>
              <a:gd name="adj" fmla="val 16667"/>
            </a:avLst>
          </a:prstGeom>
          <a:solidFill>
            <a:srgbClr val="66FF99"/>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Arial"/>
              <a:ea typeface="Arial"/>
              <a:cs typeface="Arial"/>
              <a:sym typeface="Arial"/>
            </a:endParaRPr>
          </a:p>
        </p:txBody>
      </p:sp>
      <p:sp>
        <p:nvSpPr>
          <p:cNvPr id="1606" name="Google Shape;1606;p208"/>
          <p:cNvSpPr txBox="1">
            <a:spLocks noGrp="1"/>
          </p:cNvSpPr>
          <p:nvPr>
            <p:ph type="title"/>
          </p:nvPr>
        </p:nvSpPr>
        <p:spPr>
          <a:xfrm>
            <a:off x="431321" y="457200"/>
            <a:ext cx="8288817" cy="850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general del experimento en TDD</a:t>
            </a:r>
            <a:endParaRPr/>
          </a:p>
        </p:txBody>
      </p:sp>
      <p:sp>
        <p:nvSpPr>
          <p:cNvPr id="1607" name="Google Shape;1607;p208"/>
          <p:cNvSpPr/>
          <p:nvPr/>
        </p:nvSpPr>
        <p:spPr>
          <a:xfrm>
            <a:off x="1794354" y="2754672"/>
            <a:ext cx="2727325" cy="1266825"/>
          </a:xfrm>
          <a:prstGeom prst="roundRect">
            <a:avLst>
              <a:gd name="adj" fmla="val 16667"/>
            </a:avLst>
          </a:prstGeom>
          <a:solidFill>
            <a:srgbClr val="FAEEFC"/>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Noto Sans Symbols"/>
              <a:buNone/>
            </a:pPr>
            <a:r>
              <a:rPr lang="es-EC" sz="2000" b="0" i="0" u="none" strike="noStrike" cap="none">
                <a:solidFill>
                  <a:schemeClr val="dk1"/>
                </a:solidFill>
                <a:latin typeface="Arial"/>
                <a:ea typeface="Arial"/>
                <a:cs typeface="Arial"/>
                <a:sym typeface="Arial"/>
              </a:rPr>
              <a:t>Tratamiento: TDD</a:t>
            </a:r>
            <a:endParaRPr/>
          </a:p>
        </p:txBody>
      </p:sp>
      <p:sp>
        <p:nvSpPr>
          <p:cNvPr id="1608" name="Google Shape;1608;p208"/>
          <p:cNvSpPr/>
          <p:nvPr/>
        </p:nvSpPr>
        <p:spPr>
          <a:xfrm>
            <a:off x="2048354" y="3215047"/>
            <a:ext cx="960438" cy="652462"/>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Noto Sans Symbols"/>
              <a:buNone/>
            </a:pPr>
            <a:r>
              <a:rPr lang="es-EC" sz="1600" b="0" i="0" u="none" strike="noStrike" cap="none">
                <a:solidFill>
                  <a:schemeClr val="dk1"/>
                </a:solidFill>
                <a:latin typeface="Arial"/>
                <a:ea typeface="Arial"/>
                <a:cs typeface="Arial"/>
                <a:sym typeface="Arial"/>
              </a:rPr>
              <a:t>MR</a:t>
            </a:r>
            <a:endParaRPr/>
          </a:p>
        </p:txBody>
      </p:sp>
      <p:sp>
        <p:nvSpPr>
          <p:cNvPr id="1609" name="Google Shape;1609;p208"/>
          <p:cNvSpPr/>
          <p:nvPr/>
        </p:nvSpPr>
        <p:spPr>
          <a:xfrm>
            <a:off x="3285017" y="3253147"/>
            <a:ext cx="1017587" cy="65405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Noto Sans Symbols"/>
              <a:buNone/>
            </a:pPr>
            <a:r>
              <a:rPr lang="es-EC" sz="1600" b="0" i="0" u="none" strike="noStrike" cap="none">
                <a:solidFill>
                  <a:schemeClr val="dk1"/>
                </a:solidFill>
                <a:latin typeface="Arial"/>
                <a:ea typeface="Arial"/>
                <a:cs typeface="Arial"/>
                <a:sym typeface="Arial"/>
              </a:rPr>
              <a:t>BSK</a:t>
            </a:r>
            <a:endParaRPr/>
          </a:p>
        </p:txBody>
      </p:sp>
      <p:sp>
        <p:nvSpPr>
          <p:cNvPr id="1610" name="Google Shape;1610;p208"/>
          <p:cNvSpPr/>
          <p:nvPr/>
        </p:nvSpPr>
        <p:spPr>
          <a:xfrm>
            <a:off x="1803879" y="4343759"/>
            <a:ext cx="2727325" cy="1368425"/>
          </a:xfrm>
          <a:prstGeom prst="roundRect">
            <a:avLst>
              <a:gd name="adj" fmla="val 16667"/>
            </a:avLst>
          </a:prstGeom>
          <a:solidFill>
            <a:srgbClr val="FAEEFC"/>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Noto Sans Symbols"/>
              <a:buNone/>
            </a:pPr>
            <a:r>
              <a:rPr lang="es-EC" sz="2000" b="0" i="0" u="none" strike="noStrike" cap="none">
                <a:solidFill>
                  <a:schemeClr val="dk1"/>
                </a:solidFill>
                <a:latin typeface="Arial"/>
                <a:ea typeface="Arial"/>
                <a:cs typeface="Arial"/>
                <a:sym typeface="Arial"/>
              </a:rPr>
              <a:t>Tratamiento: ITL</a:t>
            </a:r>
            <a:endParaRPr/>
          </a:p>
        </p:txBody>
      </p:sp>
      <p:sp>
        <p:nvSpPr>
          <p:cNvPr id="1611" name="Google Shape;1611;p208"/>
          <p:cNvSpPr/>
          <p:nvPr/>
        </p:nvSpPr>
        <p:spPr>
          <a:xfrm>
            <a:off x="2062642" y="4843822"/>
            <a:ext cx="960437" cy="652462"/>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Noto Sans Symbols"/>
              <a:buNone/>
            </a:pPr>
            <a:r>
              <a:rPr lang="es-EC" sz="1600" b="0" i="0" u="none" strike="noStrike" cap="none">
                <a:solidFill>
                  <a:schemeClr val="dk1"/>
                </a:solidFill>
                <a:latin typeface="Arial"/>
                <a:ea typeface="Arial"/>
                <a:cs typeface="Arial"/>
                <a:sym typeface="Arial"/>
              </a:rPr>
              <a:t>MR</a:t>
            </a:r>
            <a:endParaRPr/>
          </a:p>
        </p:txBody>
      </p:sp>
      <p:sp>
        <p:nvSpPr>
          <p:cNvPr id="1612" name="Google Shape;1612;p208"/>
          <p:cNvSpPr/>
          <p:nvPr/>
        </p:nvSpPr>
        <p:spPr>
          <a:xfrm>
            <a:off x="3331054" y="4843822"/>
            <a:ext cx="1017588" cy="652462"/>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Noto Sans Symbols"/>
              <a:buNone/>
            </a:pPr>
            <a:r>
              <a:rPr lang="es-EC" sz="1600" b="0" i="0" u="none" strike="noStrike" cap="none">
                <a:solidFill>
                  <a:schemeClr val="dk1"/>
                </a:solidFill>
                <a:latin typeface="Arial"/>
                <a:ea typeface="Arial"/>
                <a:cs typeface="Arial"/>
                <a:sym typeface="Arial"/>
              </a:rPr>
              <a:t>BSK</a:t>
            </a:r>
            <a:endParaRPr/>
          </a:p>
        </p:txBody>
      </p:sp>
      <p:sp>
        <p:nvSpPr>
          <p:cNvPr id="1613" name="Google Shape;1613;p208"/>
          <p:cNvSpPr txBox="1"/>
          <p:nvPr/>
        </p:nvSpPr>
        <p:spPr>
          <a:xfrm>
            <a:off x="1640367" y="2005372"/>
            <a:ext cx="3073400" cy="241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1350"/>
              <a:buFont typeface="Noto Sans Symbols"/>
              <a:buNone/>
            </a:pPr>
            <a:r>
              <a:rPr lang="es-EC" sz="1800" b="0" i="0" u="none" strike="noStrike" cap="none">
                <a:solidFill>
                  <a:schemeClr val="dk1"/>
                </a:solidFill>
                <a:latin typeface="Arial"/>
                <a:ea typeface="Arial"/>
                <a:cs typeface="Arial"/>
                <a:sym typeface="Arial"/>
              </a:rPr>
              <a:t>TECNICA DE DESARROLLO </a:t>
            </a:r>
            <a:endParaRPr/>
          </a:p>
        </p:txBody>
      </p:sp>
      <p:sp>
        <p:nvSpPr>
          <p:cNvPr id="1614" name="Google Shape;1614;p208"/>
          <p:cNvSpPr txBox="1"/>
          <p:nvPr/>
        </p:nvSpPr>
        <p:spPr>
          <a:xfrm>
            <a:off x="5634517" y="1486259"/>
            <a:ext cx="234315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1350"/>
              <a:buFont typeface="Noto Sans Symbols"/>
              <a:buNone/>
            </a:pPr>
            <a:r>
              <a:rPr lang="es-EC" sz="1800" b="0" i="0" u="none" strike="noStrike" cap="none">
                <a:solidFill>
                  <a:schemeClr val="dk1"/>
                </a:solidFill>
                <a:latin typeface="Arial"/>
                <a:ea typeface="Arial"/>
                <a:cs typeface="Arial"/>
                <a:sym typeface="Arial"/>
              </a:rPr>
              <a:t>Variable respuesta: </a:t>
            </a:r>
            <a:endParaRPr/>
          </a:p>
        </p:txBody>
      </p:sp>
      <p:sp>
        <p:nvSpPr>
          <p:cNvPr id="1615" name="Google Shape;1615;p208"/>
          <p:cNvSpPr/>
          <p:nvPr/>
        </p:nvSpPr>
        <p:spPr>
          <a:xfrm>
            <a:off x="6021867" y="1886309"/>
            <a:ext cx="1766887" cy="4141788"/>
          </a:xfrm>
          <a:prstGeom prst="roundRect">
            <a:avLst>
              <a:gd name="adj" fmla="val 16667"/>
            </a:avLst>
          </a:prstGeom>
          <a:solidFill>
            <a:srgbClr val="F9E7C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Noto Sans Symbols"/>
              <a:buNone/>
            </a:pPr>
            <a:r>
              <a:rPr lang="es-EC" sz="2400" b="0" i="0" u="none" strike="noStrike" cap="none">
                <a:solidFill>
                  <a:schemeClr val="dk1"/>
                </a:solidFill>
                <a:latin typeface="Arial"/>
                <a:ea typeface="Arial"/>
                <a:cs typeface="Arial"/>
                <a:sym typeface="Arial"/>
              </a:rPr>
              <a:t>CALIDAD</a:t>
            </a:r>
            <a:endParaRPr/>
          </a:p>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Noto Sans Symbols"/>
              <a:buNone/>
            </a:pPr>
            <a:r>
              <a:rPr lang="es-EC" sz="1600" b="0" i="0" u="none" strike="noStrike" cap="none">
                <a:solidFill>
                  <a:schemeClr val="dk1"/>
                </a:solidFill>
                <a:latin typeface="Arial"/>
                <a:ea typeface="Arial"/>
                <a:cs typeface="Arial"/>
                <a:sym typeface="Arial"/>
              </a:rPr>
              <a:t>QLTY = #Assert(PASS) / #Assert(ALL)</a:t>
            </a:r>
            <a:endParaRPr/>
          </a:p>
        </p:txBody>
      </p:sp>
      <p:sp>
        <p:nvSpPr>
          <p:cNvPr id="1616" name="Google Shape;1616;p208"/>
          <p:cNvSpPr txBox="1"/>
          <p:nvPr/>
        </p:nvSpPr>
        <p:spPr>
          <a:xfrm>
            <a:off x="1372079" y="1486259"/>
            <a:ext cx="3341688" cy="2809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350"/>
              <a:buFont typeface="Noto Sans Symbols"/>
              <a:buNone/>
            </a:pPr>
            <a:r>
              <a:rPr lang="es-EC" sz="1800" b="0" i="0" u="none" strike="noStrike" cap="none">
                <a:solidFill>
                  <a:schemeClr val="dk1"/>
                </a:solidFill>
                <a:latin typeface="Arial"/>
                <a:ea typeface="Arial"/>
                <a:cs typeface="Arial"/>
                <a:sym typeface="Arial"/>
              </a:rPr>
              <a:t>Factor: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209"/>
          <p:cNvSpPr txBox="1">
            <a:spLocks noGrp="1"/>
          </p:cNvSpPr>
          <p:nvPr>
            <p:ph type="title"/>
          </p:nvPr>
        </p:nvSpPr>
        <p:spPr>
          <a:xfrm>
            <a:off x="388189" y="457199"/>
            <a:ext cx="8331949" cy="8921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Replicaciones del experimento sobre TDD</a:t>
            </a:r>
            <a:endParaRPr/>
          </a:p>
        </p:txBody>
      </p:sp>
      <p:sp>
        <p:nvSpPr>
          <p:cNvPr id="1623" name="Google Shape;1623;p209"/>
          <p:cNvSpPr txBox="1"/>
          <p:nvPr/>
        </p:nvSpPr>
        <p:spPr>
          <a:xfrm>
            <a:off x="546100" y="5691188"/>
            <a:ext cx="8597900" cy="6683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1350"/>
              <a:buFont typeface="Noto Sans Symbols"/>
              <a:buChar char="■"/>
            </a:pPr>
            <a:r>
              <a:rPr lang="es-EC" sz="1800" b="0" i="0" u="none" strike="noStrike" cap="none">
                <a:solidFill>
                  <a:schemeClr val="dk1"/>
                </a:solidFill>
                <a:latin typeface="Arial"/>
                <a:ea typeface="Arial"/>
                <a:cs typeface="Arial"/>
                <a:sym typeface="Arial"/>
              </a:rPr>
              <a:t>Seis replicaciones en el ámbito industrial, cinco en el académico realizados en España, Finlandia, Italia, Estonia, Dinamarca y Ecuador.</a:t>
            </a:r>
            <a:endParaRPr/>
          </a:p>
          <a:p>
            <a:pPr marL="342900" marR="0" lvl="0" indent="-257175" algn="l" rtl="0">
              <a:lnSpc>
                <a:spcPct val="100000"/>
              </a:lnSpc>
              <a:spcBef>
                <a:spcPts val="360"/>
              </a:spcBef>
              <a:spcAft>
                <a:spcPts val="0"/>
              </a:spcAft>
              <a:buClr>
                <a:schemeClr val="dk2"/>
              </a:buClr>
              <a:buSzPts val="1350"/>
              <a:buFont typeface="Noto Sans Symbols"/>
              <a:buNone/>
            </a:pPr>
            <a:endParaRPr sz="1800" b="0" i="0" u="none" strike="noStrike" cap="none">
              <a:solidFill>
                <a:schemeClr val="dk1"/>
              </a:solidFill>
              <a:latin typeface="Arial"/>
              <a:ea typeface="Arial"/>
              <a:cs typeface="Arial"/>
              <a:sym typeface="Arial"/>
            </a:endParaRPr>
          </a:p>
        </p:txBody>
      </p:sp>
      <p:pic>
        <p:nvPicPr>
          <p:cNvPr id="1624" name="Google Shape;1624;p209"/>
          <p:cNvPicPr preferRelativeResize="0"/>
          <p:nvPr/>
        </p:nvPicPr>
        <p:blipFill rotWithShape="1">
          <a:blip r:embed="rId3">
            <a:alphaModFix/>
          </a:blip>
          <a:srcRect/>
          <a:stretch/>
        </p:blipFill>
        <p:spPr>
          <a:xfrm>
            <a:off x="2180432" y="1370534"/>
            <a:ext cx="5192712" cy="4320654"/>
          </a:xfrm>
          <a:prstGeom prst="rect">
            <a:avLst/>
          </a:prstGeom>
          <a:noFill/>
          <a:ln>
            <a:noFill/>
          </a:ln>
        </p:spPr>
      </p:pic>
      <p:pic>
        <p:nvPicPr>
          <p:cNvPr id="1625" name="Google Shape;1625;p209"/>
          <p:cNvPicPr preferRelativeResize="0"/>
          <p:nvPr/>
        </p:nvPicPr>
        <p:blipFill rotWithShape="1">
          <a:blip r:embed="rId4">
            <a:alphaModFix/>
          </a:blip>
          <a:srcRect/>
          <a:stretch/>
        </p:blipFill>
        <p:spPr>
          <a:xfrm>
            <a:off x="4968875" y="1736725"/>
            <a:ext cx="247650" cy="247650"/>
          </a:xfrm>
          <a:prstGeom prst="rect">
            <a:avLst/>
          </a:prstGeom>
          <a:noFill/>
          <a:ln>
            <a:noFill/>
          </a:ln>
        </p:spPr>
      </p:pic>
      <p:pic>
        <p:nvPicPr>
          <p:cNvPr id="1626" name="Google Shape;1626;p209"/>
          <p:cNvPicPr preferRelativeResize="0"/>
          <p:nvPr/>
        </p:nvPicPr>
        <p:blipFill rotWithShape="1">
          <a:blip r:embed="rId5">
            <a:alphaModFix/>
          </a:blip>
          <a:srcRect/>
          <a:stretch/>
        </p:blipFill>
        <p:spPr>
          <a:xfrm>
            <a:off x="2451100" y="4518025"/>
            <a:ext cx="266700" cy="266700"/>
          </a:xfrm>
          <a:prstGeom prst="rect">
            <a:avLst/>
          </a:prstGeom>
          <a:noFill/>
          <a:ln>
            <a:noFill/>
          </a:ln>
        </p:spPr>
      </p:pic>
      <p:sp>
        <p:nvSpPr>
          <p:cNvPr id="1627" name="Google Shape;1627;p209"/>
          <p:cNvSpPr txBox="1"/>
          <p:nvPr/>
        </p:nvSpPr>
        <p:spPr>
          <a:xfrm>
            <a:off x="5111750" y="1714500"/>
            <a:ext cx="431800" cy="2524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FS</a:t>
            </a:r>
            <a:endParaRPr/>
          </a:p>
        </p:txBody>
      </p:sp>
      <p:pic>
        <p:nvPicPr>
          <p:cNvPr id="1628" name="Google Shape;1628;p209"/>
          <p:cNvPicPr preferRelativeResize="0"/>
          <p:nvPr/>
        </p:nvPicPr>
        <p:blipFill rotWithShape="1">
          <a:blip r:embed="rId4">
            <a:alphaModFix/>
          </a:blip>
          <a:srcRect/>
          <a:stretch/>
        </p:blipFill>
        <p:spPr>
          <a:xfrm>
            <a:off x="4986338" y="1984375"/>
            <a:ext cx="246062" cy="247650"/>
          </a:xfrm>
          <a:prstGeom prst="rect">
            <a:avLst/>
          </a:prstGeom>
          <a:noFill/>
          <a:ln>
            <a:noFill/>
          </a:ln>
        </p:spPr>
      </p:pic>
      <p:sp>
        <p:nvSpPr>
          <p:cNvPr id="1629" name="Google Shape;1629;p209"/>
          <p:cNvSpPr txBox="1"/>
          <p:nvPr/>
        </p:nvSpPr>
        <p:spPr>
          <a:xfrm>
            <a:off x="5129213" y="1962150"/>
            <a:ext cx="433387" cy="2524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EB</a:t>
            </a:r>
            <a:endParaRPr/>
          </a:p>
        </p:txBody>
      </p:sp>
      <p:pic>
        <p:nvPicPr>
          <p:cNvPr id="1630" name="Google Shape;1630;p209"/>
          <p:cNvPicPr preferRelativeResize="0"/>
          <p:nvPr/>
        </p:nvPicPr>
        <p:blipFill rotWithShape="1">
          <a:blip r:embed="rId4">
            <a:alphaModFix/>
          </a:blip>
          <a:srcRect/>
          <a:stretch/>
        </p:blipFill>
        <p:spPr>
          <a:xfrm>
            <a:off x="4832350" y="2598738"/>
            <a:ext cx="247650" cy="247650"/>
          </a:xfrm>
          <a:prstGeom prst="rect">
            <a:avLst/>
          </a:prstGeom>
          <a:noFill/>
          <a:ln>
            <a:noFill/>
          </a:ln>
        </p:spPr>
      </p:pic>
      <p:sp>
        <p:nvSpPr>
          <p:cNvPr id="1631" name="Google Shape;1631;p209"/>
          <p:cNvSpPr txBox="1"/>
          <p:nvPr/>
        </p:nvSpPr>
        <p:spPr>
          <a:xfrm>
            <a:off x="5207000" y="2614613"/>
            <a:ext cx="431800" cy="2524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PT</a:t>
            </a:r>
            <a:endParaRPr/>
          </a:p>
        </p:txBody>
      </p:sp>
      <p:pic>
        <p:nvPicPr>
          <p:cNvPr id="1632" name="Google Shape;1632;p209"/>
          <p:cNvPicPr preferRelativeResize="0"/>
          <p:nvPr/>
        </p:nvPicPr>
        <p:blipFill rotWithShape="1">
          <a:blip r:embed="rId4">
            <a:alphaModFix/>
          </a:blip>
          <a:srcRect/>
          <a:stretch/>
        </p:blipFill>
        <p:spPr>
          <a:xfrm>
            <a:off x="4986338" y="2214563"/>
            <a:ext cx="246062" cy="247650"/>
          </a:xfrm>
          <a:prstGeom prst="rect">
            <a:avLst/>
          </a:prstGeom>
          <a:noFill/>
          <a:ln>
            <a:noFill/>
          </a:ln>
        </p:spPr>
      </p:pic>
      <p:sp>
        <p:nvSpPr>
          <p:cNvPr id="1633" name="Google Shape;1633;p209"/>
          <p:cNvSpPr txBox="1"/>
          <p:nvPr/>
        </p:nvSpPr>
        <p:spPr>
          <a:xfrm>
            <a:off x="5129213" y="2192338"/>
            <a:ext cx="585787"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ERC</a:t>
            </a:r>
            <a:endParaRPr/>
          </a:p>
        </p:txBody>
      </p:sp>
      <p:pic>
        <p:nvPicPr>
          <p:cNvPr id="1634" name="Google Shape;1634;p209"/>
          <p:cNvPicPr preferRelativeResize="0"/>
          <p:nvPr/>
        </p:nvPicPr>
        <p:blipFill rotWithShape="1">
          <a:blip r:embed="rId4">
            <a:alphaModFix/>
          </a:blip>
          <a:srcRect/>
          <a:stretch/>
        </p:blipFill>
        <p:spPr>
          <a:xfrm>
            <a:off x="2259013" y="4619625"/>
            <a:ext cx="247650" cy="247650"/>
          </a:xfrm>
          <a:prstGeom prst="rect">
            <a:avLst/>
          </a:prstGeom>
          <a:noFill/>
          <a:ln>
            <a:noFill/>
          </a:ln>
        </p:spPr>
      </p:pic>
      <p:pic>
        <p:nvPicPr>
          <p:cNvPr id="1635" name="Google Shape;1635;p209"/>
          <p:cNvPicPr preferRelativeResize="0"/>
          <p:nvPr/>
        </p:nvPicPr>
        <p:blipFill rotWithShape="1">
          <a:blip r:embed="rId5">
            <a:alphaModFix/>
          </a:blip>
          <a:srcRect/>
          <a:stretch/>
        </p:blipFill>
        <p:spPr>
          <a:xfrm>
            <a:off x="2798763" y="4675188"/>
            <a:ext cx="266700" cy="266700"/>
          </a:xfrm>
          <a:prstGeom prst="rect">
            <a:avLst/>
          </a:prstGeom>
          <a:noFill/>
          <a:ln>
            <a:noFill/>
          </a:ln>
        </p:spPr>
      </p:pic>
      <p:sp>
        <p:nvSpPr>
          <p:cNvPr id="1636" name="Google Shape;1636;p209"/>
          <p:cNvSpPr txBox="1"/>
          <p:nvPr/>
        </p:nvSpPr>
        <p:spPr>
          <a:xfrm>
            <a:off x="2566988" y="4421188"/>
            <a:ext cx="614362" cy="174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UPM</a:t>
            </a:r>
            <a:endParaRPr/>
          </a:p>
        </p:txBody>
      </p:sp>
      <p:sp>
        <p:nvSpPr>
          <p:cNvPr id="1637" name="Google Shape;1637;p209"/>
          <p:cNvSpPr txBox="1"/>
          <p:nvPr/>
        </p:nvSpPr>
        <p:spPr>
          <a:xfrm>
            <a:off x="2873375" y="4651375"/>
            <a:ext cx="614363" cy="174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UPV</a:t>
            </a:r>
            <a:endParaRPr/>
          </a:p>
        </p:txBody>
      </p:sp>
      <p:sp>
        <p:nvSpPr>
          <p:cNvPr id="1638" name="Google Shape;1638;p209"/>
          <p:cNvSpPr txBox="1"/>
          <p:nvPr/>
        </p:nvSpPr>
        <p:spPr>
          <a:xfrm>
            <a:off x="2374900" y="4729163"/>
            <a:ext cx="614363" cy="173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MFR</a:t>
            </a:r>
            <a:endParaRPr/>
          </a:p>
        </p:txBody>
      </p:sp>
      <p:pic>
        <p:nvPicPr>
          <p:cNvPr id="1639" name="Google Shape;1639;p209"/>
          <p:cNvPicPr preferRelativeResize="0"/>
          <p:nvPr/>
        </p:nvPicPr>
        <p:blipFill rotWithShape="1">
          <a:blip r:embed="rId4">
            <a:alphaModFix/>
          </a:blip>
          <a:srcRect/>
          <a:stretch/>
        </p:blipFill>
        <p:spPr>
          <a:xfrm>
            <a:off x="4776788" y="2252663"/>
            <a:ext cx="247650" cy="247650"/>
          </a:xfrm>
          <a:prstGeom prst="rect">
            <a:avLst/>
          </a:prstGeom>
          <a:noFill/>
          <a:ln>
            <a:noFill/>
          </a:ln>
        </p:spPr>
      </p:pic>
      <p:sp>
        <p:nvSpPr>
          <p:cNvPr id="1640" name="Google Shape;1640;p209"/>
          <p:cNvSpPr txBox="1"/>
          <p:nvPr/>
        </p:nvSpPr>
        <p:spPr>
          <a:xfrm>
            <a:off x="4398963" y="2197100"/>
            <a:ext cx="58737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PAF</a:t>
            </a:r>
            <a:endParaRPr/>
          </a:p>
        </p:txBody>
      </p:sp>
      <p:pic>
        <p:nvPicPr>
          <p:cNvPr id="1641" name="Google Shape;1641;p209"/>
          <p:cNvPicPr preferRelativeResize="0"/>
          <p:nvPr/>
        </p:nvPicPr>
        <p:blipFill rotWithShape="1">
          <a:blip r:embed="rId5">
            <a:alphaModFix/>
          </a:blip>
          <a:srcRect/>
          <a:stretch/>
        </p:blipFill>
        <p:spPr>
          <a:xfrm>
            <a:off x="4102100" y="4713288"/>
            <a:ext cx="266700" cy="266700"/>
          </a:xfrm>
          <a:prstGeom prst="rect">
            <a:avLst/>
          </a:prstGeom>
          <a:noFill/>
          <a:ln>
            <a:noFill/>
          </a:ln>
        </p:spPr>
      </p:pic>
      <p:sp>
        <p:nvSpPr>
          <p:cNvPr id="1642" name="Google Shape;1642;p209"/>
          <p:cNvSpPr txBox="1"/>
          <p:nvPr/>
        </p:nvSpPr>
        <p:spPr>
          <a:xfrm>
            <a:off x="4256088" y="4672013"/>
            <a:ext cx="636587"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UdB</a:t>
            </a:r>
            <a:endParaRPr/>
          </a:p>
        </p:txBody>
      </p:sp>
      <p:pic>
        <p:nvPicPr>
          <p:cNvPr id="1643" name="Google Shape;1643;p209"/>
          <p:cNvPicPr preferRelativeResize="0"/>
          <p:nvPr/>
        </p:nvPicPr>
        <p:blipFill rotWithShape="1">
          <a:blip r:embed="rId5">
            <a:alphaModFix/>
          </a:blip>
          <a:srcRect/>
          <a:stretch/>
        </p:blipFill>
        <p:spPr>
          <a:xfrm>
            <a:off x="3641725" y="2870200"/>
            <a:ext cx="266700" cy="266700"/>
          </a:xfrm>
          <a:prstGeom prst="rect">
            <a:avLst/>
          </a:prstGeom>
          <a:noFill/>
          <a:ln>
            <a:noFill/>
          </a:ln>
        </p:spPr>
      </p:pic>
      <p:sp>
        <p:nvSpPr>
          <p:cNvPr id="1644" name="Google Shape;1644;p209"/>
          <p:cNvSpPr txBox="1"/>
          <p:nvPr/>
        </p:nvSpPr>
        <p:spPr>
          <a:xfrm>
            <a:off x="3641725" y="3059113"/>
            <a:ext cx="636588" cy="298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050"/>
              <a:buFont typeface="Noto Sans Symbols"/>
              <a:buNone/>
            </a:pPr>
            <a:r>
              <a:rPr lang="es-EC" sz="1400" b="0" i="0" u="none" strike="noStrike" cap="none">
                <a:solidFill>
                  <a:schemeClr val="dk1"/>
                </a:solidFill>
                <a:latin typeface="Arial"/>
                <a:ea typeface="Arial"/>
                <a:cs typeface="Arial"/>
                <a:sym typeface="Arial"/>
              </a:rPr>
              <a:t>USD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1"/>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Qué es calidad del producto</a:t>
            </a:r>
            <a:endParaRPr sz="4000" b="1" i="0" u="none" strike="noStrike" cap="none">
              <a:solidFill>
                <a:srgbClr val="1C405D"/>
              </a:solidFill>
              <a:latin typeface="Arial"/>
              <a:ea typeface="Arial"/>
              <a:cs typeface="Arial"/>
              <a:sym typeface="Arial"/>
            </a:endParaRPr>
          </a:p>
        </p:txBody>
      </p:sp>
      <p:sp>
        <p:nvSpPr>
          <p:cNvPr id="208" name="Google Shape;208;p21"/>
          <p:cNvSpPr txBox="1">
            <a:spLocks noGrp="1"/>
          </p:cNvSpPr>
          <p:nvPr>
            <p:ph type="body" idx="4294967295"/>
          </p:nvPr>
        </p:nvSpPr>
        <p:spPr>
          <a:xfrm>
            <a:off x="699775" y="1663564"/>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La calidad es el conjunto de características de una entidad que le da esa entidad la capacidad de satisfacer necesidades expresas e implícitas (ISO 8402)</a:t>
            </a:r>
            <a:endParaRPr/>
          </a:p>
          <a:p>
            <a:pPr marL="457200" lvl="0" indent="-266700" algn="just" rtl="0">
              <a:lnSpc>
                <a:spcPct val="100000"/>
              </a:lnSpc>
              <a:spcBef>
                <a:spcPts val="600"/>
              </a:spcBef>
              <a:spcAft>
                <a:spcPts val="0"/>
              </a:spcAft>
              <a:buSzPts val="3000"/>
              <a:buFont typeface="Noto Sans Symbols"/>
              <a:buNone/>
            </a:pPr>
            <a:endParaRPr sz="20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La calidad de software es el grado en que los atributos del software le permiten realizar su uso específico (DoD 2168)</a:t>
            </a:r>
            <a:endParaRPr/>
          </a:p>
          <a:p>
            <a:pPr marL="457200" lvl="0" indent="-266700" algn="just" rtl="0">
              <a:lnSpc>
                <a:spcPct val="100000"/>
              </a:lnSpc>
              <a:spcBef>
                <a:spcPts val="600"/>
              </a:spcBef>
              <a:spcAft>
                <a:spcPts val="0"/>
              </a:spcAft>
              <a:buSzPts val="3000"/>
              <a:buFont typeface="Noto Sans Symbols"/>
              <a:buNone/>
            </a:pPr>
            <a:endParaRPr sz="2000">
              <a:latin typeface="Arial"/>
              <a:ea typeface="Arial"/>
              <a:cs typeface="Arial"/>
              <a:sym typeface="Arial"/>
            </a:endParaRPr>
          </a:p>
          <a:p>
            <a:pPr marL="0" lvl="0" indent="0" algn="just" rtl="0">
              <a:lnSpc>
                <a:spcPct val="100000"/>
              </a:lnSpc>
              <a:spcBef>
                <a:spcPts val="600"/>
              </a:spcBef>
              <a:spcAft>
                <a:spcPts val="0"/>
              </a:spcAft>
              <a:buSzPts val="3000"/>
              <a:buNone/>
            </a:pPr>
            <a:r>
              <a:rPr lang="es-EC" sz="2000">
                <a:latin typeface="Arial"/>
                <a:ea typeface="Arial"/>
                <a:cs typeface="Arial"/>
                <a:sym typeface="Arial"/>
              </a:rPr>
              <a:t>CONCLUSIONES:</a:t>
            </a:r>
            <a:endParaRPr sz="20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La calidad es relativa</a:t>
            </a:r>
            <a:endParaRPr/>
          </a:p>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Su evaluación implica una comparación</a:t>
            </a:r>
            <a:endParaRPr/>
          </a:p>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No se puede lograr sin una buena Especificación de Requisitos</a:t>
            </a:r>
            <a:endParaRPr sz="1600">
              <a:latin typeface="Arial"/>
              <a:ea typeface="Arial"/>
              <a:cs typeface="Arial"/>
              <a:sym typeface="Arial"/>
            </a:endParaRPr>
          </a:p>
        </p:txBody>
      </p:sp>
      <p:cxnSp>
        <p:nvCxnSpPr>
          <p:cNvPr id="209" name="Google Shape;209;p2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0" name="Google Shape;210;p2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1" name="Google Shape;211;p2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210"/>
          <p:cNvSpPr txBox="1">
            <a:spLocks noGrp="1"/>
          </p:cNvSpPr>
          <p:nvPr>
            <p:ph type="title"/>
          </p:nvPr>
        </p:nvSpPr>
        <p:spPr>
          <a:xfrm>
            <a:off x="269875" y="457200"/>
            <a:ext cx="8450263"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Diseños usados en la familia de experimentos en TDD</a:t>
            </a:r>
            <a:endParaRPr/>
          </a:p>
        </p:txBody>
      </p:sp>
      <p:graphicFrame>
        <p:nvGraphicFramePr>
          <p:cNvPr id="1651" name="Google Shape;1651;p210"/>
          <p:cNvGraphicFramePr/>
          <p:nvPr/>
        </p:nvGraphicFramePr>
        <p:xfrm>
          <a:off x="269875" y="1285875"/>
          <a:ext cx="3000000" cy="3000000"/>
        </p:xfrm>
        <a:graphic>
          <a:graphicData uri="http://schemas.openxmlformats.org/drawingml/2006/table">
            <a:tbl>
              <a:tblPr>
                <a:noFill/>
                <a:tableStyleId>{2FDE3687-6881-4637-BBB0-EA1D47524DB9}</a:tableStyleId>
              </a:tblPr>
              <a:tblGrid>
                <a:gridCol w="430175">
                  <a:extLst>
                    <a:ext uri="{9D8B030D-6E8A-4147-A177-3AD203B41FA5}">
                      <a16:colId xmlns:a16="http://schemas.microsoft.com/office/drawing/2014/main" val="20000"/>
                    </a:ext>
                  </a:extLst>
                </a:gridCol>
                <a:gridCol w="899475">
                  <a:extLst>
                    <a:ext uri="{9D8B030D-6E8A-4147-A177-3AD203B41FA5}">
                      <a16:colId xmlns:a16="http://schemas.microsoft.com/office/drawing/2014/main" val="20001"/>
                    </a:ext>
                  </a:extLst>
                </a:gridCol>
                <a:gridCol w="2698425">
                  <a:extLst>
                    <a:ext uri="{9D8B030D-6E8A-4147-A177-3AD203B41FA5}">
                      <a16:colId xmlns:a16="http://schemas.microsoft.com/office/drawing/2014/main" val="20002"/>
                    </a:ext>
                  </a:extLst>
                </a:gridCol>
                <a:gridCol w="2385575">
                  <a:extLst>
                    <a:ext uri="{9D8B030D-6E8A-4147-A177-3AD203B41FA5}">
                      <a16:colId xmlns:a16="http://schemas.microsoft.com/office/drawing/2014/main" val="20003"/>
                    </a:ext>
                  </a:extLst>
                </a:gridCol>
                <a:gridCol w="2150925">
                  <a:extLst>
                    <a:ext uri="{9D8B030D-6E8A-4147-A177-3AD203B41FA5}">
                      <a16:colId xmlns:a16="http://schemas.microsoft.com/office/drawing/2014/main" val="20004"/>
                    </a:ext>
                  </a:extLst>
                </a:gridCol>
              </a:tblGrid>
              <a:tr h="220100">
                <a:tc>
                  <a:txBody>
                    <a:bodyPr/>
                    <a:lstStyle/>
                    <a:p>
                      <a:pPr marL="0" marR="0" lvl="0" indent="0" algn="l" rtl="0">
                        <a:lnSpc>
                          <a:spcPct val="100000"/>
                        </a:lnSpc>
                        <a:spcBef>
                          <a:spcPts val="0"/>
                        </a:spcBef>
                        <a:spcAft>
                          <a:spcPts val="0"/>
                        </a:spcAft>
                        <a:buNone/>
                      </a:pPr>
                      <a:r>
                        <a:rPr lang="es-EC" sz="1400" b="1" u="none" strike="noStrike" cap="none"/>
                        <a:t>ID</a:t>
                      </a:r>
                      <a:endParaRPr sz="1400" b="1" i="0" u="none" strike="noStrike" cap="none">
                        <a:solidFill>
                          <a:srgbClr val="000000"/>
                        </a:solidFill>
                        <a:latin typeface="Arial"/>
                        <a:ea typeface="Arial"/>
                        <a:cs typeface="Arial"/>
                        <a:sym typeface="Arial"/>
                      </a:endParaRPr>
                    </a:p>
                  </a:txBody>
                  <a:tcPr marL="6700" marR="6700" marT="6700" marB="0">
                    <a:solidFill>
                      <a:srgbClr val="DFA2A2"/>
                    </a:solidFill>
                  </a:tcPr>
                </a:tc>
                <a:tc>
                  <a:txBody>
                    <a:bodyPr/>
                    <a:lstStyle/>
                    <a:p>
                      <a:pPr marL="0" marR="0" lvl="0" indent="0" algn="l" rtl="0">
                        <a:lnSpc>
                          <a:spcPct val="100000"/>
                        </a:lnSpc>
                        <a:spcBef>
                          <a:spcPts val="0"/>
                        </a:spcBef>
                        <a:spcAft>
                          <a:spcPts val="0"/>
                        </a:spcAft>
                        <a:buNone/>
                      </a:pPr>
                      <a:r>
                        <a:rPr lang="es-EC" sz="1400" b="1" u="none" strike="noStrike" cap="none"/>
                        <a:t>Lugar</a:t>
                      </a:r>
                      <a:endParaRPr sz="1400" b="1" i="0" u="none" strike="noStrike" cap="none">
                        <a:solidFill>
                          <a:srgbClr val="000000"/>
                        </a:solidFill>
                        <a:latin typeface="Arial"/>
                        <a:ea typeface="Arial"/>
                        <a:cs typeface="Arial"/>
                        <a:sym typeface="Arial"/>
                      </a:endParaRPr>
                    </a:p>
                  </a:txBody>
                  <a:tcPr marL="6700" marR="6700" marT="6700" marB="0">
                    <a:solidFill>
                      <a:srgbClr val="DFA2A2"/>
                    </a:solidFill>
                  </a:tcPr>
                </a:tc>
                <a:tc>
                  <a:txBody>
                    <a:bodyPr/>
                    <a:lstStyle/>
                    <a:p>
                      <a:pPr marL="0" marR="0" lvl="0" indent="0" algn="l" rtl="0">
                        <a:lnSpc>
                          <a:spcPct val="100000"/>
                        </a:lnSpc>
                        <a:spcBef>
                          <a:spcPts val="0"/>
                        </a:spcBef>
                        <a:spcAft>
                          <a:spcPts val="0"/>
                        </a:spcAft>
                        <a:buNone/>
                      </a:pPr>
                      <a:r>
                        <a:rPr lang="es-EC" sz="1400" b="1" u="none" strike="noStrike" cap="none"/>
                        <a:t>Diseño</a:t>
                      </a:r>
                      <a:endParaRPr sz="1400" b="1" i="0" u="none" strike="noStrike" cap="none">
                        <a:solidFill>
                          <a:srgbClr val="000000"/>
                        </a:solidFill>
                        <a:latin typeface="Arial"/>
                        <a:ea typeface="Arial"/>
                        <a:cs typeface="Arial"/>
                        <a:sym typeface="Arial"/>
                      </a:endParaRPr>
                    </a:p>
                  </a:txBody>
                  <a:tcPr marL="6700" marR="6700" marT="6700" marB="0">
                    <a:solidFill>
                      <a:srgbClr val="DFA2A2"/>
                    </a:solidFill>
                  </a:tcPr>
                </a:tc>
                <a:tc>
                  <a:txBody>
                    <a:bodyPr/>
                    <a:lstStyle/>
                    <a:p>
                      <a:pPr marL="0" marR="0" lvl="0" indent="0" algn="l" rtl="0">
                        <a:lnSpc>
                          <a:spcPct val="100000"/>
                        </a:lnSpc>
                        <a:spcBef>
                          <a:spcPts val="0"/>
                        </a:spcBef>
                        <a:spcAft>
                          <a:spcPts val="0"/>
                        </a:spcAft>
                        <a:buNone/>
                      </a:pPr>
                      <a:r>
                        <a:rPr lang="es-EC" sz="1400" b="1" u="none" strike="noStrike" cap="none"/>
                        <a:t>Factor 1</a:t>
                      </a:r>
                      <a:endParaRPr sz="1400" b="1" i="0" u="none" strike="noStrike" cap="none">
                        <a:solidFill>
                          <a:srgbClr val="000000"/>
                        </a:solidFill>
                        <a:latin typeface="Arial"/>
                        <a:ea typeface="Arial"/>
                        <a:cs typeface="Arial"/>
                        <a:sym typeface="Arial"/>
                      </a:endParaRPr>
                    </a:p>
                  </a:txBody>
                  <a:tcPr marL="6700" marR="6700" marT="6700" marB="0">
                    <a:solidFill>
                      <a:srgbClr val="DFA2A2"/>
                    </a:solidFill>
                  </a:tcPr>
                </a:tc>
                <a:tc>
                  <a:txBody>
                    <a:bodyPr/>
                    <a:lstStyle/>
                    <a:p>
                      <a:pPr marL="0" marR="0" lvl="0" indent="0" algn="l" rtl="0">
                        <a:lnSpc>
                          <a:spcPct val="100000"/>
                        </a:lnSpc>
                        <a:spcBef>
                          <a:spcPts val="0"/>
                        </a:spcBef>
                        <a:spcAft>
                          <a:spcPts val="0"/>
                        </a:spcAft>
                        <a:buNone/>
                      </a:pPr>
                      <a:r>
                        <a:rPr lang="es-EC" sz="1400" b="1" u="none" strike="noStrike" cap="none"/>
                        <a:t>Factor 2</a:t>
                      </a:r>
                      <a:endParaRPr sz="1400" b="1" i="0" u="none" strike="noStrike" cap="none">
                        <a:solidFill>
                          <a:srgbClr val="000000"/>
                        </a:solidFill>
                        <a:latin typeface="Arial"/>
                        <a:ea typeface="Arial"/>
                        <a:cs typeface="Arial"/>
                        <a:sym typeface="Arial"/>
                      </a:endParaRPr>
                    </a:p>
                  </a:txBody>
                  <a:tcPr marL="6700" marR="6700" marT="6700" marB="0">
                    <a:solidFill>
                      <a:srgbClr val="DFA2A2"/>
                    </a:solidFill>
                  </a:tcPr>
                </a:tc>
                <a:extLst>
                  <a:ext uri="{0D108BD9-81ED-4DB2-BD59-A6C34878D82A}">
                    <a16:rowId xmlns:a16="http://schemas.microsoft.com/office/drawing/2014/main" val="10000"/>
                  </a:ext>
                </a:extLst>
              </a:tr>
              <a:tr h="372550">
                <a:tc>
                  <a:txBody>
                    <a:bodyPr/>
                    <a:lstStyle/>
                    <a:p>
                      <a:pPr marL="0" marR="0" lvl="0" indent="0" algn="l" rtl="0">
                        <a:lnSpc>
                          <a:spcPct val="100000"/>
                        </a:lnSpc>
                        <a:spcBef>
                          <a:spcPts val="0"/>
                        </a:spcBef>
                        <a:spcAft>
                          <a:spcPts val="0"/>
                        </a:spcAft>
                        <a:buNone/>
                      </a:pPr>
                      <a:r>
                        <a:rPr lang="es-EC" sz="1200" u="none" strike="noStrike" cap="none"/>
                        <a:t>FS     </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F-Secure</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Within-subjects</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ITL y TDD</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NA</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extLst>
                  <a:ext uri="{0D108BD9-81ED-4DB2-BD59-A6C34878D82A}">
                    <a16:rowId xmlns:a16="http://schemas.microsoft.com/office/drawing/2014/main" val="10001"/>
                  </a:ext>
                </a:extLst>
              </a:tr>
              <a:tr h="372550">
                <a:tc>
                  <a:txBody>
                    <a:bodyPr/>
                    <a:lstStyle/>
                    <a:p>
                      <a:pPr marL="0" marR="0" lvl="0" indent="0" algn="l" rtl="0">
                        <a:lnSpc>
                          <a:spcPct val="100000"/>
                        </a:lnSpc>
                        <a:spcBef>
                          <a:spcPts val="0"/>
                        </a:spcBef>
                        <a:spcAft>
                          <a:spcPts val="0"/>
                        </a:spcAft>
                        <a:buNone/>
                      </a:pPr>
                      <a:r>
                        <a:rPr lang="es-EC" sz="1200" u="none" strike="noStrike" cap="none"/>
                        <a:t>EB</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Elektrobit</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Within-subjects</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ITL y TDD</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NA</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extLst>
                  <a:ext uri="{0D108BD9-81ED-4DB2-BD59-A6C34878D82A}">
                    <a16:rowId xmlns:a16="http://schemas.microsoft.com/office/drawing/2014/main" val="10002"/>
                  </a:ext>
                </a:extLst>
              </a:tr>
              <a:tr h="372550">
                <a:tc>
                  <a:txBody>
                    <a:bodyPr/>
                    <a:lstStyle/>
                    <a:p>
                      <a:pPr marL="0" marR="0" lvl="0" indent="0" algn="l" rtl="0">
                        <a:lnSpc>
                          <a:spcPct val="100000"/>
                        </a:lnSpc>
                        <a:spcBef>
                          <a:spcPts val="0"/>
                        </a:spcBef>
                        <a:spcAft>
                          <a:spcPts val="0"/>
                        </a:spcAft>
                        <a:buNone/>
                      </a:pPr>
                      <a:r>
                        <a:rPr lang="es-EC" sz="1200" u="none" strike="noStrike" cap="none"/>
                        <a:t>UPV</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UPV</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Within-subjects</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ITL y TDD</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tc>
                  <a:txBody>
                    <a:bodyPr/>
                    <a:lstStyle/>
                    <a:p>
                      <a:pPr marL="0" marR="0" lvl="0" indent="0" algn="l" rtl="0">
                        <a:lnSpc>
                          <a:spcPct val="100000"/>
                        </a:lnSpc>
                        <a:spcBef>
                          <a:spcPts val="0"/>
                        </a:spcBef>
                        <a:spcAft>
                          <a:spcPts val="0"/>
                        </a:spcAft>
                        <a:buNone/>
                      </a:pPr>
                      <a:r>
                        <a:rPr lang="es-EC" sz="1200" u="none" strike="noStrike" cap="none"/>
                        <a:t>NA</a:t>
                      </a:r>
                      <a:endParaRPr sz="1200" b="0" i="0" u="none" strike="noStrike" cap="none">
                        <a:solidFill>
                          <a:srgbClr val="000000"/>
                        </a:solidFill>
                        <a:latin typeface="Arial"/>
                        <a:ea typeface="Arial"/>
                        <a:cs typeface="Arial"/>
                        <a:sym typeface="Arial"/>
                      </a:endParaRPr>
                    </a:p>
                  </a:txBody>
                  <a:tcPr marL="6700" marR="6700" marT="6700" marB="0">
                    <a:solidFill>
                      <a:srgbClr val="C9D3FB"/>
                    </a:solidFill>
                  </a:tcPr>
                </a:tc>
                <a:extLst>
                  <a:ext uri="{0D108BD9-81ED-4DB2-BD59-A6C34878D82A}">
                    <a16:rowId xmlns:a16="http://schemas.microsoft.com/office/drawing/2014/main" val="10003"/>
                  </a:ext>
                </a:extLst>
              </a:tr>
              <a:tr h="372550">
                <a:tc>
                  <a:txBody>
                    <a:bodyPr/>
                    <a:lstStyle/>
                    <a:p>
                      <a:pPr marL="0" marR="0" lvl="0" indent="0" algn="l" rtl="0">
                        <a:lnSpc>
                          <a:spcPct val="100000"/>
                        </a:lnSpc>
                        <a:spcBef>
                          <a:spcPts val="0"/>
                        </a:spcBef>
                        <a:spcAft>
                          <a:spcPts val="0"/>
                        </a:spcAft>
                        <a:buNone/>
                      </a:pPr>
                      <a:r>
                        <a:rPr lang="es-EC" sz="1200" u="none" strike="noStrike" cap="none"/>
                        <a:t>UPM</a:t>
                      </a:r>
                      <a:endParaRPr sz="1200" b="0" i="0" u="none" strike="noStrike" cap="none">
                        <a:solidFill>
                          <a:srgbClr val="000000"/>
                        </a:solidFill>
                        <a:latin typeface="Arial"/>
                        <a:ea typeface="Arial"/>
                        <a:cs typeface="Arial"/>
                        <a:sym typeface="Arial"/>
                      </a:endParaRPr>
                    </a:p>
                  </a:txBody>
                  <a:tcPr marL="6700" marR="6700" marT="6700" marB="0"/>
                </a:tc>
                <a:tc>
                  <a:txBody>
                    <a:bodyPr/>
                    <a:lstStyle/>
                    <a:p>
                      <a:pPr marL="0" marR="0" lvl="0" indent="0" algn="l" rtl="0">
                        <a:lnSpc>
                          <a:spcPct val="100000"/>
                        </a:lnSpc>
                        <a:spcBef>
                          <a:spcPts val="0"/>
                        </a:spcBef>
                        <a:spcAft>
                          <a:spcPts val="0"/>
                        </a:spcAft>
                        <a:buNone/>
                      </a:pPr>
                      <a:r>
                        <a:rPr lang="es-EC" sz="1200" u="none" strike="noStrike" cap="none"/>
                        <a:t>UPM Seminario</a:t>
                      </a:r>
                      <a:endParaRPr sz="1200" b="0" i="0" u="none" strike="noStrike" cap="none">
                        <a:solidFill>
                          <a:srgbClr val="000000"/>
                        </a:solidFill>
                        <a:latin typeface="Arial"/>
                        <a:ea typeface="Arial"/>
                        <a:cs typeface="Arial"/>
                        <a:sym typeface="Arial"/>
                      </a:endParaRPr>
                    </a:p>
                  </a:txBody>
                  <a:tcPr marL="6700" marR="6700" marT="6700" marB="0"/>
                </a:tc>
                <a:tc>
                  <a:txBody>
                    <a:bodyPr/>
                    <a:lstStyle/>
                    <a:p>
                      <a:pPr marL="0" marR="0" lvl="0" indent="0" algn="l" rtl="0">
                        <a:lnSpc>
                          <a:spcPct val="100000"/>
                        </a:lnSpc>
                        <a:spcBef>
                          <a:spcPts val="0"/>
                        </a:spcBef>
                        <a:spcAft>
                          <a:spcPts val="0"/>
                        </a:spcAft>
                        <a:buNone/>
                      </a:pPr>
                      <a:r>
                        <a:rPr lang="es-EC" sz="1200" u="none" strike="noStrike" cap="none"/>
                        <a:t>ABAB within-subjects</a:t>
                      </a:r>
                      <a:endParaRPr sz="1200" b="0" i="0" u="none" strike="noStrike" cap="none">
                        <a:solidFill>
                          <a:srgbClr val="000000"/>
                        </a:solidFill>
                        <a:latin typeface="Arial"/>
                        <a:ea typeface="Arial"/>
                        <a:cs typeface="Arial"/>
                        <a:sym typeface="Arial"/>
                      </a:endParaRPr>
                    </a:p>
                  </a:txBody>
                  <a:tcPr marL="6700" marR="6700" marT="6700" marB="0"/>
                </a:tc>
                <a:tc>
                  <a:txBody>
                    <a:bodyPr/>
                    <a:lstStyle/>
                    <a:p>
                      <a:pPr marL="0" marR="0" lvl="0" indent="0" algn="l" rtl="0">
                        <a:lnSpc>
                          <a:spcPct val="100000"/>
                        </a:lnSpc>
                        <a:spcBef>
                          <a:spcPts val="0"/>
                        </a:spcBef>
                        <a:spcAft>
                          <a:spcPts val="0"/>
                        </a:spcAft>
                        <a:buNone/>
                      </a:pPr>
                      <a:r>
                        <a:rPr lang="es-EC" sz="1200" u="none" strike="noStrike" cap="none"/>
                        <a:t>Aproximación de desarrollo: ITL y TDD</a:t>
                      </a:r>
                      <a:endParaRPr sz="1200" b="0" i="0" u="none" strike="noStrike" cap="none">
                        <a:solidFill>
                          <a:srgbClr val="000000"/>
                        </a:solidFill>
                        <a:latin typeface="Arial"/>
                        <a:ea typeface="Arial"/>
                        <a:cs typeface="Arial"/>
                        <a:sym typeface="Arial"/>
                      </a:endParaRPr>
                    </a:p>
                  </a:txBody>
                  <a:tcPr marL="6700" marR="6700" marT="6700" marB="0"/>
                </a:tc>
                <a:tc>
                  <a:txBody>
                    <a:bodyPr/>
                    <a:lstStyle/>
                    <a:p>
                      <a:pPr marL="0" marR="0" lvl="0" indent="0" algn="l" rtl="0">
                        <a:lnSpc>
                          <a:spcPct val="100000"/>
                        </a:lnSpc>
                        <a:spcBef>
                          <a:spcPts val="0"/>
                        </a:spcBef>
                        <a:spcAft>
                          <a:spcPts val="0"/>
                        </a:spcAft>
                        <a:buNone/>
                      </a:pPr>
                      <a:r>
                        <a:rPr lang="es-EC" sz="1200" u="none" strike="noStrike" cap="none"/>
                        <a:t>NA</a:t>
                      </a:r>
                      <a:endParaRPr sz="1200" b="0" i="0" u="none" strike="noStrike" cap="none">
                        <a:solidFill>
                          <a:srgbClr val="000000"/>
                        </a:solidFill>
                        <a:latin typeface="Arial"/>
                        <a:ea typeface="Arial"/>
                        <a:cs typeface="Arial"/>
                        <a:sym typeface="Arial"/>
                      </a:endParaRPr>
                    </a:p>
                  </a:txBody>
                  <a:tcPr marL="6700" marR="6700" marT="6700" marB="0"/>
                </a:tc>
                <a:extLst>
                  <a:ext uri="{0D108BD9-81ED-4DB2-BD59-A6C34878D82A}">
                    <a16:rowId xmlns:a16="http://schemas.microsoft.com/office/drawing/2014/main" val="10004"/>
                  </a:ext>
                </a:extLst>
              </a:tr>
              <a:tr h="372550">
                <a:tc>
                  <a:txBody>
                    <a:bodyPr/>
                    <a:lstStyle/>
                    <a:p>
                      <a:pPr marL="0" marR="0" lvl="0" indent="0" algn="l" rtl="0">
                        <a:lnSpc>
                          <a:spcPct val="100000"/>
                        </a:lnSpc>
                        <a:spcBef>
                          <a:spcPts val="0"/>
                        </a:spcBef>
                        <a:spcAft>
                          <a:spcPts val="0"/>
                        </a:spcAft>
                        <a:buNone/>
                      </a:pPr>
                      <a:r>
                        <a:rPr lang="es-EC" sz="1200" u="none" strike="noStrike" cap="none"/>
                        <a:t>PT</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tc>
                  <a:txBody>
                    <a:bodyPr/>
                    <a:lstStyle/>
                    <a:p>
                      <a:pPr marL="0" marR="0" lvl="0" indent="0" algn="l" rtl="0">
                        <a:lnSpc>
                          <a:spcPct val="100000"/>
                        </a:lnSpc>
                        <a:spcBef>
                          <a:spcPts val="0"/>
                        </a:spcBef>
                        <a:spcAft>
                          <a:spcPts val="0"/>
                        </a:spcAft>
                        <a:buNone/>
                      </a:pPr>
                      <a:r>
                        <a:rPr lang="es-EC" sz="1200" u="none" strike="noStrike" cap="none"/>
                        <a:t>Playtech</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tc>
                  <a:txBody>
                    <a:bodyPr/>
                    <a:lstStyle/>
                    <a:p>
                      <a:pPr marL="0" marR="0" lvl="0" indent="0" algn="l" rtl="0">
                        <a:lnSpc>
                          <a:spcPct val="100000"/>
                        </a:lnSpc>
                        <a:spcBef>
                          <a:spcPts val="0"/>
                        </a:spcBef>
                        <a:spcAft>
                          <a:spcPts val="0"/>
                        </a:spcAft>
                        <a:buNone/>
                      </a:pPr>
                      <a:r>
                        <a:rPr lang="es-EC" sz="1200" u="none" strike="noStrike" cap="none"/>
                        <a:t>Within-subjects</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ITL y TDD</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tc>
                  <a:txBody>
                    <a:bodyPr/>
                    <a:lstStyle/>
                    <a:p>
                      <a:pPr marL="0" marR="0" lvl="0" indent="0" algn="l" rtl="0">
                        <a:lnSpc>
                          <a:spcPct val="100000"/>
                        </a:lnSpc>
                        <a:spcBef>
                          <a:spcPts val="0"/>
                        </a:spcBef>
                        <a:spcAft>
                          <a:spcPts val="0"/>
                        </a:spcAft>
                        <a:buNone/>
                      </a:pPr>
                      <a:r>
                        <a:rPr lang="es-EC" sz="1200" u="none" strike="noStrike" cap="none"/>
                        <a:t>Tarea experimental: MR, BSK, MP</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extLst>
                  <a:ext uri="{0D108BD9-81ED-4DB2-BD59-A6C34878D82A}">
                    <a16:rowId xmlns:a16="http://schemas.microsoft.com/office/drawing/2014/main" val="10005"/>
                  </a:ext>
                </a:extLst>
              </a:tr>
              <a:tr h="372550">
                <a:tc>
                  <a:txBody>
                    <a:bodyPr/>
                    <a:lstStyle/>
                    <a:p>
                      <a:pPr marL="0" marR="0" lvl="0" indent="0" algn="l" rtl="0">
                        <a:lnSpc>
                          <a:spcPct val="100000"/>
                        </a:lnSpc>
                        <a:spcBef>
                          <a:spcPts val="0"/>
                        </a:spcBef>
                        <a:spcAft>
                          <a:spcPts val="0"/>
                        </a:spcAft>
                        <a:buNone/>
                      </a:pPr>
                      <a:r>
                        <a:rPr lang="es-EC" sz="1200" u="none" strike="noStrike" cap="none"/>
                        <a:t>ESP</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tc>
                  <a:txBody>
                    <a:bodyPr/>
                    <a:lstStyle/>
                    <a:p>
                      <a:pPr marL="0" marR="0" lvl="0" indent="0" algn="l" rtl="0">
                        <a:lnSpc>
                          <a:spcPct val="100000"/>
                        </a:lnSpc>
                        <a:spcBef>
                          <a:spcPts val="0"/>
                        </a:spcBef>
                        <a:spcAft>
                          <a:spcPts val="0"/>
                        </a:spcAft>
                        <a:buNone/>
                      </a:pPr>
                      <a:r>
                        <a:rPr lang="es-EC" sz="1200" u="none" strike="noStrike" cap="none"/>
                        <a:t>ESPEL</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tc>
                  <a:txBody>
                    <a:bodyPr/>
                    <a:lstStyle/>
                    <a:p>
                      <a:pPr marL="0" marR="0" lvl="0" indent="0" algn="l" rtl="0">
                        <a:lnSpc>
                          <a:spcPct val="100000"/>
                        </a:lnSpc>
                        <a:spcBef>
                          <a:spcPts val="0"/>
                        </a:spcBef>
                        <a:spcAft>
                          <a:spcPts val="0"/>
                        </a:spcAft>
                        <a:buNone/>
                      </a:pPr>
                      <a:r>
                        <a:rPr lang="es-EC" sz="1200" u="none" strike="noStrike" cap="none"/>
                        <a:t>Within-subjects ABBB</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ITL y TDD</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tc>
                  <a:txBody>
                    <a:bodyPr/>
                    <a:lstStyle/>
                    <a:p>
                      <a:pPr marL="0" marR="0" lvl="0" indent="0" algn="l" rtl="0">
                        <a:lnSpc>
                          <a:spcPct val="100000"/>
                        </a:lnSpc>
                        <a:spcBef>
                          <a:spcPts val="0"/>
                        </a:spcBef>
                        <a:spcAft>
                          <a:spcPts val="0"/>
                        </a:spcAft>
                        <a:buNone/>
                      </a:pPr>
                      <a:r>
                        <a:rPr lang="es-EC" sz="1200" u="none" strike="noStrike" cap="none"/>
                        <a:t>Tarea experimental: MR, BSK, MP, Sudoku</a:t>
                      </a:r>
                      <a:endParaRPr sz="1200" b="0" i="0" u="none" strike="noStrike" cap="none">
                        <a:solidFill>
                          <a:srgbClr val="000000"/>
                        </a:solidFill>
                        <a:latin typeface="Arial"/>
                        <a:ea typeface="Arial"/>
                        <a:cs typeface="Arial"/>
                        <a:sym typeface="Arial"/>
                      </a:endParaRPr>
                    </a:p>
                  </a:txBody>
                  <a:tcPr marL="6700" marR="6700" marT="6700" marB="0">
                    <a:solidFill>
                      <a:srgbClr val="F2CB86"/>
                    </a:solidFill>
                  </a:tcPr>
                </a:tc>
                <a:extLst>
                  <a:ext uri="{0D108BD9-81ED-4DB2-BD59-A6C34878D82A}">
                    <a16:rowId xmlns:a16="http://schemas.microsoft.com/office/drawing/2014/main" val="10006"/>
                  </a:ext>
                </a:extLst>
              </a:tr>
              <a:tr h="372550">
                <a:tc>
                  <a:txBody>
                    <a:bodyPr/>
                    <a:lstStyle/>
                    <a:p>
                      <a:pPr marL="0" marR="0" lvl="0" indent="0" algn="l" rtl="0">
                        <a:lnSpc>
                          <a:spcPct val="100000"/>
                        </a:lnSpc>
                        <a:spcBef>
                          <a:spcPts val="0"/>
                        </a:spcBef>
                        <a:spcAft>
                          <a:spcPts val="0"/>
                        </a:spcAft>
                        <a:buNone/>
                      </a:pPr>
                      <a:r>
                        <a:rPr lang="es-EC" sz="1200" u="none" strike="noStrike" cap="none"/>
                        <a:t>UdB</a:t>
                      </a:r>
                      <a:endParaRPr sz="1200" b="0" i="0" u="none" strike="noStrike" cap="none">
                        <a:solidFill>
                          <a:srgbClr val="000000"/>
                        </a:solidFill>
                        <a:latin typeface="Arial"/>
                        <a:ea typeface="Arial"/>
                        <a:cs typeface="Arial"/>
                        <a:sym typeface="Arial"/>
                      </a:endParaRPr>
                    </a:p>
                  </a:txBody>
                  <a:tcPr marL="6700" marR="6700" marT="6700" marB="0">
                    <a:solidFill>
                      <a:srgbClr val="FFD03B"/>
                    </a:solidFill>
                  </a:tcPr>
                </a:tc>
                <a:tc>
                  <a:txBody>
                    <a:bodyPr/>
                    <a:lstStyle/>
                    <a:p>
                      <a:pPr marL="0" marR="0" lvl="0" indent="0" algn="l" rtl="0">
                        <a:lnSpc>
                          <a:spcPct val="100000"/>
                        </a:lnSpc>
                        <a:spcBef>
                          <a:spcPts val="0"/>
                        </a:spcBef>
                        <a:spcAft>
                          <a:spcPts val="0"/>
                        </a:spcAft>
                        <a:buNone/>
                      </a:pPr>
                      <a:r>
                        <a:rPr lang="es-EC" sz="1200" u="none" strike="noStrike" cap="none"/>
                        <a:t>U. de Basilicata</a:t>
                      </a:r>
                      <a:endParaRPr sz="1200" b="0" i="0" u="none" strike="noStrike" cap="none">
                        <a:solidFill>
                          <a:srgbClr val="000000"/>
                        </a:solidFill>
                        <a:latin typeface="Arial"/>
                        <a:ea typeface="Arial"/>
                        <a:cs typeface="Arial"/>
                        <a:sym typeface="Arial"/>
                      </a:endParaRPr>
                    </a:p>
                  </a:txBody>
                  <a:tcPr marL="6700" marR="6700" marT="6700" marB="0">
                    <a:solidFill>
                      <a:srgbClr val="FFD03B"/>
                    </a:solidFill>
                  </a:tcPr>
                </a:tc>
                <a:tc>
                  <a:txBody>
                    <a:bodyPr/>
                    <a:lstStyle/>
                    <a:p>
                      <a:pPr marL="0" marR="0" lvl="0" indent="0" algn="l" rtl="0">
                        <a:lnSpc>
                          <a:spcPct val="100000"/>
                        </a:lnSpc>
                        <a:spcBef>
                          <a:spcPts val="0"/>
                        </a:spcBef>
                        <a:spcAft>
                          <a:spcPts val="0"/>
                        </a:spcAft>
                        <a:buNone/>
                      </a:pPr>
                      <a:r>
                        <a:rPr lang="es-EC" sz="1200" u="none" strike="noStrike" cap="none"/>
                        <a:t>Balanced crossover design.</a:t>
                      </a:r>
                      <a:endParaRPr sz="1200" b="0" i="0" u="none" strike="noStrike" cap="none">
                        <a:solidFill>
                          <a:srgbClr val="000000"/>
                        </a:solidFill>
                        <a:latin typeface="Arial"/>
                        <a:ea typeface="Arial"/>
                        <a:cs typeface="Arial"/>
                        <a:sym typeface="Arial"/>
                      </a:endParaRPr>
                    </a:p>
                  </a:txBody>
                  <a:tcPr marL="6700" marR="6700" marT="6700" marB="0">
                    <a:solidFill>
                      <a:srgbClr val="FFD03B"/>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Test last, TDD.</a:t>
                      </a:r>
                      <a:endParaRPr sz="1200" b="0" i="0" u="none" strike="noStrike" cap="none">
                        <a:solidFill>
                          <a:srgbClr val="000000"/>
                        </a:solidFill>
                        <a:latin typeface="Arial"/>
                        <a:ea typeface="Arial"/>
                        <a:cs typeface="Arial"/>
                        <a:sym typeface="Arial"/>
                      </a:endParaRPr>
                    </a:p>
                  </a:txBody>
                  <a:tcPr marL="6700" marR="6700" marT="6700" marB="0">
                    <a:solidFill>
                      <a:srgbClr val="FFD03B"/>
                    </a:solidFill>
                  </a:tcPr>
                </a:tc>
                <a:tc>
                  <a:txBody>
                    <a:bodyPr/>
                    <a:lstStyle/>
                    <a:p>
                      <a:pPr marL="0" marR="0" lvl="0" indent="0" algn="l" rtl="0">
                        <a:lnSpc>
                          <a:spcPct val="100000"/>
                        </a:lnSpc>
                        <a:spcBef>
                          <a:spcPts val="0"/>
                        </a:spcBef>
                        <a:spcAft>
                          <a:spcPts val="0"/>
                        </a:spcAft>
                        <a:buNone/>
                      </a:pPr>
                      <a:r>
                        <a:rPr lang="es-EC" sz="1200" u="none" strike="noStrike" cap="none"/>
                        <a:t>NA</a:t>
                      </a:r>
                      <a:endParaRPr sz="1200" b="0" i="0" u="none" strike="noStrike" cap="none">
                        <a:solidFill>
                          <a:srgbClr val="000000"/>
                        </a:solidFill>
                        <a:latin typeface="Arial"/>
                        <a:ea typeface="Arial"/>
                        <a:cs typeface="Arial"/>
                        <a:sym typeface="Arial"/>
                      </a:endParaRPr>
                    </a:p>
                  </a:txBody>
                  <a:tcPr marL="6700" marR="6700" marT="6700" marB="0">
                    <a:solidFill>
                      <a:srgbClr val="FFD03B"/>
                    </a:solidFill>
                  </a:tcPr>
                </a:tc>
                <a:extLst>
                  <a:ext uri="{0D108BD9-81ED-4DB2-BD59-A6C34878D82A}">
                    <a16:rowId xmlns:a16="http://schemas.microsoft.com/office/drawing/2014/main" val="10007"/>
                  </a:ext>
                </a:extLst>
              </a:tr>
              <a:tr h="555475">
                <a:tc>
                  <a:txBody>
                    <a:bodyPr/>
                    <a:lstStyle/>
                    <a:p>
                      <a:pPr marL="0" marR="0" lvl="0" indent="0" algn="l" rtl="0">
                        <a:lnSpc>
                          <a:spcPct val="100000"/>
                        </a:lnSpc>
                        <a:spcBef>
                          <a:spcPts val="0"/>
                        </a:spcBef>
                        <a:spcAft>
                          <a:spcPts val="0"/>
                        </a:spcAft>
                        <a:buNone/>
                      </a:pPr>
                      <a:r>
                        <a:rPr lang="es-EC" sz="1200" u="none" strike="noStrike" cap="none"/>
                        <a:t>ERC</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tc>
                  <a:txBody>
                    <a:bodyPr/>
                    <a:lstStyle/>
                    <a:p>
                      <a:pPr marL="0" marR="0" lvl="0" indent="0" algn="l" rtl="0">
                        <a:lnSpc>
                          <a:spcPct val="100000"/>
                        </a:lnSpc>
                        <a:spcBef>
                          <a:spcPts val="0"/>
                        </a:spcBef>
                        <a:spcAft>
                          <a:spcPts val="0"/>
                        </a:spcAft>
                        <a:buNone/>
                      </a:pPr>
                      <a:r>
                        <a:rPr lang="es-EC" sz="1200" u="none" strike="noStrike" cap="none"/>
                        <a:t>Ericsson</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tc>
                  <a:txBody>
                    <a:bodyPr/>
                    <a:lstStyle/>
                    <a:p>
                      <a:pPr marL="0" marR="0" lvl="0" indent="0" algn="l" rtl="0">
                        <a:lnSpc>
                          <a:spcPct val="100000"/>
                        </a:lnSpc>
                        <a:spcBef>
                          <a:spcPts val="0"/>
                        </a:spcBef>
                        <a:spcAft>
                          <a:spcPts val="0"/>
                        </a:spcAft>
                        <a:buNone/>
                      </a:pPr>
                      <a:r>
                        <a:rPr lang="es-EC" sz="1200" u="none" strike="noStrike" cap="none"/>
                        <a:t>Within-subjects con una blocking variable (tarea experimental)</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ITL, TDD.</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tc>
                  <a:txBody>
                    <a:bodyPr/>
                    <a:lstStyle/>
                    <a:p>
                      <a:pPr marL="0" marR="0" lvl="0" indent="0" algn="l" rtl="0">
                        <a:lnSpc>
                          <a:spcPct val="100000"/>
                        </a:lnSpc>
                        <a:spcBef>
                          <a:spcPts val="0"/>
                        </a:spcBef>
                        <a:spcAft>
                          <a:spcPts val="0"/>
                        </a:spcAft>
                        <a:buNone/>
                      </a:pPr>
                      <a:r>
                        <a:rPr lang="es-EC" sz="1200" u="none" strike="noStrike" cap="none"/>
                        <a:t>Nivel de definición de la tarea: Slicing, No slicing.</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extLst>
                  <a:ext uri="{0D108BD9-81ED-4DB2-BD59-A6C34878D82A}">
                    <a16:rowId xmlns:a16="http://schemas.microsoft.com/office/drawing/2014/main" val="10008"/>
                  </a:ext>
                </a:extLst>
              </a:tr>
              <a:tr h="555475">
                <a:tc>
                  <a:txBody>
                    <a:bodyPr/>
                    <a:lstStyle/>
                    <a:p>
                      <a:pPr marL="0" marR="0" lvl="0" indent="0" algn="l" rtl="0">
                        <a:lnSpc>
                          <a:spcPct val="100000"/>
                        </a:lnSpc>
                        <a:spcBef>
                          <a:spcPts val="0"/>
                        </a:spcBef>
                        <a:spcAft>
                          <a:spcPts val="0"/>
                        </a:spcAft>
                        <a:buNone/>
                      </a:pPr>
                      <a:r>
                        <a:rPr lang="es-EC" sz="1200" u="none" strike="noStrike" cap="none"/>
                        <a:t>USD</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tc>
                  <a:txBody>
                    <a:bodyPr/>
                    <a:lstStyle/>
                    <a:p>
                      <a:pPr marL="0" marR="0" lvl="0" indent="0" algn="l" rtl="0">
                        <a:lnSpc>
                          <a:spcPct val="100000"/>
                        </a:lnSpc>
                        <a:spcBef>
                          <a:spcPts val="0"/>
                        </a:spcBef>
                        <a:spcAft>
                          <a:spcPts val="0"/>
                        </a:spcAft>
                        <a:buNone/>
                      </a:pPr>
                      <a:r>
                        <a:rPr lang="es-EC" sz="1200" u="none" strike="noStrike" cap="none"/>
                        <a:t>Universidad del Sur de Dinamarca</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tc>
                  <a:txBody>
                    <a:bodyPr/>
                    <a:lstStyle/>
                    <a:p>
                      <a:pPr marL="0" marR="0" lvl="0" indent="0" algn="l" rtl="0">
                        <a:lnSpc>
                          <a:spcPct val="100000"/>
                        </a:lnSpc>
                        <a:spcBef>
                          <a:spcPts val="0"/>
                        </a:spcBef>
                        <a:spcAft>
                          <a:spcPts val="0"/>
                        </a:spcAft>
                        <a:buNone/>
                      </a:pPr>
                      <a:r>
                        <a:rPr lang="es-EC" sz="1200" u="none" strike="noStrike" cap="none"/>
                        <a:t>Between-subjects con una blocking variable (nivel académico)</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Test last, TDD.</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tc>
                  <a:txBody>
                    <a:bodyPr/>
                    <a:lstStyle/>
                    <a:p>
                      <a:pPr marL="0" marR="0" lvl="0" indent="0" algn="l" rtl="0">
                        <a:lnSpc>
                          <a:spcPct val="100000"/>
                        </a:lnSpc>
                        <a:spcBef>
                          <a:spcPts val="0"/>
                        </a:spcBef>
                        <a:spcAft>
                          <a:spcPts val="0"/>
                        </a:spcAft>
                        <a:buNone/>
                      </a:pPr>
                      <a:r>
                        <a:rPr lang="es-EC" sz="1200" u="none" strike="noStrike" cap="none"/>
                        <a:t>Granularidad de los requerimientos: Coarse-grained (CG) y Fine-grained (FG).</a:t>
                      </a:r>
                      <a:endParaRPr sz="1200" b="0" i="0" u="none" strike="noStrike" cap="none">
                        <a:solidFill>
                          <a:srgbClr val="000000"/>
                        </a:solidFill>
                        <a:latin typeface="Arial"/>
                        <a:ea typeface="Arial"/>
                        <a:cs typeface="Arial"/>
                        <a:sym typeface="Arial"/>
                      </a:endParaRPr>
                    </a:p>
                  </a:txBody>
                  <a:tcPr marL="6700" marR="6700" marT="6700" marB="0">
                    <a:solidFill>
                      <a:srgbClr val="FCE0D8"/>
                    </a:solidFill>
                  </a:tcPr>
                </a:tc>
                <a:extLst>
                  <a:ext uri="{0D108BD9-81ED-4DB2-BD59-A6C34878D82A}">
                    <a16:rowId xmlns:a16="http://schemas.microsoft.com/office/drawing/2014/main" val="10009"/>
                  </a:ext>
                </a:extLst>
              </a:tr>
              <a:tr h="555475">
                <a:tc>
                  <a:txBody>
                    <a:bodyPr/>
                    <a:lstStyle/>
                    <a:p>
                      <a:pPr marL="0" marR="0" lvl="0" indent="0" algn="l" rtl="0">
                        <a:lnSpc>
                          <a:spcPct val="100000"/>
                        </a:lnSpc>
                        <a:spcBef>
                          <a:spcPts val="0"/>
                        </a:spcBef>
                        <a:spcAft>
                          <a:spcPts val="0"/>
                        </a:spcAft>
                        <a:buNone/>
                      </a:pPr>
                      <a:r>
                        <a:rPr lang="es-EC" sz="1200" u="none" strike="noStrike" cap="none"/>
                        <a:t>MFR</a:t>
                      </a:r>
                      <a:endParaRPr sz="1200" b="0" i="0" u="none" strike="noStrike" cap="none">
                        <a:solidFill>
                          <a:srgbClr val="000000"/>
                        </a:solidFill>
                        <a:latin typeface="Arial"/>
                        <a:ea typeface="Arial"/>
                        <a:cs typeface="Arial"/>
                        <a:sym typeface="Arial"/>
                      </a:endParaRPr>
                    </a:p>
                  </a:txBody>
                  <a:tcPr marL="6700" marR="6700" marT="6700" marB="0">
                    <a:solidFill>
                      <a:srgbClr val="FACBBE"/>
                    </a:solidFill>
                  </a:tcPr>
                </a:tc>
                <a:tc>
                  <a:txBody>
                    <a:bodyPr/>
                    <a:lstStyle/>
                    <a:p>
                      <a:pPr marL="0" marR="0" lvl="0" indent="0" algn="l" rtl="0">
                        <a:lnSpc>
                          <a:spcPct val="100000"/>
                        </a:lnSpc>
                        <a:spcBef>
                          <a:spcPts val="0"/>
                        </a:spcBef>
                        <a:spcAft>
                          <a:spcPts val="0"/>
                        </a:spcAft>
                        <a:buNone/>
                      </a:pPr>
                      <a:r>
                        <a:rPr lang="es-EC" sz="1200" u="none" strike="noStrike" cap="none"/>
                        <a:t>Mapfre</a:t>
                      </a:r>
                      <a:endParaRPr sz="1200" b="0" i="0" u="none" strike="noStrike" cap="none">
                        <a:solidFill>
                          <a:srgbClr val="000000"/>
                        </a:solidFill>
                        <a:latin typeface="Arial"/>
                        <a:ea typeface="Arial"/>
                        <a:cs typeface="Arial"/>
                        <a:sym typeface="Arial"/>
                      </a:endParaRPr>
                    </a:p>
                  </a:txBody>
                  <a:tcPr marL="6700" marR="6700" marT="6700" marB="0">
                    <a:solidFill>
                      <a:srgbClr val="FACBBE"/>
                    </a:solidFill>
                  </a:tcPr>
                </a:tc>
                <a:tc>
                  <a:txBody>
                    <a:bodyPr/>
                    <a:lstStyle/>
                    <a:p>
                      <a:pPr marL="0" marR="0" lvl="0" indent="0" algn="l" rtl="0">
                        <a:lnSpc>
                          <a:spcPct val="100000"/>
                        </a:lnSpc>
                        <a:spcBef>
                          <a:spcPts val="0"/>
                        </a:spcBef>
                        <a:spcAft>
                          <a:spcPts val="0"/>
                        </a:spcAft>
                        <a:buNone/>
                      </a:pPr>
                      <a:r>
                        <a:rPr lang="es-EC" sz="1200" u="none" strike="noStrike" cap="none"/>
                        <a:t>Within-subjects con una blocking variable (tarea experimental)</a:t>
                      </a:r>
                      <a:endParaRPr sz="1200" b="0" i="0" u="none" strike="noStrike" cap="none">
                        <a:solidFill>
                          <a:srgbClr val="000000"/>
                        </a:solidFill>
                        <a:latin typeface="Arial"/>
                        <a:ea typeface="Arial"/>
                        <a:cs typeface="Arial"/>
                        <a:sym typeface="Arial"/>
                      </a:endParaRPr>
                    </a:p>
                  </a:txBody>
                  <a:tcPr marL="6700" marR="6700" marT="6700" marB="0">
                    <a:solidFill>
                      <a:srgbClr val="FACBBE"/>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YW, TDD.</a:t>
                      </a:r>
                      <a:endParaRPr sz="1200" b="0" i="0" u="none" strike="noStrike" cap="none">
                        <a:solidFill>
                          <a:srgbClr val="000000"/>
                        </a:solidFill>
                        <a:latin typeface="Arial"/>
                        <a:ea typeface="Arial"/>
                        <a:cs typeface="Arial"/>
                        <a:sym typeface="Arial"/>
                      </a:endParaRPr>
                    </a:p>
                  </a:txBody>
                  <a:tcPr marL="6700" marR="6700" marT="6700" marB="0">
                    <a:solidFill>
                      <a:srgbClr val="FACBBE"/>
                    </a:solidFill>
                  </a:tcPr>
                </a:tc>
                <a:tc>
                  <a:txBody>
                    <a:bodyPr/>
                    <a:lstStyle/>
                    <a:p>
                      <a:pPr marL="0" marR="0" lvl="0" indent="0" algn="l" rtl="0">
                        <a:lnSpc>
                          <a:spcPct val="100000"/>
                        </a:lnSpc>
                        <a:spcBef>
                          <a:spcPts val="0"/>
                        </a:spcBef>
                        <a:spcAft>
                          <a:spcPts val="0"/>
                        </a:spcAft>
                        <a:buNone/>
                      </a:pPr>
                      <a:r>
                        <a:rPr lang="es-EC" sz="1200" u="none" strike="noStrike" cap="none"/>
                        <a:t>Nivel de definición de la tarea: Slicing, No slicing.</a:t>
                      </a:r>
                      <a:endParaRPr sz="1200" b="0" i="0" u="none" strike="noStrike" cap="none">
                        <a:solidFill>
                          <a:srgbClr val="000000"/>
                        </a:solidFill>
                        <a:latin typeface="Arial"/>
                        <a:ea typeface="Arial"/>
                        <a:cs typeface="Arial"/>
                        <a:sym typeface="Arial"/>
                      </a:endParaRPr>
                    </a:p>
                  </a:txBody>
                  <a:tcPr marL="6700" marR="6700" marT="6700" marB="0">
                    <a:solidFill>
                      <a:srgbClr val="FACBBE"/>
                    </a:solidFill>
                  </a:tcPr>
                </a:tc>
                <a:extLst>
                  <a:ext uri="{0D108BD9-81ED-4DB2-BD59-A6C34878D82A}">
                    <a16:rowId xmlns:a16="http://schemas.microsoft.com/office/drawing/2014/main" val="10010"/>
                  </a:ext>
                </a:extLst>
              </a:tr>
              <a:tr h="555475">
                <a:tc>
                  <a:txBody>
                    <a:bodyPr/>
                    <a:lstStyle/>
                    <a:p>
                      <a:pPr marL="0" marR="0" lvl="0" indent="0" algn="l" rtl="0">
                        <a:lnSpc>
                          <a:spcPct val="100000"/>
                        </a:lnSpc>
                        <a:spcBef>
                          <a:spcPts val="0"/>
                        </a:spcBef>
                        <a:spcAft>
                          <a:spcPts val="0"/>
                        </a:spcAft>
                        <a:buNone/>
                      </a:pPr>
                      <a:r>
                        <a:rPr lang="es-EC" sz="1200" u="none" strike="noStrike" cap="none"/>
                        <a:t>PAF</a:t>
                      </a:r>
                      <a:endParaRPr sz="1200" b="0" i="0" u="none" strike="noStrike" cap="none">
                        <a:solidFill>
                          <a:srgbClr val="000000"/>
                        </a:solidFill>
                        <a:latin typeface="Arial"/>
                        <a:ea typeface="Arial"/>
                        <a:cs typeface="Arial"/>
                        <a:sym typeface="Arial"/>
                      </a:endParaRPr>
                    </a:p>
                  </a:txBody>
                  <a:tcPr marL="6700" marR="6700" marT="6700" marB="0">
                    <a:solidFill>
                      <a:srgbClr val="66FF99"/>
                    </a:solidFill>
                  </a:tcPr>
                </a:tc>
                <a:tc>
                  <a:txBody>
                    <a:bodyPr/>
                    <a:lstStyle/>
                    <a:p>
                      <a:pPr marL="0" marR="0" lvl="0" indent="0" algn="l" rtl="0">
                        <a:lnSpc>
                          <a:spcPct val="100000"/>
                        </a:lnSpc>
                        <a:spcBef>
                          <a:spcPts val="0"/>
                        </a:spcBef>
                        <a:spcAft>
                          <a:spcPts val="0"/>
                        </a:spcAft>
                        <a:buNone/>
                      </a:pPr>
                      <a:r>
                        <a:rPr lang="es-EC" sz="1200" u="none" strike="noStrike" cap="none"/>
                        <a:t>PAF</a:t>
                      </a:r>
                      <a:endParaRPr sz="1200" b="0" i="0" u="none" strike="noStrike" cap="none">
                        <a:solidFill>
                          <a:srgbClr val="000000"/>
                        </a:solidFill>
                        <a:latin typeface="Arial"/>
                        <a:ea typeface="Arial"/>
                        <a:cs typeface="Arial"/>
                        <a:sym typeface="Arial"/>
                      </a:endParaRPr>
                    </a:p>
                  </a:txBody>
                  <a:tcPr marL="6700" marR="6700" marT="6700" marB="0">
                    <a:solidFill>
                      <a:srgbClr val="66FF99"/>
                    </a:solidFill>
                  </a:tcPr>
                </a:tc>
                <a:tc>
                  <a:txBody>
                    <a:bodyPr/>
                    <a:lstStyle/>
                    <a:p>
                      <a:pPr marL="0" marR="0" lvl="0" indent="0" algn="l" rtl="0">
                        <a:lnSpc>
                          <a:spcPct val="100000"/>
                        </a:lnSpc>
                        <a:spcBef>
                          <a:spcPts val="0"/>
                        </a:spcBef>
                        <a:spcAft>
                          <a:spcPts val="0"/>
                        </a:spcAft>
                        <a:buNone/>
                      </a:pPr>
                      <a:r>
                        <a:rPr lang="es-EC" sz="1200" u="none" strike="noStrike" cap="none"/>
                        <a:t>Within-subjects con una blocking variable (tarea experimental)</a:t>
                      </a:r>
                      <a:endParaRPr sz="1200" b="0" i="0" u="none" strike="noStrike" cap="none">
                        <a:solidFill>
                          <a:srgbClr val="000000"/>
                        </a:solidFill>
                        <a:latin typeface="Arial"/>
                        <a:ea typeface="Arial"/>
                        <a:cs typeface="Arial"/>
                        <a:sym typeface="Arial"/>
                      </a:endParaRPr>
                    </a:p>
                  </a:txBody>
                  <a:tcPr marL="6700" marR="6700" marT="6700" marB="0">
                    <a:solidFill>
                      <a:srgbClr val="66FF99"/>
                    </a:solidFill>
                  </a:tcPr>
                </a:tc>
                <a:tc>
                  <a:txBody>
                    <a:bodyPr/>
                    <a:lstStyle/>
                    <a:p>
                      <a:pPr marL="0" marR="0" lvl="0" indent="0" algn="l" rtl="0">
                        <a:lnSpc>
                          <a:spcPct val="100000"/>
                        </a:lnSpc>
                        <a:spcBef>
                          <a:spcPts val="0"/>
                        </a:spcBef>
                        <a:spcAft>
                          <a:spcPts val="0"/>
                        </a:spcAft>
                        <a:buNone/>
                      </a:pPr>
                      <a:r>
                        <a:rPr lang="es-EC" sz="1200" u="none" strike="noStrike" cap="none"/>
                        <a:t>Aproximación de desarrollo: YW, ITL, TDD.</a:t>
                      </a:r>
                      <a:endParaRPr sz="1200" b="0" i="0" u="none" strike="noStrike" cap="none">
                        <a:solidFill>
                          <a:srgbClr val="000000"/>
                        </a:solidFill>
                        <a:latin typeface="Arial"/>
                        <a:ea typeface="Arial"/>
                        <a:cs typeface="Arial"/>
                        <a:sym typeface="Arial"/>
                      </a:endParaRPr>
                    </a:p>
                  </a:txBody>
                  <a:tcPr marL="6700" marR="6700" marT="6700" marB="0">
                    <a:solidFill>
                      <a:srgbClr val="66FF99"/>
                    </a:solidFill>
                  </a:tcPr>
                </a:tc>
                <a:tc>
                  <a:txBody>
                    <a:bodyPr/>
                    <a:lstStyle/>
                    <a:p>
                      <a:pPr marL="0" marR="0" lvl="0" indent="0" algn="l" rtl="0">
                        <a:lnSpc>
                          <a:spcPct val="100000"/>
                        </a:lnSpc>
                        <a:spcBef>
                          <a:spcPts val="0"/>
                        </a:spcBef>
                        <a:spcAft>
                          <a:spcPts val="0"/>
                        </a:spcAft>
                        <a:buNone/>
                      </a:pPr>
                      <a:r>
                        <a:rPr lang="es-EC" sz="1200" u="none" strike="noStrike" cap="none"/>
                        <a:t>NA</a:t>
                      </a:r>
                      <a:endParaRPr sz="1200" b="0" i="0" u="none" strike="noStrike" cap="none">
                        <a:solidFill>
                          <a:srgbClr val="000000"/>
                        </a:solidFill>
                        <a:latin typeface="Arial"/>
                        <a:ea typeface="Arial"/>
                        <a:cs typeface="Arial"/>
                        <a:sym typeface="Arial"/>
                      </a:endParaRPr>
                    </a:p>
                  </a:txBody>
                  <a:tcPr marL="6700" marR="6700" marT="6700" marB="0">
                    <a:solidFill>
                      <a:srgbClr val="66FF99"/>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211"/>
          <p:cNvSpPr txBox="1">
            <a:spLocks noGrp="1"/>
          </p:cNvSpPr>
          <p:nvPr>
            <p:ph type="title"/>
          </p:nvPr>
        </p:nvSpPr>
        <p:spPr>
          <a:xfrm>
            <a:off x="629609" y="2519903"/>
            <a:ext cx="8220075" cy="157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200" b="0">
                <a:solidFill>
                  <a:srgbClr val="333333"/>
                </a:solidFill>
                <a:latin typeface="Arial"/>
                <a:ea typeface="Arial"/>
                <a:cs typeface="Arial"/>
                <a:sym typeface="Arial"/>
              </a:rPr>
              <a:t>MEDICIÓN DE LOS EXPERIMENTOS DE LA FAMILIA ESTUDIADA: </a:t>
            </a:r>
            <a:r>
              <a:rPr lang="es-EC" sz="3200">
                <a:solidFill>
                  <a:srgbClr val="333333"/>
                </a:solidFill>
                <a:latin typeface="Arial"/>
                <a:ea typeface="Arial"/>
                <a:cs typeface="Arial"/>
                <a:sym typeface="Arial"/>
              </a:rPr>
              <a:t>OPERACIONALIZACIÓN</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pic>
        <p:nvPicPr>
          <p:cNvPr id="1663" name="Google Shape;1663;p212"/>
          <p:cNvPicPr preferRelativeResize="0"/>
          <p:nvPr/>
        </p:nvPicPr>
        <p:blipFill rotWithShape="1">
          <a:blip r:embed="rId3">
            <a:alphaModFix/>
          </a:blip>
          <a:srcRect/>
          <a:stretch/>
        </p:blipFill>
        <p:spPr>
          <a:xfrm>
            <a:off x="1489075" y="482600"/>
            <a:ext cx="7654925" cy="5865813"/>
          </a:xfrm>
          <a:prstGeom prst="rect">
            <a:avLst/>
          </a:prstGeom>
          <a:noFill/>
          <a:ln>
            <a:noFill/>
          </a:ln>
        </p:spPr>
      </p:pic>
      <p:sp>
        <p:nvSpPr>
          <p:cNvPr id="1664" name="Google Shape;1664;p212"/>
          <p:cNvSpPr txBox="1">
            <a:spLocks noGrp="1"/>
          </p:cNvSpPr>
          <p:nvPr>
            <p:ph type="title"/>
          </p:nvPr>
        </p:nvSpPr>
        <p:spPr>
          <a:xfrm>
            <a:off x="0" y="663575"/>
            <a:ext cx="2382838" cy="184671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400">
                <a:latin typeface="Arial"/>
                <a:ea typeface="Arial"/>
                <a:cs typeface="Arial"/>
                <a:sym typeface="Arial"/>
              </a:rPr>
              <a:t>Medición de los experimentos en TDD</a:t>
            </a:r>
            <a:endParaRPr/>
          </a:p>
        </p:txBody>
      </p:sp>
      <p:sp>
        <p:nvSpPr>
          <p:cNvPr id="1665" name="Google Shape;1665;p212"/>
          <p:cNvSpPr/>
          <p:nvPr/>
        </p:nvSpPr>
        <p:spPr>
          <a:xfrm>
            <a:off x="4264025" y="4005263"/>
            <a:ext cx="2343150" cy="2073275"/>
          </a:xfrm>
          <a:prstGeom prst="ellipse">
            <a:avLst/>
          </a:prstGeom>
          <a:noFill/>
          <a:ln w="349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213"/>
          <p:cNvSpPr txBox="1">
            <a:spLocks noGrp="1"/>
          </p:cNvSpPr>
          <p:nvPr>
            <p:ph type="title"/>
          </p:nvPr>
        </p:nvSpPr>
        <p:spPr>
          <a:xfrm>
            <a:off x="327804" y="457200"/>
            <a:ext cx="8392334" cy="87989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Aplicación del instrumento de medición al código fuente</a:t>
            </a:r>
            <a:endParaRPr/>
          </a:p>
        </p:txBody>
      </p:sp>
      <p:pic>
        <p:nvPicPr>
          <p:cNvPr id="1672" name="Google Shape;1672;p213"/>
          <p:cNvPicPr preferRelativeResize="0"/>
          <p:nvPr/>
        </p:nvPicPr>
        <p:blipFill rotWithShape="1">
          <a:blip r:embed="rId3">
            <a:alphaModFix/>
          </a:blip>
          <a:srcRect/>
          <a:stretch/>
        </p:blipFill>
        <p:spPr>
          <a:xfrm>
            <a:off x="1384300" y="1641475"/>
            <a:ext cx="4541838" cy="4360863"/>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pic>
        <p:nvPicPr>
          <p:cNvPr id="1678" name="Google Shape;1678;p214"/>
          <p:cNvPicPr preferRelativeResize="0"/>
          <p:nvPr/>
        </p:nvPicPr>
        <p:blipFill rotWithShape="1">
          <a:blip r:embed="rId3">
            <a:alphaModFix/>
          </a:blip>
          <a:srcRect/>
          <a:stretch/>
        </p:blipFill>
        <p:spPr>
          <a:xfrm>
            <a:off x="1379538" y="1624013"/>
            <a:ext cx="6572250" cy="4378325"/>
          </a:xfrm>
          <a:prstGeom prst="rect">
            <a:avLst/>
          </a:prstGeom>
          <a:noFill/>
          <a:ln>
            <a:noFill/>
          </a:ln>
        </p:spPr>
      </p:pic>
      <p:sp>
        <p:nvSpPr>
          <p:cNvPr id="1679" name="Google Shape;1679;p214"/>
          <p:cNvSpPr txBox="1"/>
          <p:nvPr/>
        </p:nvSpPr>
        <p:spPr>
          <a:xfrm>
            <a:off x="327804" y="457200"/>
            <a:ext cx="8392334" cy="87989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Aplicación del instrumento de medición al código fuente</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215"/>
          <p:cNvSpPr txBox="1">
            <a:spLocks noGrp="1"/>
          </p:cNvSpPr>
          <p:nvPr>
            <p:ph type="title"/>
          </p:nvPr>
        </p:nvSpPr>
        <p:spPr>
          <a:xfrm>
            <a:off x="345057" y="457199"/>
            <a:ext cx="8375081" cy="93165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Ambientes de prueba para las mediciones</a:t>
            </a:r>
            <a:endParaRPr/>
          </a:p>
        </p:txBody>
      </p:sp>
      <p:graphicFrame>
        <p:nvGraphicFramePr>
          <p:cNvPr id="1686" name="Google Shape;1686;p215"/>
          <p:cNvGraphicFramePr/>
          <p:nvPr/>
        </p:nvGraphicFramePr>
        <p:xfrm>
          <a:off x="539750" y="1662113"/>
          <a:ext cx="3000000" cy="3000000"/>
        </p:xfrm>
        <a:graphic>
          <a:graphicData uri="http://schemas.openxmlformats.org/drawingml/2006/table">
            <a:tbl>
              <a:tblPr firstRow="1" bandRow="1">
                <a:noFill/>
                <a:tableStyleId>{2FDE3687-6881-4637-BBB0-EA1D47524DB9}</a:tableStyleId>
              </a:tblPr>
              <a:tblGrid>
                <a:gridCol w="464450">
                  <a:extLst>
                    <a:ext uri="{9D8B030D-6E8A-4147-A177-3AD203B41FA5}">
                      <a16:colId xmlns:a16="http://schemas.microsoft.com/office/drawing/2014/main" val="20000"/>
                    </a:ext>
                  </a:extLst>
                </a:gridCol>
                <a:gridCol w="3913575">
                  <a:extLst>
                    <a:ext uri="{9D8B030D-6E8A-4147-A177-3AD203B41FA5}">
                      <a16:colId xmlns:a16="http://schemas.microsoft.com/office/drawing/2014/main" val="20001"/>
                    </a:ext>
                  </a:extLst>
                </a:gridCol>
                <a:gridCol w="2265825">
                  <a:extLst>
                    <a:ext uri="{9D8B030D-6E8A-4147-A177-3AD203B41FA5}">
                      <a16:colId xmlns:a16="http://schemas.microsoft.com/office/drawing/2014/main" val="20002"/>
                    </a:ext>
                  </a:extLst>
                </a:gridCol>
                <a:gridCol w="1503200">
                  <a:extLst>
                    <a:ext uri="{9D8B030D-6E8A-4147-A177-3AD203B41FA5}">
                      <a16:colId xmlns:a16="http://schemas.microsoft.com/office/drawing/2014/main" val="20003"/>
                    </a:ext>
                  </a:extLst>
                </a:gridCol>
              </a:tblGrid>
              <a:tr h="640200">
                <a:tc>
                  <a:txBody>
                    <a:bodyPr/>
                    <a:lstStyle/>
                    <a:p>
                      <a:pPr marL="0" marR="0" lvl="0" indent="0" algn="l" rtl="0">
                        <a:lnSpc>
                          <a:spcPct val="100000"/>
                        </a:lnSpc>
                        <a:spcBef>
                          <a:spcPts val="0"/>
                        </a:spcBef>
                        <a:spcAft>
                          <a:spcPts val="0"/>
                        </a:spcAft>
                        <a:buNone/>
                      </a:pPr>
                      <a:r>
                        <a:rPr lang="es-EC" sz="1800" u="none" strike="noStrike" cap="none"/>
                        <a:t>ID</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u="none" strike="noStrike" cap="none"/>
                        <a:t>Lenguaje / IDE / Framework de pruebas</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u="none" strike="noStrike" cap="none"/>
                        <a:t>Experimento</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u="none" strike="noStrike" cap="none"/>
                        <a:t>Tipo</a:t>
                      </a:r>
                      <a:endParaRPr sz="1800" u="none" strike="noStrike" cap="none"/>
                    </a:p>
                  </a:txBody>
                  <a:tcPr marL="91425" marR="91425" marT="45725" marB="45725"/>
                </a:tc>
                <a:extLst>
                  <a:ext uri="{0D108BD9-81ED-4DB2-BD59-A6C34878D82A}">
                    <a16:rowId xmlns:a16="http://schemas.microsoft.com/office/drawing/2014/main" val="10000"/>
                  </a:ext>
                </a:extLst>
              </a:tr>
              <a:tr h="640200">
                <a:tc>
                  <a:txBody>
                    <a:bodyPr/>
                    <a:lstStyle/>
                    <a:p>
                      <a:pPr marL="0" marR="0" lvl="0" indent="0" algn="l" rtl="0">
                        <a:lnSpc>
                          <a:spcPct val="100000"/>
                        </a:lnSpc>
                        <a:spcBef>
                          <a:spcPts val="0"/>
                        </a:spcBef>
                        <a:spcAft>
                          <a:spcPts val="0"/>
                        </a:spcAft>
                        <a:buNone/>
                      </a:pPr>
                      <a:r>
                        <a:rPr lang="es-EC" sz="1800" u="none" strike="noStrike" cap="none"/>
                        <a:t>1</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Java 1.8, Eclipse Keppler Release</a:t>
                      </a:r>
                      <a:endParaRPr/>
                    </a:p>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2, Junit 4</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FS, UPM, PT, UPV</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Manual</a:t>
                      </a:r>
                      <a:endParaRPr sz="1800" u="none" strike="noStrike" cap="none"/>
                    </a:p>
                  </a:txBody>
                  <a:tcPr marL="91425" marR="91425" marT="45725" marB="45725"/>
                </a:tc>
                <a:extLst>
                  <a:ext uri="{0D108BD9-81ED-4DB2-BD59-A6C34878D82A}">
                    <a16:rowId xmlns:a16="http://schemas.microsoft.com/office/drawing/2014/main" val="10001"/>
                  </a:ext>
                </a:extLst>
              </a:tr>
              <a:tr h="640200">
                <a:tc>
                  <a:txBody>
                    <a:bodyPr/>
                    <a:lstStyle/>
                    <a:p>
                      <a:pPr marL="0" marR="0" lvl="0" indent="0" algn="l" rtl="0">
                        <a:lnSpc>
                          <a:spcPct val="100000"/>
                        </a:lnSpc>
                        <a:spcBef>
                          <a:spcPts val="0"/>
                        </a:spcBef>
                        <a:spcAft>
                          <a:spcPts val="0"/>
                        </a:spcAft>
                        <a:buNone/>
                      </a:pPr>
                      <a:r>
                        <a:rPr lang="es-EC" sz="1800" u="none" strike="noStrike" cap="none"/>
                        <a:t>2</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Java 1.8, Eclipse Keppler Release</a:t>
                      </a:r>
                      <a:endParaRPr/>
                    </a:p>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2, Junit 4</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FS, PT, ESP, UdB, PAF</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Automático</a:t>
                      </a:r>
                      <a:endParaRPr sz="1800" u="none" strike="noStrike" cap="none"/>
                    </a:p>
                  </a:txBody>
                  <a:tcPr marL="91425" marR="91425" marT="45725" marB="45725"/>
                </a:tc>
                <a:extLst>
                  <a:ext uri="{0D108BD9-81ED-4DB2-BD59-A6C34878D82A}">
                    <a16:rowId xmlns:a16="http://schemas.microsoft.com/office/drawing/2014/main" val="10002"/>
                  </a:ext>
                </a:extLst>
              </a:tr>
              <a:tr h="640200">
                <a:tc>
                  <a:txBody>
                    <a:bodyPr/>
                    <a:lstStyle/>
                    <a:p>
                      <a:pPr marL="0" marR="0" lvl="0" indent="0" algn="l" rtl="0">
                        <a:lnSpc>
                          <a:spcPct val="100000"/>
                        </a:lnSpc>
                        <a:spcBef>
                          <a:spcPts val="0"/>
                        </a:spcBef>
                        <a:spcAft>
                          <a:spcPts val="0"/>
                        </a:spcAft>
                        <a:buNone/>
                      </a:pPr>
                      <a:r>
                        <a:rPr lang="es-EC" sz="1800" u="none" strike="noStrike" cap="none"/>
                        <a:t>3</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C++, Eclipse CDT under Linux,</a:t>
                      </a:r>
                      <a:endParaRPr/>
                    </a:p>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Google Test</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EB</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Manual</a:t>
                      </a:r>
                      <a:endParaRPr sz="1800" u="none" strike="noStrike" cap="none"/>
                    </a:p>
                  </a:txBody>
                  <a:tcPr marL="91425" marR="91425" marT="45725" marB="45725"/>
                </a:tc>
                <a:extLst>
                  <a:ext uri="{0D108BD9-81ED-4DB2-BD59-A6C34878D82A}">
                    <a16:rowId xmlns:a16="http://schemas.microsoft.com/office/drawing/2014/main" val="10003"/>
                  </a:ext>
                </a:extLst>
              </a:tr>
              <a:tr h="370900">
                <a:tc>
                  <a:txBody>
                    <a:bodyPr/>
                    <a:lstStyle/>
                    <a:p>
                      <a:pPr marL="0" marR="0" lvl="0" indent="0" algn="l" rtl="0">
                        <a:lnSpc>
                          <a:spcPct val="100000"/>
                        </a:lnSpc>
                        <a:spcBef>
                          <a:spcPts val="0"/>
                        </a:spcBef>
                        <a:spcAft>
                          <a:spcPts val="0"/>
                        </a:spcAft>
                        <a:buNone/>
                      </a:pPr>
                      <a:r>
                        <a:rPr lang="es-EC" sz="1800" u="none" strike="noStrike" cap="none"/>
                        <a:t>4</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C++, Eclipse, Boost</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ERS</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Manual</a:t>
                      </a:r>
                      <a:endParaRPr sz="1800" u="none" strike="noStrike" cap="none"/>
                    </a:p>
                  </a:txBody>
                  <a:tcPr marL="91425" marR="91425" marT="45725" marB="45725"/>
                </a:tc>
                <a:extLst>
                  <a:ext uri="{0D108BD9-81ED-4DB2-BD59-A6C34878D82A}">
                    <a16:rowId xmlns:a16="http://schemas.microsoft.com/office/drawing/2014/main" val="10004"/>
                  </a:ext>
                </a:extLst>
              </a:tr>
              <a:tr h="640200">
                <a:tc>
                  <a:txBody>
                    <a:bodyPr/>
                    <a:lstStyle/>
                    <a:p>
                      <a:pPr marL="0" marR="0" lvl="0" indent="0" algn="l" rtl="0">
                        <a:lnSpc>
                          <a:spcPct val="100000"/>
                        </a:lnSpc>
                        <a:spcBef>
                          <a:spcPts val="0"/>
                        </a:spcBef>
                        <a:spcAft>
                          <a:spcPts val="0"/>
                        </a:spcAft>
                        <a:buNone/>
                      </a:pPr>
                      <a:r>
                        <a:rPr lang="es-EC" sz="1800" u="none" strike="noStrike" cap="none"/>
                        <a:t>5</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C#, Visual Studio, VS Testing</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Tool</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USD</a:t>
                      </a:r>
                      <a:endParaRPr sz="18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800" b="0" i="0" u="none" strike="noStrike" cap="none">
                          <a:solidFill>
                            <a:schemeClr val="dk1"/>
                          </a:solidFill>
                          <a:latin typeface="Arial"/>
                          <a:ea typeface="Arial"/>
                          <a:cs typeface="Arial"/>
                          <a:sym typeface="Arial"/>
                        </a:rPr>
                        <a:t>Manual</a:t>
                      </a:r>
                      <a:endParaRPr sz="1800" u="none" strike="noStrike" cap="none"/>
                    </a:p>
                  </a:txBody>
                  <a:tcPr marL="91425" marR="91425"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216"/>
          <p:cNvSpPr txBox="1">
            <a:spLocks noGrp="1"/>
          </p:cNvSpPr>
          <p:nvPr>
            <p:ph type="title"/>
          </p:nvPr>
        </p:nvSpPr>
        <p:spPr>
          <a:xfrm>
            <a:off x="577850" y="2890838"/>
            <a:ext cx="8220075" cy="157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200" b="0">
                <a:solidFill>
                  <a:srgbClr val="333333"/>
                </a:solidFill>
                <a:latin typeface="Arial"/>
                <a:ea typeface="Arial"/>
                <a:cs typeface="Arial"/>
                <a:sym typeface="Arial"/>
              </a:rPr>
              <a:t>MEDICIÓN DE LOS EXPERIMENTOS DE LA FAMILIA ESTUDIADA: </a:t>
            </a:r>
            <a:r>
              <a:rPr lang="es-EC" sz="3200">
                <a:solidFill>
                  <a:srgbClr val="333333"/>
                </a:solidFill>
                <a:latin typeface="Arial"/>
                <a:ea typeface="Arial"/>
                <a:cs typeface="Arial"/>
                <a:sym typeface="Arial"/>
              </a:rPr>
              <a:t>INSTRUMENTACIÓN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217"/>
          <p:cNvSpPr txBox="1">
            <a:spLocks noGrp="1"/>
          </p:cNvSpPr>
          <p:nvPr>
            <p:ph type="title"/>
          </p:nvPr>
        </p:nvSpPr>
        <p:spPr>
          <a:xfrm>
            <a:off x="612475" y="457200"/>
            <a:ext cx="8107663"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Medición sin intervención</a:t>
            </a:r>
            <a:endParaRPr/>
          </a:p>
        </p:txBody>
      </p:sp>
      <p:sp>
        <p:nvSpPr>
          <p:cNvPr id="1699" name="Google Shape;1699;p217"/>
          <p:cNvSpPr txBox="1">
            <a:spLocks noGrp="1"/>
          </p:cNvSpPr>
          <p:nvPr>
            <p:ph type="body" idx="1"/>
          </p:nvPr>
        </p:nvSpPr>
        <p:spPr>
          <a:xfrm>
            <a:off x="468313" y="1858963"/>
            <a:ext cx="8218487" cy="384175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El código de los sujetos es medido tal como es entregado</a:t>
            </a:r>
            <a:endParaRPr/>
          </a:p>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Se corrige la configuración del proyecto del sujeto</a:t>
            </a:r>
            <a:endParaRPr/>
          </a:p>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Verificar que están cargadas las librerías, nombres de las carpetas, nombres de las carpetas, directivas de compilación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218"/>
          <p:cNvSpPr txBox="1">
            <a:spLocks noGrp="1"/>
          </p:cNvSpPr>
          <p:nvPr>
            <p:ph type="title"/>
          </p:nvPr>
        </p:nvSpPr>
        <p:spPr>
          <a:xfrm>
            <a:off x="284671" y="388188"/>
            <a:ext cx="8400961" cy="9064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operación en la medición sin intervención</a:t>
            </a:r>
            <a:endParaRPr/>
          </a:p>
        </p:txBody>
      </p:sp>
      <p:pic>
        <p:nvPicPr>
          <p:cNvPr id="1706" name="Google Shape;1706;p218"/>
          <p:cNvPicPr preferRelativeResize="0"/>
          <p:nvPr/>
        </p:nvPicPr>
        <p:blipFill rotWithShape="1">
          <a:blip r:embed="rId3">
            <a:alphaModFix/>
          </a:blip>
          <a:srcRect/>
          <a:stretch/>
        </p:blipFill>
        <p:spPr>
          <a:xfrm>
            <a:off x="1230313" y="1392238"/>
            <a:ext cx="6784975" cy="4724400"/>
          </a:xfrm>
          <a:prstGeom prst="rect">
            <a:avLst/>
          </a:prstGeom>
          <a:noFill/>
          <a:ln>
            <a:noFill/>
          </a:ln>
        </p:spPr>
      </p:pic>
      <p:pic>
        <p:nvPicPr>
          <p:cNvPr id="1707" name="Google Shape;1707;p218"/>
          <p:cNvPicPr preferRelativeResize="0"/>
          <p:nvPr/>
        </p:nvPicPr>
        <p:blipFill rotWithShape="1">
          <a:blip r:embed="rId4">
            <a:alphaModFix/>
          </a:blip>
          <a:srcRect/>
          <a:stretch/>
        </p:blipFill>
        <p:spPr>
          <a:xfrm>
            <a:off x="1230313" y="1392238"/>
            <a:ext cx="6742112" cy="4695825"/>
          </a:xfrm>
          <a:prstGeom prst="rect">
            <a:avLst/>
          </a:prstGeom>
          <a:noFill/>
          <a:ln>
            <a:noFill/>
          </a:ln>
        </p:spPr>
      </p:pic>
      <p:pic>
        <p:nvPicPr>
          <p:cNvPr id="1708" name="Google Shape;1708;p218"/>
          <p:cNvPicPr preferRelativeResize="0"/>
          <p:nvPr/>
        </p:nvPicPr>
        <p:blipFill rotWithShape="1">
          <a:blip r:embed="rId5">
            <a:alphaModFix/>
          </a:blip>
          <a:srcRect/>
          <a:stretch/>
        </p:blipFill>
        <p:spPr>
          <a:xfrm>
            <a:off x="1230313" y="1392238"/>
            <a:ext cx="6742112" cy="4695825"/>
          </a:xfrm>
          <a:prstGeom prst="rect">
            <a:avLst/>
          </a:prstGeom>
          <a:noFill/>
          <a:ln>
            <a:noFill/>
          </a:ln>
        </p:spPr>
      </p:pic>
      <p:pic>
        <p:nvPicPr>
          <p:cNvPr id="1709" name="Google Shape;1709;p218"/>
          <p:cNvPicPr preferRelativeResize="0"/>
          <p:nvPr/>
        </p:nvPicPr>
        <p:blipFill rotWithShape="1">
          <a:blip r:embed="rId6">
            <a:alphaModFix/>
          </a:blip>
          <a:srcRect/>
          <a:stretch/>
        </p:blipFill>
        <p:spPr>
          <a:xfrm>
            <a:off x="1227138" y="1392238"/>
            <a:ext cx="6800850" cy="4695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219"/>
          <p:cNvSpPr txBox="1">
            <a:spLocks noGrp="1"/>
          </p:cNvSpPr>
          <p:nvPr>
            <p:ph type="title"/>
          </p:nvPr>
        </p:nvSpPr>
        <p:spPr>
          <a:xfrm>
            <a:off x="457200" y="457200"/>
            <a:ext cx="8262938"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Intervención sintáctica</a:t>
            </a:r>
            <a:endParaRPr/>
          </a:p>
        </p:txBody>
      </p:sp>
      <p:sp>
        <p:nvSpPr>
          <p:cNvPr id="1716" name="Google Shape;1716;p219"/>
          <p:cNvSpPr txBox="1">
            <a:spLocks noGrp="1"/>
          </p:cNvSpPr>
          <p:nvPr>
            <p:ph type="body" idx="1"/>
          </p:nvPr>
        </p:nvSpPr>
        <p:spPr>
          <a:xfrm>
            <a:off x="771526" y="2144922"/>
            <a:ext cx="7948612" cy="249555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El medidor realiza intervenciones menores en el código para permitir la conexión con los casos de prueba</a:t>
            </a:r>
            <a:endParaRPr/>
          </a:p>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Se interviene para asignar nombres a clases y métodos, elaboración de variables en formatos correctos, asignación de valores iniciales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2"/>
          <p:cNvSpPr txBox="1">
            <a:spLocks noGrp="1"/>
          </p:cNvSpPr>
          <p:nvPr>
            <p:ph type="ctrTitle" idx="4294967295"/>
          </p:nvPr>
        </p:nvSpPr>
        <p:spPr>
          <a:xfrm>
            <a:off x="699775" y="259205"/>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Perspectivas</a:t>
            </a:r>
            <a:endParaRPr sz="4000" b="1" i="0" u="none" strike="noStrike" cap="none">
              <a:solidFill>
                <a:srgbClr val="1C405D"/>
              </a:solidFill>
              <a:latin typeface="Arial"/>
              <a:ea typeface="Arial"/>
              <a:cs typeface="Arial"/>
              <a:sym typeface="Arial"/>
            </a:endParaRPr>
          </a:p>
        </p:txBody>
      </p:sp>
      <p:sp>
        <p:nvSpPr>
          <p:cNvPr id="217" name="Google Shape;217;p22"/>
          <p:cNvSpPr txBox="1">
            <a:spLocks noGrp="1"/>
          </p:cNvSpPr>
          <p:nvPr>
            <p:ph type="body" idx="4294967295"/>
          </p:nvPr>
        </p:nvSpPr>
        <p:spPr>
          <a:xfrm>
            <a:off x="727096" y="1235839"/>
            <a:ext cx="8091233" cy="2475662"/>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Necesario / Requerido</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Especificado</a:t>
            </a: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Realizado</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OBJETIVO: Convergencia de las tres perspectivas</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18" name="Google Shape;218;p2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9" name="Google Shape;219;p2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20" name="Google Shape;220;p2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22</a:t>
            </a:fld>
            <a:endParaRPr/>
          </a:p>
        </p:txBody>
      </p:sp>
      <p:pic>
        <p:nvPicPr>
          <p:cNvPr id="221" name="Google Shape;221;p22"/>
          <p:cNvPicPr preferRelativeResize="0"/>
          <p:nvPr/>
        </p:nvPicPr>
        <p:blipFill rotWithShape="1">
          <a:blip r:embed="rId3">
            <a:alphaModFix/>
          </a:blip>
          <a:srcRect/>
          <a:stretch/>
        </p:blipFill>
        <p:spPr>
          <a:xfrm>
            <a:off x="2939178" y="3884028"/>
            <a:ext cx="3096000" cy="2884134"/>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220"/>
          <p:cNvSpPr txBox="1">
            <a:spLocks noGrp="1"/>
          </p:cNvSpPr>
          <p:nvPr>
            <p:ph type="title"/>
          </p:nvPr>
        </p:nvSpPr>
        <p:spPr>
          <a:xfrm>
            <a:off x="327803" y="322772"/>
            <a:ext cx="8246973"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Intervención sintáctica</a:t>
            </a:r>
            <a:endParaRPr/>
          </a:p>
        </p:txBody>
      </p:sp>
      <p:pic>
        <p:nvPicPr>
          <p:cNvPr id="1723" name="Google Shape;1723;p220"/>
          <p:cNvPicPr preferRelativeResize="0"/>
          <p:nvPr/>
        </p:nvPicPr>
        <p:blipFill rotWithShape="1">
          <a:blip r:embed="rId3">
            <a:alphaModFix/>
          </a:blip>
          <a:srcRect/>
          <a:stretch/>
        </p:blipFill>
        <p:spPr>
          <a:xfrm>
            <a:off x="231775" y="1271588"/>
            <a:ext cx="8658225" cy="4572000"/>
          </a:xfrm>
          <a:prstGeom prst="rect">
            <a:avLst/>
          </a:prstGeom>
          <a:noFill/>
          <a:ln>
            <a:noFill/>
          </a:ln>
        </p:spPr>
      </p:pic>
      <p:pic>
        <p:nvPicPr>
          <p:cNvPr id="1724" name="Google Shape;1724;p220"/>
          <p:cNvPicPr preferRelativeResize="0"/>
          <p:nvPr/>
        </p:nvPicPr>
        <p:blipFill rotWithShape="1">
          <a:blip r:embed="rId4">
            <a:alphaModFix/>
          </a:blip>
          <a:srcRect/>
          <a:stretch/>
        </p:blipFill>
        <p:spPr>
          <a:xfrm>
            <a:off x="231775" y="1277938"/>
            <a:ext cx="8658225" cy="4573587"/>
          </a:xfrm>
          <a:prstGeom prst="rect">
            <a:avLst/>
          </a:prstGeom>
          <a:noFill/>
          <a:ln>
            <a:noFill/>
          </a:ln>
        </p:spPr>
      </p:pic>
      <p:pic>
        <p:nvPicPr>
          <p:cNvPr id="1725" name="Google Shape;1725;p220"/>
          <p:cNvPicPr preferRelativeResize="0"/>
          <p:nvPr/>
        </p:nvPicPr>
        <p:blipFill rotWithShape="1">
          <a:blip r:embed="rId5">
            <a:alphaModFix/>
          </a:blip>
          <a:srcRect/>
          <a:stretch/>
        </p:blipFill>
        <p:spPr>
          <a:xfrm>
            <a:off x="231775" y="1277938"/>
            <a:ext cx="8658225" cy="4576762"/>
          </a:xfrm>
          <a:prstGeom prst="rect">
            <a:avLst/>
          </a:prstGeom>
          <a:noFill/>
          <a:ln>
            <a:noFill/>
          </a:ln>
        </p:spPr>
      </p:pic>
      <p:pic>
        <p:nvPicPr>
          <p:cNvPr id="1726" name="Google Shape;1726;p220"/>
          <p:cNvPicPr preferRelativeResize="0"/>
          <p:nvPr/>
        </p:nvPicPr>
        <p:blipFill rotWithShape="1">
          <a:blip r:embed="rId6">
            <a:alphaModFix/>
          </a:blip>
          <a:srcRect/>
          <a:stretch/>
        </p:blipFill>
        <p:spPr>
          <a:xfrm>
            <a:off x="231775" y="1277938"/>
            <a:ext cx="8658225" cy="4576762"/>
          </a:xfrm>
          <a:prstGeom prst="rect">
            <a:avLst/>
          </a:prstGeom>
          <a:noFill/>
          <a:ln>
            <a:noFill/>
          </a:ln>
        </p:spPr>
      </p:pic>
      <p:pic>
        <p:nvPicPr>
          <p:cNvPr id="1727" name="Google Shape;1727;p220"/>
          <p:cNvPicPr preferRelativeResize="0"/>
          <p:nvPr/>
        </p:nvPicPr>
        <p:blipFill rotWithShape="1">
          <a:blip r:embed="rId7">
            <a:alphaModFix/>
          </a:blip>
          <a:srcRect/>
          <a:stretch/>
        </p:blipFill>
        <p:spPr>
          <a:xfrm>
            <a:off x="231775" y="1271588"/>
            <a:ext cx="8658225" cy="4576762"/>
          </a:xfrm>
          <a:prstGeom prst="rect">
            <a:avLst/>
          </a:prstGeom>
          <a:noFill/>
          <a:ln>
            <a:noFill/>
          </a:ln>
        </p:spPr>
      </p:pic>
      <p:pic>
        <p:nvPicPr>
          <p:cNvPr id="1728" name="Google Shape;1728;p220"/>
          <p:cNvPicPr preferRelativeResize="0"/>
          <p:nvPr/>
        </p:nvPicPr>
        <p:blipFill rotWithShape="1">
          <a:blip r:embed="rId8">
            <a:alphaModFix/>
          </a:blip>
          <a:srcRect/>
          <a:stretch/>
        </p:blipFill>
        <p:spPr>
          <a:xfrm>
            <a:off x="231775" y="1277938"/>
            <a:ext cx="8658225" cy="4576762"/>
          </a:xfrm>
          <a:prstGeom prst="rect">
            <a:avLst/>
          </a:prstGeom>
          <a:noFill/>
          <a:ln>
            <a:noFill/>
          </a:ln>
        </p:spPr>
      </p:pic>
      <p:pic>
        <p:nvPicPr>
          <p:cNvPr id="1729" name="Google Shape;1729;p220"/>
          <p:cNvPicPr preferRelativeResize="0"/>
          <p:nvPr/>
        </p:nvPicPr>
        <p:blipFill rotWithShape="1">
          <a:blip r:embed="rId9">
            <a:alphaModFix/>
          </a:blip>
          <a:srcRect/>
          <a:stretch/>
        </p:blipFill>
        <p:spPr>
          <a:xfrm>
            <a:off x="231775" y="1271588"/>
            <a:ext cx="8658225" cy="4576762"/>
          </a:xfrm>
          <a:prstGeom prst="rect">
            <a:avLst/>
          </a:prstGeom>
          <a:noFill/>
          <a:ln>
            <a:noFill/>
          </a:ln>
        </p:spPr>
      </p:pic>
      <p:pic>
        <p:nvPicPr>
          <p:cNvPr id="1730" name="Google Shape;1730;p220"/>
          <p:cNvPicPr preferRelativeResize="0"/>
          <p:nvPr/>
        </p:nvPicPr>
        <p:blipFill rotWithShape="1">
          <a:blip r:embed="rId10">
            <a:alphaModFix/>
          </a:blip>
          <a:srcRect/>
          <a:stretch/>
        </p:blipFill>
        <p:spPr>
          <a:xfrm>
            <a:off x="231775" y="1277938"/>
            <a:ext cx="8658225" cy="4576762"/>
          </a:xfrm>
          <a:prstGeom prst="rect">
            <a:avLst/>
          </a:prstGeom>
          <a:noFill/>
          <a:ln>
            <a:noFill/>
          </a:ln>
        </p:spPr>
      </p:pic>
      <p:pic>
        <p:nvPicPr>
          <p:cNvPr id="1731" name="Google Shape;1731;p220"/>
          <p:cNvPicPr preferRelativeResize="0"/>
          <p:nvPr/>
        </p:nvPicPr>
        <p:blipFill rotWithShape="1">
          <a:blip r:embed="rId11">
            <a:alphaModFix/>
          </a:blip>
          <a:srcRect/>
          <a:stretch/>
        </p:blipFill>
        <p:spPr>
          <a:xfrm>
            <a:off x="231775" y="1271588"/>
            <a:ext cx="8658225" cy="4576762"/>
          </a:xfrm>
          <a:prstGeom prst="rect">
            <a:avLst/>
          </a:prstGeom>
          <a:noFill/>
          <a:ln>
            <a:noFill/>
          </a:ln>
        </p:spPr>
      </p:pic>
      <p:pic>
        <p:nvPicPr>
          <p:cNvPr id="1732" name="Google Shape;1732;p220"/>
          <p:cNvPicPr preferRelativeResize="0"/>
          <p:nvPr/>
        </p:nvPicPr>
        <p:blipFill rotWithShape="1">
          <a:blip r:embed="rId12">
            <a:alphaModFix/>
          </a:blip>
          <a:srcRect/>
          <a:stretch/>
        </p:blipFill>
        <p:spPr>
          <a:xfrm>
            <a:off x="231775" y="1277938"/>
            <a:ext cx="8658225" cy="4576762"/>
          </a:xfrm>
          <a:prstGeom prst="rect">
            <a:avLst/>
          </a:prstGeom>
          <a:noFill/>
          <a:ln>
            <a:noFill/>
          </a:ln>
        </p:spPr>
      </p:pic>
      <p:pic>
        <p:nvPicPr>
          <p:cNvPr id="1733" name="Google Shape;1733;p220"/>
          <p:cNvPicPr preferRelativeResize="0"/>
          <p:nvPr/>
        </p:nvPicPr>
        <p:blipFill rotWithShape="1">
          <a:blip r:embed="rId13">
            <a:alphaModFix/>
          </a:blip>
          <a:srcRect/>
          <a:stretch/>
        </p:blipFill>
        <p:spPr>
          <a:xfrm>
            <a:off x="231775" y="1277938"/>
            <a:ext cx="8658225" cy="4573587"/>
          </a:xfrm>
          <a:prstGeom prst="rect">
            <a:avLst/>
          </a:prstGeom>
          <a:noFill/>
          <a:ln>
            <a:noFill/>
          </a:ln>
        </p:spPr>
      </p:pic>
      <p:pic>
        <p:nvPicPr>
          <p:cNvPr id="1734" name="Google Shape;1734;p220"/>
          <p:cNvPicPr preferRelativeResize="0"/>
          <p:nvPr/>
        </p:nvPicPr>
        <p:blipFill rotWithShape="1">
          <a:blip r:embed="rId14">
            <a:alphaModFix/>
          </a:blip>
          <a:srcRect/>
          <a:stretch/>
        </p:blipFill>
        <p:spPr>
          <a:xfrm>
            <a:off x="231775" y="1277938"/>
            <a:ext cx="8658225" cy="4573587"/>
          </a:xfrm>
          <a:prstGeom prst="rect">
            <a:avLst/>
          </a:prstGeom>
          <a:noFill/>
          <a:ln>
            <a:noFill/>
          </a:ln>
        </p:spPr>
      </p:pic>
      <p:pic>
        <p:nvPicPr>
          <p:cNvPr id="1735" name="Google Shape;1735;p220"/>
          <p:cNvPicPr preferRelativeResize="0"/>
          <p:nvPr/>
        </p:nvPicPr>
        <p:blipFill rotWithShape="1">
          <a:blip r:embed="rId15">
            <a:alphaModFix/>
          </a:blip>
          <a:srcRect/>
          <a:stretch/>
        </p:blipFill>
        <p:spPr>
          <a:xfrm>
            <a:off x="231775" y="1277938"/>
            <a:ext cx="8658225" cy="4573587"/>
          </a:xfrm>
          <a:prstGeom prst="rect">
            <a:avLst/>
          </a:prstGeom>
          <a:noFill/>
          <a:ln>
            <a:noFill/>
          </a:ln>
        </p:spPr>
      </p:pic>
      <p:pic>
        <p:nvPicPr>
          <p:cNvPr id="1736" name="Google Shape;1736;p220"/>
          <p:cNvPicPr preferRelativeResize="0"/>
          <p:nvPr/>
        </p:nvPicPr>
        <p:blipFill rotWithShape="1">
          <a:blip r:embed="rId16">
            <a:alphaModFix/>
          </a:blip>
          <a:srcRect/>
          <a:stretch/>
        </p:blipFill>
        <p:spPr>
          <a:xfrm>
            <a:off x="231775" y="1277938"/>
            <a:ext cx="8658225" cy="4573587"/>
          </a:xfrm>
          <a:prstGeom prst="rect">
            <a:avLst/>
          </a:prstGeom>
          <a:noFill/>
          <a:ln>
            <a:noFill/>
          </a:ln>
        </p:spPr>
      </p:pic>
      <p:pic>
        <p:nvPicPr>
          <p:cNvPr id="1737" name="Google Shape;1737;p220"/>
          <p:cNvPicPr preferRelativeResize="0"/>
          <p:nvPr/>
        </p:nvPicPr>
        <p:blipFill rotWithShape="1">
          <a:blip r:embed="rId17">
            <a:alphaModFix/>
          </a:blip>
          <a:srcRect/>
          <a:stretch/>
        </p:blipFill>
        <p:spPr>
          <a:xfrm>
            <a:off x="231775" y="1277938"/>
            <a:ext cx="8658225" cy="4573587"/>
          </a:xfrm>
          <a:prstGeom prst="rect">
            <a:avLst/>
          </a:prstGeom>
          <a:noFill/>
          <a:ln>
            <a:noFill/>
          </a:ln>
        </p:spPr>
      </p:pic>
      <p:pic>
        <p:nvPicPr>
          <p:cNvPr id="1738" name="Google Shape;1738;p220"/>
          <p:cNvPicPr preferRelativeResize="0"/>
          <p:nvPr/>
        </p:nvPicPr>
        <p:blipFill rotWithShape="1">
          <a:blip r:embed="rId18">
            <a:alphaModFix/>
          </a:blip>
          <a:srcRect/>
          <a:stretch/>
        </p:blipFill>
        <p:spPr>
          <a:xfrm>
            <a:off x="231775" y="1276350"/>
            <a:ext cx="8658225" cy="457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221"/>
          <p:cNvSpPr txBox="1">
            <a:spLocks noGrp="1"/>
          </p:cNvSpPr>
          <p:nvPr>
            <p:ph type="title"/>
          </p:nvPr>
        </p:nvSpPr>
        <p:spPr>
          <a:xfrm>
            <a:off x="379562" y="457200"/>
            <a:ext cx="8340576"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Intervención semántica</a:t>
            </a:r>
            <a:endParaRPr/>
          </a:p>
        </p:txBody>
      </p:sp>
      <p:sp>
        <p:nvSpPr>
          <p:cNvPr id="1745" name="Google Shape;1745;p221"/>
          <p:cNvSpPr txBox="1">
            <a:spLocks noGrp="1"/>
          </p:cNvSpPr>
          <p:nvPr>
            <p:ph type="body" idx="1"/>
          </p:nvPr>
        </p:nvSpPr>
        <p:spPr>
          <a:xfrm>
            <a:off x="665163" y="1470025"/>
            <a:ext cx="8247062" cy="403225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Nivel más detallado de análisis de código fuente del sujeto</a:t>
            </a:r>
            <a:endParaRPr/>
          </a:p>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Los sujetos pueden ser muy creativos y originales en sus soluciones. En esta medición no se impone la aproximación de la solución que tienen los investigadores</a:t>
            </a:r>
            <a:endParaRPr/>
          </a:p>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Se realizan las siguientes operaciones:</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Revisión de las clases y métodos usados. </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Revisión de cada uno de los casos de prueba que fallan.  </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Revisión del código con la ayuda del depurador.</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Se hace cambios necesarios en el código para conectar con los casos de prueba</a:t>
            </a:r>
            <a:endParaRPr sz="2800">
              <a:latin typeface="Arial"/>
              <a:ea typeface="Arial"/>
              <a:cs typeface="Arial"/>
              <a:sym typeface="Arial"/>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222"/>
          <p:cNvSpPr txBox="1">
            <a:spLocks noGrp="1"/>
          </p:cNvSpPr>
          <p:nvPr>
            <p:ph type="title"/>
          </p:nvPr>
        </p:nvSpPr>
        <p:spPr>
          <a:xfrm>
            <a:off x="320675" y="457200"/>
            <a:ext cx="8399463" cy="59055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Intervención semántica</a:t>
            </a:r>
            <a:endParaRPr/>
          </a:p>
        </p:txBody>
      </p:sp>
      <p:pic>
        <p:nvPicPr>
          <p:cNvPr id="1752" name="Google Shape;1752;p222"/>
          <p:cNvPicPr preferRelativeResize="0">
            <a:picLocks noGrp="1"/>
          </p:cNvPicPr>
          <p:nvPr>
            <p:ph type="body" idx="1"/>
          </p:nvPr>
        </p:nvPicPr>
        <p:blipFill rotWithShape="1">
          <a:blip r:embed="rId3">
            <a:alphaModFix/>
          </a:blip>
          <a:srcRect/>
          <a:stretch/>
        </p:blipFill>
        <p:spPr>
          <a:xfrm>
            <a:off x="561975" y="1543050"/>
            <a:ext cx="7705725" cy="4462463"/>
          </a:xfrm>
          <a:prstGeom prst="rect">
            <a:avLst/>
          </a:prstGeom>
          <a:noFill/>
          <a:ln>
            <a:noFill/>
          </a:ln>
        </p:spPr>
      </p:pic>
      <p:pic>
        <p:nvPicPr>
          <p:cNvPr id="1753" name="Google Shape;1753;p222"/>
          <p:cNvPicPr preferRelativeResize="0"/>
          <p:nvPr/>
        </p:nvPicPr>
        <p:blipFill rotWithShape="1">
          <a:blip r:embed="rId4">
            <a:alphaModFix/>
          </a:blip>
          <a:srcRect/>
          <a:stretch/>
        </p:blipFill>
        <p:spPr>
          <a:xfrm>
            <a:off x="312738" y="1276350"/>
            <a:ext cx="8561387" cy="4957763"/>
          </a:xfrm>
          <a:prstGeom prst="rect">
            <a:avLst/>
          </a:prstGeom>
          <a:noFill/>
          <a:ln>
            <a:noFill/>
          </a:ln>
        </p:spPr>
      </p:pic>
      <p:pic>
        <p:nvPicPr>
          <p:cNvPr id="1754" name="Google Shape;1754;p222"/>
          <p:cNvPicPr preferRelativeResize="0"/>
          <p:nvPr/>
        </p:nvPicPr>
        <p:blipFill rotWithShape="1">
          <a:blip r:embed="rId5">
            <a:alphaModFix/>
          </a:blip>
          <a:srcRect/>
          <a:stretch/>
        </p:blipFill>
        <p:spPr>
          <a:xfrm>
            <a:off x="309563" y="1277938"/>
            <a:ext cx="8561387" cy="4957762"/>
          </a:xfrm>
          <a:prstGeom prst="rect">
            <a:avLst/>
          </a:prstGeom>
          <a:noFill/>
          <a:ln>
            <a:noFill/>
          </a:ln>
        </p:spPr>
      </p:pic>
      <p:pic>
        <p:nvPicPr>
          <p:cNvPr id="1755" name="Google Shape;1755;p222"/>
          <p:cNvPicPr preferRelativeResize="0"/>
          <p:nvPr/>
        </p:nvPicPr>
        <p:blipFill rotWithShape="1">
          <a:blip r:embed="rId6">
            <a:alphaModFix/>
          </a:blip>
          <a:srcRect/>
          <a:stretch/>
        </p:blipFill>
        <p:spPr>
          <a:xfrm>
            <a:off x="309563" y="1277938"/>
            <a:ext cx="8561387" cy="4957762"/>
          </a:xfrm>
          <a:prstGeom prst="rect">
            <a:avLst/>
          </a:prstGeom>
          <a:noFill/>
          <a:ln>
            <a:noFill/>
          </a:ln>
        </p:spPr>
      </p:pic>
      <p:pic>
        <p:nvPicPr>
          <p:cNvPr id="1756" name="Google Shape;1756;p222"/>
          <p:cNvPicPr preferRelativeResize="0"/>
          <p:nvPr/>
        </p:nvPicPr>
        <p:blipFill rotWithShape="1">
          <a:blip r:embed="rId7">
            <a:alphaModFix/>
          </a:blip>
          <a:srcRect/>
          <a:stretch/>
        </p:blipFill>
        <p:spPr>
          <a:xfrm>
            <a:off x="309563" y="1277938"/>
            <a:ext cx="8561387" cy="4957762"/>
          </a:xfrm>
          <a:prstGeom prst="rect">
            <a:avLst/>
          </a:prstGeom>
          <a:noFill/>
          <a:ln>
            <a:noFill/>
          </a:ln>
        </p:spPr>
      </p:pic>
      <p:pic>
        <p:nvPicPr>
          <p:cNvPr id="1757" name="Google Shape;1757;p222"/>
          <p:cNvPicPr preferRelativeResize="0"/>
          <p:nvPr/>
        </p:nvPicPr>
        <p:blipFill rotWithShape="1">
          <a:blip r:embed="rId8">
            <a:alphaModFix/>
          </a:blip>
          <a:srcRect/>
          <a:stretch/>
        </p:blipFill>
        <p:spPr>
          <a:xfrm>
            <a:off x="309563" y="1277938"/>
            <a:ext cx="8561387" cy="4957762"/>
          </a:xfrm>
          <a:prstGeom prst="rect">
            <a:avLst/>
          </a:prstGeom>
          <a:noFill/>
          <a:ln>
            <a:noFill/>
          </a:ln>
        </p:spPr>
      </p:pic>
      <p:pic>
        <p:nvPicPr>
          <p:cNvPr id="1758" name="Google Shape;1758;p222"/>
          <p:cNvPicPr preferRelativeResize="0"/>
          <p:nvPr/>
        </p:nvPicPr>
        <p:blipFill rotWithShape="1">
          <a:blip r:embed="rId9">
            <a:alphaModFix/>
          </a:blip>
          <a:srcRect/>
          <a:stretch/>
        </p:blipFill>
        <p:spPr>
          <a:xfrm>
            <a:off x="309563" y="1277938"/>
            <a:ext cx="8561387" cy="4957762"/>
          </a:xfrm>
          <a:prstGeom prst="rect">
            <a:avLst/>
          </a:prstGeom>
          <a:noFill/>
          <a:ln>
            <a:noFill/>
          </a:ln>
        </p:spPr>
      </p:pic>
      <p:pic>
        <p:nvPicPr>
          <p:cNvPr id="1759" name="Google Shape;1759;p222"/>
          <p:cNvPicPr preferRelativeResize="0"/>
          <p:nvPr/>
        </p:nvPicPr>
        <p:blipFill rotWithShape="1">
          <a:blip r:embed="rId10">
            <a:alphaModFix/>
          </a:blip>
          <a:srcRect/>
          <a:stretch/>
        </p:blipFill>
        <p:spPr>
          <a:xfrm>
            <a:off x="309563" y="1277938"/>
            <a:ext cx="8561387" cy="4957762"/>
          </a:xfrm>
          <a:prstGeom prst="rect">
            <a:avLst/>
          </a:prstGeom>
          <a:noFill/>
          <a:ln>
            <a:noFill/>
          </a:ln>
        </p:spPr>
      </p:pic>
      <p:pic>
        <p:nvPicPr>
          <p:cNvPr id="1760" name="Google Shape;1760;p222"/>
          <p:cNvPicPr preferRelativeResize="0"/>
          <p:nvPr/>
        </p:nvPicPr>
        <p:blipFill rotWithShape="1">
          <a:blip r:embed="rId11">
            <a:alphaModFix/>
          </a:blip>
          <a:srcRect/>
          <a:stretch/>
        </p:blipFill>
        <p:spPr>
          <a:xfrm>
            <a:off x="309563" y="1277938"/>
            <a:ext cx="8561387" cy="4957762"/>
          </a:xfrm>
          <a:prstGeom prst="rect">
            <a:avLst/>
          </a:prstGeom>
          <a:noFill/>
          <a:ln>
            <a:noFill/>
          </a:ln>
        </p:spPr>
      </p:pic>
      <p:pic>
        <p:nvPicPr>
          <p:cNvPr id="1761" name="Google Shape;1761;p222"/>
          <p:cNvPicPr preferRelativeResize="0"/>
          <p:nvPr/>
        </p:nvPicPr>
        <p:blipFill rotWithShape="1">
          <a:blip r:embed="rId12">
            <a:alphaModFix/>
          </a:blip>
          <a:srcRect/>
          <a:stretch/>
        </p:blipFill>
        <p:spPr>
          <a:xfrm>
            <a:off x="309563" y="1277938"/>
            <a:ext cx="8561387" cy="4957762"/>
          </a:xfrm>
          <a:prstGeom prst="rect">
            <a:avLst/>
          </a:prstGeom>
          <a:noFill/>
          <a:ln>
            <a:noFill/>
          </a:ln>
        </p:spPr>
      </p:pic>
      <p:pic>
        <p:nvPicPr>
          <p:cNvPr id="1762" name="Google Shape;1762;p222"/>
          <p:cNvPicPr preferRelativeResize="0"/>
          <p:nvPr/>
        </p:nvPicPr>
        <p:blipFill rotWithShape="1">
          <a:blip r:embed="rId13">
            <a:alphaModFix/>
          </a:blip>
          <a:srcRect/>
          <a:stretch/>
        </p:blipFill>
        <p:spPr>
          <a:xfrm>
            <a:off x="309563" y="1277938"/>
            <a:ext cx="8561387" cy="4957762"/>
          </a:xfrm>
          <a:prstGeom prst="rect">
            <a:avLst/>
          </a:prstGeom>
          <a:noFill/>
          <a:ln>
            <a:noFill/>
          </a:ln>
        </p:spPr>
      </p:pic>
      <p:pic>
        <p:nvPicPr>
          <p:cNvPr id="1763" name="Google Shape;1763;p222"/>
          <p:cNvPicPr preferRelativeResize="0"/>
          <p:nvPr/>
        </p:nvPicPr>
        <p:blipFill rotWithShape="1">
          <a:blip r:embed="rId14">
            <a:alphaModFix/>
          </a:blip>
          <a:srcRect/>
          <a:stretch/>
        </p:blipFill>
        <p:spPr>
          <a:xfrm>
            <a:off x="309563" y="1274763"/>
            <a:ext cx="8561387" cy="4957762"/>
          </a:xfrm>
          <a:prstGeom prst="rect">
            <a:avLst/>
          </a:prstGeom>
          <a:noFill/>
          <a:ln>
            <a:noFill/>
          </a:ln>
        </p:spPr>
      </p:pic>
      <p:pic>
        <p:nvPicPr>
          <p:cNvPr id="1764" name="Google Shape;1764;p222"/>
          <p:cNvPicPr preferRelativeResize="0"/>
          <p:nvPr/>
        </p:nvPicPr>
        <p:blipFill rotWithShape="1">
          <a:blip r:embed="rId15">
            <a:alphaModFix/>
          </a:blip>
          <a:srcRect/>
          <a:stretch/>
        </p:blipFill>
        <p:spPr>
          <a:xfrm>
            <a:off x="320675" y="1284288"/>
            <a:ext cx="8545513" cy="49482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6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223"/>
          <p:cNvSpPr txBox="1">
            <a:spLocks noGrp="1"/>
          </p:cNvSpPr>
          <p:nvPr>
            <p:ph type="title"/>
          </p:nvPr>
        </p:nvSpPr>
        <p:spPr>
          <a:xfrm>
            <a:off x="615950" y="2587925"/>
            <a:ext cx="8220075" cy="127763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200">
                <a:solidFill>
                  <a:srgbClr val="333333"/>
                </a:solidFill>
                <a:latin typeface="Arial"/>
                <a:ea typeface="Arial"/>
                <a:cs typeface="Arial"/>
                <a:sym typeface="Arial"/>
              </a:rPr>
              <a:t>ESTRATEGIA DE COMPARACIÓN DE RESULTADOS</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224"/>
          <p:cNvSpPr txBox="1">
            <a:spLocks noGrp="1"/>
          </p:cNvSpPr>
          <p:nvPr>
            <p:ph type="title"/>
          </p:nvPr>
        </p:nvSpPr>
        <p:spPr>
          <a:xfrm>
            <a:off x="361172" y="353683"/>
            <a:ext cx="8488363"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Aproximación a la comparación</a:t>
            </a:r>
            <a:endParaRPr/>
          </a:p>
        </p:txBody>
      </p:sp>
      <p:sp>
        <p:nvSpPr>
          <p:cNvPr id="1777" name="Google Shape;1777;p224"/>
          <p:cNvSpPr txBox="1">
            <a:spLocks noGrp="1"/>
          </p:cNvSpPr>
          <p:nvPr>
            <p:ph type="body" idx="1"/>
          </p:nvPr>
        </p:nvSpPr>
        <p:spPr>
          <a:xfrm>
            <a:off x="231775" y="1209675"/>
            <a:ext cx="8520113" cy="4684713"/>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En IS no tenemos estudios similares o un marco referencial</a:t>
            </a:r>
            <a:endParaRPr/>
          </a:p>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Estrategias para evaluar el acuerdo entre mediciones:</a:t>
            </a:r>
            <a:endParaRPr/>
          </a:p>
          <a:p>
            <a:pPr marL="914400" lvl="1" indent="-381000" algn="l" rtl="0">
              <a:lnSpc>
                <a:spcPct val="100000"/>
              </a:lnSpc>
              <a:spcBef>
                <a:spcPts val="0"/>
              </a:spcBef>
              <a:spcAft>
                <a:spcPts val="0"/>
              </a:spcAft>
              <a:buSzPts val="2400"/>
              <a:buFont typeface="Noto Sans Symbols"/>
              <a:buChar char="▪"/>
            </a:pPr>
            <a:r>
              <a:rPr lang="es-EC" sz="2000">
                <a:latin typeface="Arial"/>
                <a:ea typeface="Arial"/>
                <a:cs typeface="Arial"/>
                <a:sym typeface="Arial"/>
              </a:rPr>
              <a:t>Reproducibilidad: International Standard Organization (ISO)</a:t>
            </a:r>
            <a:endParaRPr/>
          </a:p>
          <a:p>
            <a:pPr marL="914400" lvl="1" indent="-381000" algn="l" rtl="0">
              <a:lnSpc>
                <a:spcPct val="100000"/>
              </a:lnSpc>
              <a:spcBef>
                <a:spcPts val="0"/>
              </a:spcBef>
              <a:spcAft>
                <a:spcPts val="0"/>
              </a:spcAft>
              <a:buSzPts val="2400"/>
              <a:buFont typeface="Noto Sans Symbols"/>
              <a:buChar char="▪"/>
            </a:pPr>
            <a:r>
              <a:rPr lang="es-EC" sz="2000">
                <a:latin typeface="Arial"/>
                <a:ea typeface="Arial"/>
                <a:cs typeface="Arial"/>
                <a:sym typeface="Arial"/>
              </a:rPr>
              <a:t>Diferencia entre medidas: Bland-Altman [-100, 100]</a:t>
            </a:r>
            <a:endParaRPr/>
          </a:p>
          <a:p>
            <a:pPr marL="914400" lvl="1" indent="-381000" algn="l" rtl="0">
              <a:lnSpc>
                <a:spcPct val="100000"/>
              </a:lnSpc>
              <a:spcBef>
                <a:spcPts val="0"/>
              </a:spcBef>
              <a:spcAft>
                <a:spcPts val="0"/>
              </a:spcAft>
              <a:buSzPts val="2400"/>
              <a:buFont typeface="Noto Sans Symbols"/>
              <a:buChar char="▪"/>
            </a:pPr>
            <a:r>
              <a:rPr lang="es-EC" sz="2000">
                <a:latin typeface="Arial"/>
                <a:ea typeface="Arial"/>
                <a:cs typeface="Arial"/>
                <a:sym typeface="Arial"/>
              </a:rPr>
              <a:t>Concordancia entre medidas: Coeficiente de correlación intraclase (CCI) [0, 1]</a:t>
            </a:r>
            <a:endParaRPr/>
          </a:p>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Se va a analizar las diferencias cuando instrumentamos con distintos:</a:t>
            </a:r>
            <a:endParaRPr/>
          </a:p>
          <a:p>
            <a:pPr marL="914400" lvl="1" indent="-3810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Casos de prueba</a:t>
            </a:r>
            <a:endParaRPr/>
          </a:p>
          <a:p>
            <a:pPr marL="914400" lvl="1" indent="-3810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Medidores</a:t>
            </a:r>
            <a:endParaRPr/>
          </a:p>
          <a:p>
            <a:pPr marL="914400" lvl="1" indent="-3810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Tipos de intervención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225"/>
          <p:cNvSpPr txBox="1">
            <a:spLocks noGrp="1"/>
          </p:cNvSpPr>
          <p:nvPr>
            <p:ph type="title"/>
          </p:nvPr>
        </p:nvSpPr>
        <p:spPr>
          <a:xfrm>
            <a:off x="615950" y="3121025"/>
            <a:ext cx="8220075" cy="74453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200">
                <a:solidFill>
                  <a:srgbClr val="333333"/>
                </a:solidFill>
                <a:latin typeface="Arial"/>
                <a:ea typeface="Arial"/>
                <a:cs typeface="Arial"/>
                <a:sym typeface="Arial"/>
              </a:rPr>
              <a:t>IMPACTO DE LOS ELEMENTOS DE LA INSTRUMENTACIÓN EN LOS RESULTADOS EXPERIMENTALES</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pic>
        <p:nvPicPr>
          <p:cNvPr id="1789" name="Google Shape;1789;p226"/>
          <p:cNvPicPr preferRelativeResize="0"/>
          <p:nvPr/>
        </p:nvPicPr>
        <p:blipFill rotWithShape="1">
          <a:blip r:embed="rId3">
            <a:alphaModFix/>
          </a:blip>
          <a:srcRect/>
          <a:stretch/>
        </p:blipFill>
        <p:spPr>
          <a:xfrm>
            <a:off x="3035300" y="982663"/>
            <a:ext cx="3565525" cy="3487737"/>
          </a:xfrm>
          <a:prstGeom prst="rect">
            <a:avLst/>
          </a:prstGeom>
          <a:noFill/>
          <a:ln>
            <a:noFill/>
          </a:ln>
        </p:spPr>
      </p:pic>
      <p:sp>
        <p:nvSpPr>
          <p:cNvPr id="1790" name="Google Shape;1790;p226"/>
          <p:cNvSpPr txBox="1">
            <a:spLocks noGrp="1"/>
          </p:cNvSpPr>
          <p:nvPr>
            <p:ph type="title"/>
          </p:nvPr>
        </p:nvSpPr>
        <p:spPr>
          <a:xfrm>
            <a:off x="0" y="457200"/>
            <a:ext cx="9144000" cy="52546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2400">
                <a:latin typeface="Arial"/>
                <a:ea typeface="Arial"/>
                <a:cs typeface="Arial"/>
                <a:sym typeface="Arial"/>
              </a:rPr>
              <a:t>Impacto de los casos de prueba: Diagrama de dispersión</a:t>
            </a:r>
            <a:endParaRPr/>
          </a:p>
        </p:txBody>
      </p:sp>
      <p:sp>
        <p:nvSpPr>
          <p:cNvPr id="1791" name="Google Shape;1791;p226"/>
          <p:cNvSpPr txBox="1">
            <a:spLocks noGrp="1"/>
          </p:cNvSpPr>
          <p:nvPr>
            <p:ph type="body" idx="1"/>
          </p:nvPr>
        </p:nvSpPr>
        <p:spPr>
          <a:xfrm>
            <a:off x="269875" y="4351338"/>
            <a:ext cx="8531225" cy="21494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1600">
                <a:latin typeface="Arial"/>
                <a:ea typeface="Arial"/>
                <a:cs typeface="Arial"/>
                <a:sym typeface="Arial"/>
              </a:rPr>
              <a:t>Contamos con 148 mediciones, 68 correspondientes a PT y 80 corresponden a ERC. 74 se han realizado con Ad hoc y 74 con Particiones de clases de equivalencia</a:t>
            </a:r>
            <a:endParaRPr/>
          </a:p>
          <a:p>
            <a:pPr marL="457200" lvl="0" indent="-419100" algn="l" rtl="0">
              <a:lnSpc>
                <a:spcPct val="100000"/>
              </a:lnSpc>
              <a:spcBef>
                <a:spcPts val="600"/>
              </a:spcBef>
              <a:spcAft>
                <a:spcPts val="0"/>
              </a:spcAft>
              <a:buSzPts val="3000"/>
              <a:buChar char="▪"/>
            </a:pPr>
            <a:r>
              <a:rPr lang="es-EC" sz="1600">
                <a:latin typeface="Arial"/>
                <a:ea typeface="Arial"/>
                <a:cs typeface="Arial"/>
                <a:sym typeface="Arial"/>
              </a:rPr>
              <a:t>Si no existiesen diferencias, todos los puntos estarían en la línea diagonal sólida</a:t>
            </a:r>
            <a:endParaRPr sz="1600">
              <a:latin typeface="Arial"/>
              <a:ea typeface="Arial"/>
              <a:cs typeface="Arial"/>
              <a:sym typeface="Arial"/>
            </a:endParaRPr>
          </a:p>
          <a:p>
            <a:pPr marL="457200" lvl="0" indent="-419100" algn="l" rtl="0">
              <a:lnSpc>
                <a:spcPct val="100000"/>
              </a:lnSpc>
              <a:spcBef>
                <a:spcPts val="600"/>
              </a:spcBef>
              <a:spcAft>
                <a:spcPts val="0"/>
              </a:spcAft>
              <a:buSzPts val="3000"/>
              <a:buChar char="▪"/>
            </a:pPr>
            <a:r>
              <a:rPr lang="es-EC" sz="1600">
                <a:latin typeface="Arial"/>
                <a:ea typeface="Arial"/>
                <a:cs typeface="Arial"/>
                <a:sym typeface="Arial"/>
              </a:rPr>
              <a:t>Los casos de prueba Ad Hoc dan mediciones con valores más altos que particiones de equivalencia</a:t>
            </a:r>
            <a:endParaRPr/>
          </a:p>
          <a:p>
            <a:pPr marL="457200" lvl="0" indent="-419100" algn="l" rtl="0">
              <a:lnSpc>
                <a:spcPct val="100000"/>
              </a:lnSpc>
              <a:spcBef>
                <a:spcPts val="600"/>
              </a:spcBef>
              <a:spcAft>
                <a:spcPts val="0"/>
              </a:spcAft>
              <a:buSzPts val="3000"/>
              <a:buChar char="▪"/>
            </a:pPr>
            <a:r>
              <a:rPr lang="es-EC" sz="1600">
                <a:latin typeface="Arial"/>
                <a:ea typeface="Arial"/>
                <a:cs typeface="Arial"/>
                <a:sym typeface="Arial"/>
              </a:rPr>
              <a:t>La línea de regresión (discontinua) sugiere una relación lineal </a:t>
            </a:r>
            <a:endParaRPr sz="1600">
              <a:latin typeface="Arial"/>
              <a:ea typeface="Arial"/>
              <a:cs typeface="Arial"/>
              <a:sym typeface="Arial"/>
            </a:endParaRPr>
          </a:p>
          <a:p>
            <a:pPr marL="0" lvl="0" indent="0" algn="l" rtl="0">
              <a:lnSpc>
                <a:spcPct val="100000"/>
              </a:lnSpc>
              <a:spcBef>
                <a:spcPts val="600"/>
              </a:spcBef>
              <a:spcAft>
                <a:spcPts val="0"/>
              </a:spcAft>
              <a:buSzPts val="3000"/>
              <a:buFont typeface="Noto Sans Symbols"/>
              <a:buNone/>
            </a:pPr>
            <a:r>
              <a:rPr lang="es-EC" sz="1600">
                <a:latin typeface="Arial"/>
                <a:ea typeface="Arial"/>
                <a:cs typeface="Arial"/>
                <a:sym typeface="Arial"/>
              </a:rPr>
              <a:t>	PCdE ≈ 0.3 x AH</a:t>
            </a:r>
            <a:endParaRPr/>
          </a:p>
          <a:p>
            <a:pPr marL="0" lvl="0" indent="0" algn="l" rtl="0">
              <a:lnSpc>
                <a:spcPct val="100000"/>
              </a:lnSpc>
              <a:spcBef>
                <a:spcPts val="600"/>
              </a:spcBef>
              <a:spcAft>
                <a:spcPts val="0"/>
              </a:spcAft>
              <a:buSzPts val="3000"/>
              <a:buFont typeface="Noto Sans Symbols"/>
              <a:buNone/>
            </a:pPr>
            <a:endParaRPr sz="1600">
              <a:latin typeface="Arial"/>
              <a:ea typeface="Arial"/>
              <a:cs typeface="Arial"/>
              <a:sym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pic>
        <p:nvPicPr>
          <p:cNvPr id="1797" name="Google Shape;1797;p227"/>
          <p:cNvPicPr preferRelativeResize="0"/>
          <p:nvPr/>
        </p:nvPicPr>
        <p:blipFill rotWithShape="1">
          <a:blip r:embed="rId3">
            <a:alphaModFix/>
          </a:blip>
          <a:srcRect/>
          <a:stretch/>
        </p:blipFill>
        <p:spPr>
          <a:xfrm>
            <a:off x="2921000" y="2200275"/>
            <a:ext cx="3494088" cy="3241675"/>
          </a:xfrm>
          <a:prstGeom prst="rect">
            <a:avLst/>
          </a:prstGeom>
          <a:noFill/>
          <a:ln>
            <a:noFill/>
          </a:ln>
        </p:spPr>
      </p:pic>
      <p:sp>
        <p:nvSpPr>
          <p:cNvPr id="1798" name="Google Shape;1798;p227"/>
          <p:cNvSpPr txBox="1">
            <a:spLocks noGrp="1"/>
          </p:cNvSpPr>
          <p:nvPr>
            <p:ph type="title"/>
          </p:nvPr>
        </p:nvSpPr>
        <p:spPr>
          <a:xfrm>
            <a:off x="422694" y="388144"/>
            <a:ext cx="8585051" cy="74453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400">
                <a:latin typeface="Arial"/>
                <a:ea typeface="Arial"/>
                <a:cs typeface="Arial"/>
                <a:sym typeface="Arial"/>
              </a:rPr>
              <a:t>Impacto de los casos de prueba: Incertidumbre expandida y Diagrama Bland-Altman</a:t>
            </a:r>
            <a:endParaRPr sz="2400">
              <a:latin typeface="Arial"/>
              <a:ea typeface="Arial"/>
              <a:cs typeface="Arial"/>
              <a:sym typeface="Arial"/>
            </a:endParaRPr>
          </a:p>
        </p:txBody>
      </p:sp>
      <p:sp>
        <p:nvSpPr>
          <p:cNvPr id="1799" name="Google Shape;1799;p227"/>
          <p:cNvSpPr txBox="1">
            <a:spLocks noGrp="1"/>
          </p:cNvSpPr>
          <p:nvPr>
            <p:ph type="body" idx="1"/>
          </p:nvPr>
        </p:nvSpPr>
        <p:spPr>
          <a:xfrm>
            <a:off x="338138" y="5426075"/>
            <a:ext cx="8531225" cy="105092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1800">
                <a:latin typeface="Arial"/>
                <a:ea typeface="Arial"/>
                <a:cs typeface="Arial"/>
                <a:sym typeface="Arial"/>
              </a:rPr>
              <a:t>Los valores son similares entre incertidumbre expandida y el gráfico de Bland-Altman</a:t>
            </a:r>
            <a:endParaRPr sz="1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1800">
                <a:latin typeface="Arial"/>
                <a:ea typeface="Arial"/>
                <a:cs typeface="Arial"/>
                <a:sym typeface="Arial"/>
              </a:rPr>
              <a:t>La reproducibilidad de las mediciones usando AH y PCdE es bastante pobre</a:t>
            </a:r>
            <a:endParaRPr/>
          </a:p>
          <a:p>
            <a:pPr marL="457200" lvl="0" indent="-228600" algn="l"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sp>
        <p:nvSpPr>
          <p:cNvPr id="1800" name="Google Shape;1800;p227"/>
          <p:cNvSpPr txBox="1"/>
          <p:nvPr/>
        </p:nvSpPr>
        <p:spPr>
          <a:xfrm>
            <a:off x="331788" y="1276350"/>
            <a:ext cx="8531225" cy="1270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1350"/>
              <a:buFont typeface="Noto Sans Symbols"/>
              <a:buChar char="■"/>
            </a:pPr>
            <a:r>
              <a:rPr lang="es-EC" sz="1800" b="1" i="0" u="none" strike="noStrike" cap="none">
                <a:solidFill>
                  <a:schemeClr val="dk1"/>
                </a:solidFill>
                <a:latin typeface="Arial"/>
                <a:ea typeface="Arial"/>
                <a:cs typeface="Arial"/>
                <a:sym typeface="Arial"/>
              </a:rPr>
              <a:t>Incertidumbre expandida</a:t>
            </a:r>
            <a:r>
              <a:rPr lang="es-EC" sz="1800" b="0" i="0" u="none" strike="noStrike" cap="none">
                <a:solidFill>
                  <a:schemeClr val="dk1"/>
                </a:solidFill>
                <a:latin typeface="Arial"/>
                <a:ea typeface="Arial"/>
                <a:cs typeface="Arial"/>
                <a:sym typeface="Arial"/>
              </a:rPr>
              <a:t>: 54.69 para QLTY</a:t>
            </a:r>
            <a:endParaRPr/>
          </a:p>
          <a:p>
            <a:pPr marL="342900" marR="0" lvl="0" indent="-342900" algn="l" rtl="0">
              <a:lnSpc>
                <a:spcPct val="100000"/>
              </a:lnSpc>
              <a:spcBef>
                <a:spcPts val="360"/>
              </a:spcBef>
              <a:spcAft>
                <a:spcPts val="0"/>
              </a:spcAft>
              <a:buClr>
                <a:schemeClr val="dk2"/>
              </a:buClr>
              <a:buSzPts val="1350"/>
              <a:buFont typeface="Noto Sans Symbols"/>
              <a:buChar char="■"/>
            </a:pPr>
            <a:r>
              <a:rPr lang="es-EC" sz="1800" b="1" i="0" u="none" strike="noStrike" cap="none">
                <a:solidFill>
                  <a:schemeClr val="dk1"/>
                </a:solidFill>
                <a:latin typeface="Arial"/>
                <a:ea typeface="Arial"/>
                <a:cs typeface="Arial"/>
                <a:sym typeface="Arial"/>
              </a:rPr>
              <a:t>Gráfico de Bland-Altman: </a:t>
            </a:r>
            <a:r>
              <a:rPr lang="es-EC" sz="1800" b="0" i="0" u="none" strike="noStrike" cap="none">
                <a:solidFill>
                  <a:schemeClr val="dk1"/>
                </a:solidFill>
                <a:latin typeface="Arial"/>
                <a:ea typeface="Arial"/>
                <a:cs typeface="Arial"/>
                <a:sym typeface="Arial"/>
              </a:rPr>
              <a:t>Calculando los valores límite superior e inferior para QLTY (-54.68, 54.69) :</a:t>
            </a:r>
            <a:endParaRPr/>
          </a:p>
          <a:p>
            <a:pPr marL="342900" marR="0" lvl="0" indent="-257175" algn="l" rtl="0">
              <a:lnSpc>
                <a:spcPct val="100000"/>
              </a:lnSpc>
              <a:spcBef>
                <a:spcPts val="360"/>
              </a:spcBef>
              <a:spcAft>
                <a:spcPts val="0"/>
              </a:spcAft>
              <a:buClr>
                <a:schemeClr val="dk2"/>
              </a:buClr>
              <a:buSzPts val="1350"/>
              <a:buFont typeface="Noto Sans Symbols"/>
              <a:buNone/>
            </a:pPr>
            <a:endParaRPr sz="1800" b="0" i="0" u="none" strike="noStrike" cap="none">
              <a:solidFill>
                <a:schemeClr val="dk1"/>
              </a:solidFill>
              <a:latin typeface="Arial"/>
              <a:ea typeface="Arial"/>
              <a:cs typeface="Arial"/>
              <a:sym typeface="Arial"/>
            </a:endParaRPr>
          </a:p>
          <a:p>
            <a:pPr marL="342900" marR="0" lvl="0" indent="-257175" algn="l" rtl="0">
              <a:lnSpc>
                <a:spcPct val="100000"/>
              </a:lnSpc>
              <a:spcBef>
                <a:spcPts val="360"/>
              </a:spcBef>
              <a:spcAft>
                <a:spcPts val="0"/>
              </a:spcAft>
              <a:buClr>
                <a:schemeClr val="dk2"/>
              </a:buClr>
              <a:buSzPts val="1350"/>
              <a:buFont typeface="Noto Sans Symbols"/>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228"/>
          <p:cNvSpPr txBox="1">
            <a:spLocks noGrp="1"/>
          </p:cNvSpPr>
          <p:nvPr>
            <p:ph type="title"/>
          </p:nvPr>
        </p:nvSpPr>
        <p:spPr>
          <a:xfrm>
            <a:off x="405442" y="457200"/>
            <a:ext cx="8659183" cy="60384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400">
                <a:latin typeface="Arial"/>
                <a:ea typeface="Arial"/>
                <a:cs typeface="Arial"/>
                <a:sym typeface="Arial"/>
              </a:rPr>
              <a:t>Impacto de los casos de prueba: Coeficiente de correlación intraclase</a:t>
            </a:r>
            <a:endParaRPr sz="2400">
              <a:latin typeface="Arial"/>
              <a:ea typeface="Arial"/>
              <a:cs typeface="Arial"/>
              <a:sym typeface="Arial"/>
            </a:endParaRPr>
          </a:p>
        </p:txBody>
      </p:sp>
      <p:sp>
        <p:nvSpPr>
          <p:cNvPr id="1807" name="Google Shape;1807;p228"/>
          <p:cNvSpPr txBox="1">
            <a:spLocks noGrp="1"/>
          </p:cNvSpPr>
          <p:nvPr>
            <p:ph type="body" idx="1"/>
          </p:nvPr>
        </p:nvSpPr>
        <p:spPr>
          <a:xfrm>
            <a:off x="242888" y="1624013"/>
            <a:ext cx="8520112" cy="399415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CCI QLTY  ρ= 0.51</a:t>
            </a:r>
            <a:endParaRPr/>
          </a:p>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Para la concordancia o fiabilidad entre dos medidas,   Ederlein, 1986, sugiere: </a:t>
            </a:r>
            <a:endParaRPr/>
          </a:p>
          <a:p>
            <a:pPr marL="914400" lvl="1" indent="-381000" algn="l" rtl="0">
              <a:lnSpc>
                <a:spcPct val="100000"/>
              </a:lnSpc>
              <a:spcBef>
                <a:spcPts val="0"/>
              </a:spcBef>
              <a:spcAft>
                <a:spcPts val="0"/>
              </a:spcAft>
              <a:buSzPts val="2400"/>
              <a:buFont typeface="Noto Sans Symbols"/>
              <a:buChar char="▪"/>
            </a:pPr>
            <a:r>
              <a:rPr lang="es-EC" sz="2400">
                <a:latin typeface="Arial"/>
                <a:ea typeface="Arial"/>
                <a:cs typeface="Arial"/>
                <a:sym typeface="Arial"/>
              </a:rPr>
              <a:t>Por debajo de 0.40, baja concordancia</a:t>
            </a:r>
            <a:endParaRPr/>
          </a:p>
          <a:p>
            <a:pPr marL="914400" lvl="1" indent="-381000" algn="l" rtl="0">
              <a:lnSpc>
                <a:spcPct val="100000"/>
              </a:lnSpc>
              <a:spcBef>
                <a:spcPts val="0"/>
              </a:spcBef>
              <a:spcAft>
                <a:spcPts val="0"/>
              </a:spcAft>
              <a:buSzPts val="2400"/>
              <a:buFont typeface="Noto Sans Symbols"/>
              <a:buChar char="▪"/>
            </a:pPr>
            <a:r>
              <a:rPr lang="es-EC" sz="2400">
                <a:latin typeface="Arial"/>
                <a:ea typeface="Arial"/>
                <a:cs typeface="Arial"/>
                <a:sym typeface="Arial"/>
              </a:rPr>
              <a:t>Por encima de 0.75, excelente concordancia</a:t>
            </a:r>
            <a:endParaRPr/>
          </a:p>
          <a:p>
            <a:pPr marL="914400" lvl="1" indent="-381000" algn="l" rtl="0">
              <a:lnSpc>
                <a:spcPct val="100000"/>
              </a:lnSpc>
              <a:spcBef>
                <a:spcPts val="0"/>
              </a:spcBef>
              <a:spcAft>
                <a:spcPts val="0"/>
              </a:spcAft>
              <a:buSzPts val="2400"/>
              <a:buFont typeface="Noto Sans Symbols"/>
              <a:buChar char="▪"/>
            </a:pPr>
            <a:r>
              <a:rPr lang="es-EC" sz="2400">
                <a:latin typeface="Arial"/>
                <a:ea typeface="Arial"/>
                <a:cs typeface="Arial"/>
                <a:sym typeface="Arial"/>
              </a:rPr>
              <a:t>Entre 0.40 y 0.75, entre </a:t>
            </a:r>
            <a:r>
              <a:rPr lang="es-EC" sz="2400" b="1">
                <a:latin typeface="Arial"/>
                <a:ea typeface="Arial"/>
                <a:cs typeface="Arial"/>
                <a:sym typeface="Arial"/>
              </a:rPr>
              <a:t>regular</a:t>
            </a:r>
            <a:r>
              <a:rPr lang="es-EC" sz="2400">
                <a:latin typeface="Arial"/>
                <a:ea typeface="Arial"/>
                <a:cs typeface="Arial"/>
                <a:sym typeface="Arial"/>
              </a:rPr>
              <a:t> y buena</a:t>
            </a:r>
            <a:endParaRPr/>
          </a:p>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Las mediciones con distintos instrumentos apenas alcanzan un nivel de concordancia </a:t>
            </a:r>
            <a:r>
              <a:rPr lang="es-EC" sz="2800" b="1">
                <a:latin typeface="Arial"/>
                <a:ea typeface="Arial"/>
                <a:cs typeface="Arial"/>
                <a:sym typeface="Arial"/>
              </a:rPr>
              <a:t>regular</a:t>
            </a:r>
            <a:endParaRPr sz="2800">
              <a:latin typeface="Arial"/>
              <a:ea typeface="Arial"/>
              <a:cs typeface="Arial"/>
              <a:sym typeface="Arial"/>
            </a:endParaRPr>
          </a:p>
          <a:p>
            <a:pPr marL="457200" lvl="0" indent="-228600" algn="l" rtl="0">
              <a:lnSpc>
                <a:spcPct val="100000"/>
              </a:lnSpc>
              <a:spcBef>
                <a:spcPts val="600"/>
              </a:spcBef>
              <a:spcAft>
                <a:spcPts val="0"/>
              </a:spcAft>
              <a:buSzPts val="3000"/>
              <a:buNone/>
            </a:pPr>
            <a:endParaRPr sz="2800">
              <a:latin typeface="Arial"/>
              <a:ea typeface="Arial"/>
              <a:cs typeface="Arial"/>
              <a:sym typeface="Arial"/>
            </a:endParaRPr>
          </a:p>
          <a:p>
            <a:pPr marL="914400" lvl="1" indent="-228600" algn="l" rtl="0">
              <a:lnSpc>
                <a:spcPct val="100000"/>
              </a:lnSpc>
              <a:spcBef>
                <a:spcPts val="0"/>
              </a:spcBef>
              <a:spcAft>
                <a:spcPts val="0"/>
              </a:spcAft>
              <a:buSzPts val="2400"/>
              <a:buFont typeface="Noto Sans Symbols"/>
              <a:buNone/>
            </a:pPr>
            <a:endParaRPr sz="2400">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229"/>
          <p:cNvSpPr txBox="1">
            <a:spLocks noGrp="1"/>
          </p:cNvSpPr>
          <p:nvPr>
            <p:ph type="title"/>
          </p:nvPr>
        </p:nvSpPr>
        <p:spPr>
          <a:xfrm>
            <a:off x="301925" y="457200"/>
            <a:ext cx="8418213" cy="5746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400">
                <a:latin typeface="Arial"/>
                <a:ea typeface="Arial"/>
                <a:cs typeface="Arial"/>
                <a:sym typeface="Arial"/>
              </a:rPr>
              <a:t>Impacto de los casos de prueba: Origen de las diferencias</a:t>
            </a:r>
            <a:endParaRPr/>
          </a:p>
        </p:txBody>
      </p:sp>
      <p:sp>
        <p:nvSpPr>
          <p:cNvPr id="1814" name="Google Shape;1814;p229"/>
          <p:cNvSpPr txBox="1">
            <a:spLocks noGrp="1"/>
          </p:cNvSpPr>
          <p:nvPr>
            <p:ph type="body" idx="1"/>
          </p:nvPr>
        </p:nvSpPr>
        <p:spPr>
          <a:xfrm>
            <a:off x="174775" y="1031875"/>
            <a:ext cx="8672512" cy="113665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1800">
                <a:latin typeface="Arial"/>
                <a:ea typeface="Arial"/>
                <a:cs typeface="Arial"/>
                <a:sym typeface="Arial"/>
              </a:rPr>
              <a:t>Descomposición de la incertidumbre en fuentes de varianza</a:t>
            </a:r>
            <a:endParaRPr/>
          </a:p>
          <a:p>
            <a:pPr marL="457200" lvl="0" indent="-419100" algn="l" rtl="0">
              <a:lnSpc>
                <a:spcPct val="100000"/>
              </a:lnSpc>
              <a:spcBef>
                <a:spcPts val="600"/>
              </a:spcBef>
              <a:spcAft>
                <a:spcPts val="0"/>
              </a:spcAft>
              <a:buSzPts val="3000"/>
              <a:buChar char="▪"/>
            </a:pPr>
            <a:r>
              <a:rPr lang="es-EC" sz="1800">
                <a:latin typeface="Arial"/>
                <a:ea typeface="Arial"/>
                <a:cs typeface="Arial"/>
                <a:sym typeface="Arial"/>
              </a:rPr>
              <a:t>En el modelo lineal se han añadido factores para ver las interacciones con los casos de prueba: Sitio del experimento, Tratamiento, Tarea y Grupo. Tenemos la siguiente variabilidad:</a:t>
            </a:r>
            <a:endParaRPr/>
          </a:p>
          <a:p>
            <a:pPr marL="914400" lvl="1" indent="-228600" algn="l" rtl="0">
              <a:lnSpc>
                <a:spcPct val="100000"/>
              </a:lnSpc>
              <a:spcBef>
                <a:spcPts val="0"/>
              </a:spcBef>
              <a:spcAft>
                <a:spcPts val="0"/>
              </a:spcAft>
              <a:buSzPts val="2400"/>
              <a:buNone/>
            </a:pPr>
            <a:endParaRPr sz="1400">
              <a:latin typeface="Arial"/>
              <a:ea typeface="Arial"/>
              <a:cs typeface="Arial"/>
              <a:sym typeface="Arial"/>
            </a:endParaRPr>
          </a:p>
        </p:txBody>
      </p:sp>
      <p:graphicFrame>
        <p:nvGraphicFramePr>
          <p:cNvPr id="1815" name="Google Shape;1815;p229"/>
          <p:cNvGraphicFramePr/>
          <p:nvPr/>
        </p:nvGraphicFramePr>
        <p:xfrm>
          <a:off x="1716088" y="2506663"/>
          <a:ext cx="3000000" cy="3000000"/>
        </p:xfrm>
        <a:graphic>
          <a:graphicData uri="http://schemas.openxmlformats.org/drawingml/2006/table">
            <a:tbl>
              <a:tblPr firstRow="1" bandRow="1">
                <a:noFill/>
                <a:tableStyleId>{2FDE3687-6881-4637-BBB0-EA1D47524DB9}</a:tableStyleId>
              </a:tblPr>
              <a:tblGrid>
                <a:gridCol w="3047700">
                  <a:extLst>
                    <a:ext uri="{9D8B030D-6E8A-4147-A177-3AD203B41FA5}">
                      <a16:colId xmlns:a16="http://schemas.microsoft.com/office/drawing/2014/main" val="20000"/>
                    </a:ext>
                  </a:extLst>
                </a:gridCol>
                <a:gridCol w="1651300">
                  <a:extLst>
                    <a:ext uri="{9D8B030D-6E8A-4147-A177-3AD203B41FA5}">
                      <a16:colId xmlns:a16="http://schemas.microsoft.com/office/drawing/2014/main" val="20001"/>
                    </a:ext>
                  </a:extLst>
                </a:gridCol>
              </a:tblGrid>
              <a:tr h="366050">
                <a:tc>
                  <a:txBody>
                    <a:bodyPr/>
                    <a:lstStyle/>
                    <a:p>
                      <a:pPr marL="0" marR="0" lvl="0" indent="0" algn="ctr" rtl="0">
                        <a:lnSpc>
                          <a:spcPct val="100000"/>
                        </a:lnSpc>
                        <a:spcBef>
                          <a:spcPts val="0"/>
                        </a:spcBef>
                        <a:spcAft>
                          <a:spcPts val="0"/>
                        </a:spcAft>
                        <a:buNone/>
                      </a:pPr>
                      <a:r>
                        <a:rPr lang="es-EC" sz="1800" u="none" strike="noStrike" cap="none"/>
                        <a:t>Factores</a:t>
                      </a:r>
                      <a:endParaRPr sz="1800" u="none" strike="noStrike" cap="none"/>
                    </a:p>
                  </a:txBody>
                  <a:tcPr marL="91425" marR="91425" marT="45750" marB="45750"/>
                </a:tc>
                <a:tc>
                  <a:txBody>
                    <a:bodyPr/>
                    <a:lstStyle/>
                    <a:p>
                      <a:pPr marL="0" marR="0" lvl="0" indent="0" algn="ctr" rtl="0">
                        <a:lnSpc>
                          <a:spcPct val="100000"/>
                        </a:lnSpc>
                        <a:spcBef>
                          <a:spcPts val="0"/>
                        </a:spcBef>
                        <a:spcAft>
                          <a:spcPts val="0"/>
                        </a:spcAft>
                        <a:buNone/>
                      </a:pPr>
                      <a:r>
                        <a:rPr lang="es-EC" sz="1800" u="none" strike="noStrike" cap="none"/>
                        <a:t>QLTY</a:t>
                      </a:r>
                      <a:endParaRPr sz="1800" u="none" strike="noStrike" cap="none"/>
                    </a:p>
                  </a:txBody>
                  <a:tcPr marL="91425" marR="91425" marT="45750" marB="45750"/>
                </a:tc>
                <a:extLst>
                  <a:ext uri="{0D108BD9-81ED-4DB2-BD59-A6C34878D82A}">
                    <a16:rowId xmlns:a16="http://schemas.microsoft.com/office/drawing/2014/main" val="10000"/>
                  </a:ext>
                </a:extLst>
              </a:tr>
              <a:tr h="640575">
                <a:tc>
                  <a:txBody>
                    <a:bodyPr/>
                    <a:lstStyle/>
                    <a:p>
                      <a:pPr marL="0" marR="0" lvl="0" indent="0" algn="l" rtl="0">
                        <a:lnSpc>
                          <a:spcPct val="100000"/>
                        </a:lnSpc>
                        <a:spcBef>
                          <a:spcPts val="0"/>
                        </a:spcBef>
                        <a:spcAft>
                          <a:spcPts val="0"/>
                        </a:spcAft>
                        <a:buNone/>
                      </a:pPr>
                      <a:r>
                        <a:rPr lang="es-EC" sz="1800" u="none" strike="noStrike" cap="none"/>
                        <a:t>Sitio del experimento</a:t>
                      </a:r>
                      <a:endParaRPr sz="1800" u="none" strike="noStrike" cap="none"/>
                    </a:p>
                  </a:txBody>
                  <a:tcPr marL="91425" marR="91425" marT="45750" marB="45750"/>
                </a:tc>
                <a:tc>
                  <a:txBody>
                    <a:bodyPr/>
                    <a:lstStyle/>
                    <a:p>
                      <a:pPr marL="0" marR="0" lvl="0" indent="0" algn="r" rtl="0">
                        <a:lnSpc>
                          <a:spcPct val="100000"/>
                        </a:lnSpc>
                        <a:spcBef>
                          <a:spcPts val="0"/>
                        </a:spcBef>
                        <a:spcAft>
                          <a:spcPts val="0"/>
                        </a:spcAft>
                        <a:buNone/>
                      </a:pPr>
                      <a:r>
                        <a:rPr lang="es-EC" sz="1800" u="none" strike="noStrike" cap="none"/>
                        <a:t>0</a:t>
                      </a:r>
                      <a:endParaRPr sz="1800" u="none" strike="noStrike" cap="none"/>
                    </a:p>
                  </a:txBody>
                  <a:tcPr marL="91425" marR="91425" marT="45750" marB="45750"/>
                </a:tc>
                <a:extLst>
                  <a:ext uri="{0D108BD9-81ED-4DB2-BD59-A6C34878D82A}">
                    <a16:rowId xmlns:a16="http://schemas.microsoft.com/office/drawing/2014/main" val="10001"/>
                  </a:ext>
                </a:extLst>
              </a:tr>
              <a:tr h="371125">
                <a:tc>
                  <a:txBody>
                    <a:bodyPr/>
                    <a:lstStyle/>
                    <a:p>
                      <a:pPr marL="0" marR="0" lvl="0" indent="0" algn="l" rtl="0">
                        <a:lnSpc>
                          <a:spcPct val="100000"/>
                        </a:lnSpc>
                        <a:spcBef>
                          <a:spcPts val="0"/>
                        </a:spcBef>
                        <a:spcAft>
                          <a:spcPts val="0"/>
                        </a:spcAft>
                        <a:buNone/>
                      </a:pPr>
                      <a:r>
                        <a:rPr lang="es-EC" sz="1800" u="none" strike="noStrike" cap="none"/>
                        <a:t>Tratamiento</a:t>
                      </a:r>
                      <a:endParaRPr sz="1800" u="none" strike="noStrike" cap="none"/>
                    </a:p>
                  </a:txBody>
                  <a:tcPr marL="91425" marR="91425" marT="45750" marB="45750"/>
                </a:tc>
                <a:tc>
                  <a:txBody>
                    <a:bodyPr/>
                    <a:lstStyle/>
                    <a:p>
                      <a:pPr marL="0" marR="0" lvl="0" indent="0" algn="r" rtl="0">
                        <a:lnSpc>
                          <a:spcPct val="100000"/>
                        </a:lnSpc>
                        <a:spcBef>
                          <a:spcPts val="0"/>
                        </a:spcBef>
                        <a:spcAft>
                          <a:spcPts val="0"/>
                        </a:spcAft>
                        <a:buNone/>
                      </a:pPr>
                      <a:r>
                        <a:rPr lang="es-EC" sz="1800" u="none" strike="noStrike" cap="none"/>
                        <a:t>0</a:t>
                      </a:r>
                      <a:endParaRPr sz="1800" u="none" strike="noStrike" cap="none"/>
                    </a:p>
                  </a:txBody>
                  <a:tcPr marL="91425" marR="91425" marT="45750" marB="45750"/>
                </a:tc>
                <a:extLst>
                  <a:ext uri="{0D108BD9-81ED-4DB2-BD59-A6C34878D82A}">
                    <a16:rowId xmlns:a16="http://schemas.microsoft.com/office/drawing/2014/main" val="10002"/>
                  </a:ext>
                </a:extLst>
              </a:tr>
              <a:tr h="640325">
                <a:tc>
                  <a:txBody>
                    <a:bodyPr/>
                    <a:lstStyle/>
                    <a:p>
                      <a:pPr marL="0" marR="0" lvl="0" indent="0" algn="l" rtl="0">
                        <a:lnSpc>
                          <a:spcPct val="100000"/>
                        </a:lnSpc>
                        <a:spcBef>
                          <a:spcPts val="0"/>
                        </a:spcBef>
                        <a:spcAft>
                          <a:spcPts val="0"/>
                        </a:spcAft>
                        <a:buNone/>
                      </a:pPr>
                      <a:r>
                        <a:rPr lang="es-EC" sz="1800" u="none" strike="noStrike" cap="none"/>
                        <a:t>Tarea experimental</a:t>
                      </a:r>
                      <a:endParaRPr sz="1800" u="none" strike="noStrike" cap="none"/>
                    </a:p>
                  </a:txBody>
                  <a:tcPr marL="91425" marR="91425" marT="45750" marB="45750"/>
                </a:tc>
                <a:tc>
                  <a:txBody>
                    <a:bodyPr/>
                    <a:lstStyle/>
                    <a:p>
                      <a:pPr marL="0" marR="0" lvl="0" indent="0" algn="r" rtl="0">
                        <a:lnSpc>
                          <a:spcPct val="100000"/>
                        </a:lnSpc>
                        <a:spcBef>
                          <a:spcPts val="0"/>
                        </a:spcBef>
                        <a:spcAft>
                          <a:spcPts val="0"/>
                        </a:spcAft>
                        <a:buNone/>
                      </a:pPr>
                      <a:r>
                        <a:rPr lang="es-EC" sz="1800" u="none" strike="noStrike" cap="none"/>
                        <a:t>22.65</a:t>
                      </a:r>
                      <a:endParaRPr sz="1800" u="none" strike="noStrike" cap="none"/>
                    </a:p>
                  </a:txBody>
                  <a:tcPr marL="91425" marR="91425" marT="45750" marB="45750"/>
                </a:tc>
                <a:extLst>
                  <a:ext uri="{0D108BD9-81ED-4DB2-BD59-A6C34878D82A}">
                    <a16:rowId xmlns:a16="http://schemas.microsoft.com/office/drawing/2014/main" val="10003"/>
                  </a:ext>
                </a:extLst>
              </a:tr>
              <a:tr h="371125">
                <a:tc>
                  <a:txBody>
                    <a:bodyPr/>
                    <a:lstStyle/>
                    <a:p>
                      <a:pPr marL="0" marR="0" lvl="0" indent="0" algn="l" rtl="0">
                        <a:lnSpc>
                          <a:spcPct val="100000"/>
                        </a:lnSpc>
                        <a:spcBef>
                          <a:spcPts val="0"/>
                        </a:spcBef>
                        <a:spcAft>
                          <a:spcPts val="0"/>
                        </a:spcAft>
                        <a:buNone/>
                      </a:pPr>
                      <a:r>
                        <a:rPr lang="es-EC" sz="1800" u="none" strike="noStrike" cap="none"/>
                        <a:t>Grupo experimental</a:t>
                      </a:r>
                      <a:endParaRPr sz="1800" u="none" strike="noStrike" cap="none"/>
                    </a:p>
                  </a:txBody>
                  <a:tcPr marL="91425" marR="91425" marT="45750" marB="45750"/>
                </a:tc>
                <a:tc>
                  <a:txBody>
                    <a:bodyPr/>
                    <a:lstStyle/>
                    <a:p>
                      <a:pPr marL="0" marR="0" lvl="0" indent="0" algn="r" rtl="0">
                        <a:lnSpc>
                          <a:spcPct val="100000"/>
                        </a:lnSpc>
                        <a:spcBef>
                          <a:spcPts val="0"/>
                        </a:spcBef>
                        <a:spcAft>
                          <a:spcPts val="0"/>
                        </a:spcAft>
                        <a:buNone/>
                      </a:pPr>
                      <a:r>
                        <a:rPr lang="es-EC" sz="1800" u="none" strike="noStrike" cap="none"/>
                        <a:t>8.8</a:t>
                      </a:r>
                      <a:endParaRPr sz="1800" u="none" strike="noStrike" cap="none"/>
                    </a:p>
                  </a:txBody>
                  <a:tcPr marL="91425" marR="91425" marT="45750" marB="45750"/>
                </a:tc>
                <a:extLst>
                  <a:ext uri="{0D108BD9-81ED-4DB2-BD59-A6C34878D82A}">
                    <a16:rowId xmlns:a16="http://schemas.microsoft.com/office/drawing/2014/main" val="10004"/>
                  </a:ext>
                </a:extLst>
              </a:tr>
            </a:tbl>
          </a:graphicData>
        </a:graphic>
      </p:graphicFrame>
      <p:sp>
        <p:nvSpPr>
          <p:cNvPr id="1816" name="Google Shape;1816;p229"/>
          <p:cNvSpPr txBox="1"/>
          <p:nvPr/>
        </p:nvSpPr>
        <p:spPr>
          <a:xfrm>
            <a:off x="184150" y="5119688"/>
            <a:ext cx="8955088" cy="8445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1350"/>
              <a:buFont typeface="Noto Sans Symbols"/>
              <a:buChar char="■"/>
            </a:pPr>
            <a:r>
              <a:rPr lang="es-EC" sz="1800" b="0" i="0" u="none" strike="noStrike" cap="none">
                <a:solidFill>
                  <a:schemeClr val="dk1"/>
                </a:solidFill>
                <a:latin typeface="Arial"/>
                <a:ea typeface="Arial"/>
                <a:cs typeface="Arial"/>
                <a:sym typeface="Arial"/>
              </a:rPr>
              <a:t>La variabilidad no influye en el tratamiento.</a:t>
            </a:r>
            <a:endParaRPr/>
          </a:p>
          <a:p>
            <a:pPr marL="342900" marR="0" lvl="0" indent="-342900" algn="l" rtl="0">
              <a:lnSpc>
                <a:spcPct val="100000"/>
              </a:lnSpc>
              <a:spcBef>
                <a:spcPts val="360"/>
              </a:spcBef>
              <a:spcAft>
                <a:spcPts val="0"/>
              </a:spcAft>
              <a:buClr>
                <a:schemeClr val="dk2"/>
              </a:buClr>
              <a:buSzPts val="1350"/>
              <a:buFont typeface="Noto Sans Symbols"/>
              <a:buChar char="■"/>
            </a:pPr>
            <a:r>
              <a:rPr lang="es-EC" sz="1800" b="0" i="0" u="none" strike="noStrike" cap="none">
                <a:solidFill>
                  <a:schemeClr val="dk1"/>
                </a:solidFill>
                <a:latin typeface="Arial"/>
                <a:ea typeface="Arial"/>
                <a:cs typeface="Arial"/>
                <a:sym typeface="Arial"/>
              </a:rPr>
              <a:t>La tarea experimental está asociada con una variabilidad relativamente grande en especial para QLTY. La variable Grupo en menor grado.  La medición de MR y BSK pueden dar resultados diferentes dependiendo si se mide con AH o PE</a:t>
            </a:r>
            <a:endParaRPr/>
          </a:p>
          <a:p>
            <a:pPr marL="742950" marR="0" lvl="1" indent="-214630" algn="l" rtl="0">
              <a:lnSpc>
                <a:spcPct val="100000"/>
              </a:lnSpc>
              <a:spcBef>
                <a:spcPts val="280"/>
              </a:spcBef>
              <a:spcAft>
                <a:spcPts val="0"/>
              </a:spcAft>
              <a:buClr>
                <a:schemeClr val="accent2"/>
              </a:buClr>
              <a:buSzPts val="1120"/>
              <a:buFont typeface="Noto Sans Symbols"/>
              <a:buNone/>
            </a:pPr>
            <a:endParaRPr sz="1400" b="0" i="0" u="none" strike="noStrike" cap="none">
              <a:solidFill>
                <a:schemeClr val="dk1"/>
              </a:solidFill>
              <a:latin typeface="Arial"/>
              <a:ea typeface="Arial"/>
              <a:cs typeface="Arial"/>
              <a:sym typeface="Arial"/>
            </a:endParaRPr>
          </a:p>
        </p:txBody>
      </p:sp>
      <p:sp>
        <p:nvSpPr>
          <p:cNvPr id="1817" name="Google Shape;1817;p229"/>
          <p:cNvSpPr/>
          <p:nvPr/>
        </p:nvSpPr>
        <p:spPr>
          <a:xfrm>
            <a:off x="5346700" y="3813175"/>
            <a:ext cx="1298575" cy="538163"/>
          </a:xfrm>
          <a:prstGeom prst="ellipse">
            <a:avLst/>
          </a:prstGeom>
          <a:noFill/>
          <a:ln w="222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Terminología</a:t>
            </a:r>
            <a:endParaRPr sz="4000" b="1" i="0" u="none" strike="noStrike" cap="none">
              <a:solidFill>
                <a:srgbClr val="1C405D"/>
              </a:solidFill>
              <a:latin typeface="Arial"/>
              <a:ea typeface="Arial"/>
              <a:cs typeface="Arial"/>
              <a:sym typeface="Arial"/>
            </a:endParaRPr>
          </a:p>
        </p:txBody>
      </p:sp>
      <p:sp>
        <p:nvSpPr>
          <p:cNvPr id="227" name="Google Shape;227;p23"/>
          <p:cNvSpPr txBox="1">
            <a:spLocks noGrp="1"/>
          </p:cNvSpPr>
          <p:nvPr>
            <p:ph type="body" idx="4294967295"/>
          </p:nvPr>
        </p:nvSpPr>
        <p:spPr>
          <a:xfrm>
            <a:off x="489292" y="1528619"/>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ERROR (error): Una acción cometida por un humano durante el desarrollo del software que produce un resultado incorrecto</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DEFECTO (defect): El resultado de un error</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FALLA (fault): Defectos no detectados y corregidos antes de la prueba </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FALLO (failure): Manifestación de un defecto durante el testing o el uso del sistema (diferencia con el comportamiento requerido)</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INCIDENTE (incident): Situación en la que se observa e informa un comportamiento no esperado del sistema.</a:t>
            </a:r>
            <a:endParaRPr sz="1800">
              <a:latin typeface="Arial"/>
              <a:ea typeface="Arial"/>
              <a:cs typeface="Arial"/>
              <a:sym typeface="Arial"/>
            </a:endParaRPr>
          </a:p>
        </p:txBody>
      </p:sp>
      <p:cxnSp>
        <p:nvCxnSpPr>
          <p:cNvPr id="228" name="Google Shape;228;p2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29" name="Google Shape;229;p2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30" name="Google Shape;230;p2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pic>
        <p:nvPicPr>
          <p:cNvPr id="1823" name="Google Shape;1823;p230"/>
          <p:cNvPicPr preferRelativeResize="0"/>
          <p:nvPr/>
        </p:nvPicPr>
        <p:blipFill rotWithShape="1">
          <a:blip r:embed="rId3">
            <a:alphaModFix/>
          </a:blip>
          <a:srcRect/>
          <a:stretch/>
        </p:blipFill>
        <p:spPr>
          <a:xfrm>
            <a:off x="885825" y="2024063"/>
            <a:ext cx="7642225" cy="3656012"/>
          </a:xfrm>
          <a:prstGeom prst="rect">
            <a:avLst/>
          </a:prstGeom>
          <a:noFill/>
          <a:ln>
            <a:noFill/>
          </a:ln>
        </p:spPr>
      </p:pic>
      <p:sp>
        <p:nvSpPr>
          <p:cNvPr id="1824" name="Google Shape;1824;p230"/>
          <p:cNvSpPr txBox="1">
            <a:spLocks noGrp="1"/>
          </p:cNvSpPr>
          <p:nvPr>
            <p:ph type="title"/>
          </p:nvPr>
        </p:nvSpPr>
        <p:spPr>
          <a:xfrm>
            <a:off x="360363" y="457200"/>
            <a:ext cx="8359775"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400">
                <a:latin typeface="Arial"/>
                <a:ea typeface="Arial"/>
                <a:cs typeface="Arial"/>
                <a:sym typeface="Arial"/>
              </a:rPr>
              <a:t>Impacto de los casos de prueba: Interacción entre la tarea y los casos de prueba</a:t>
            </a:r>
            <a:endParaRPr/>
          </a:p>
        </p:txBody>
      </p:sp>
      <p:sp>
        <p:nvSpPr>
          <p:cNvPr id="1825" name="Google Shape;1825;p230"/>
          <p:cNvSpPr txBox="1">
            <a:spLocks noGrp="1"/>
          </p:cNvSpPr>
          <p:nvPr>
            <p:ph type="body" idx="1"/>
          </p:nvPr>
        </p:nvSpPr>
        <p:spPr>
          <a:xfrm>
            <a:off x="360363" y="1201738"/>
            <a:ext cx="8520112" cy="601662"/>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000">
                <a:latin typeface="Arial"/>
                <a:ea typeface="Arial"/>
                <a:cs typeface="Arial"/>
                <a:sym typeface="Arial"/>
              </a:rPr>
              <a:t>La medición de MR y BSK pueden dar resultados bastante diferentes dependiendo de que se mida con AH o PCdE</a:t>
            </a:r>
            <a:endParaRPr/>
          </a:p>
          <a:p>
            <a:pPr marL="0" lvl="0" indent="0" algn="l" rtl="0">
              <a:lnSpc>
                <a:spcPct val="100000"/>
              </a:lnSpc>
              <a:spcBef>
                <a:spcPts val="600"/>
              </a:spcBef>
              <a:spcAft>
                <a:spcPts val="0"/>
              </a:spcAft>
              <a:buSzPts val="3000"/>
              <a:buFont typeface="Noto Sans Symbols"/>
              <a:buNone/>
            </a:pPr>
            <a:endParaRPr sz="2800">
              <a:latin typeface="Arial"/>
              <a:ea typeface="Arial"/>
              <a:cs typeface="Arial"/>
              <a:sym typeface="Arial"/>
            </a:endParaRPr>
          </a:p>
        </p:txBody>
      </p:sp>
      <p:sp>
        <p:nvSpPr>
          <p:cNvPr id="1826" name="Google Shape;1826;p230"/>
          <p:cNvSpPr txBox="1"/>
          <p:nvPr/>
        </p:nvSpPr>
        <p:spPr>
          <a:xfrm>
            <a:off x="504825" y="5654675"/>
            <a:ext cx="8713788" cy="6016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1500"/>
              <a:buFont typeface="Noto Sans Symbols"/>
              <a:buChar char="■"/>
            </a:pPr>
            <a:r>
              <a:rPr lang="es-EC" sz="2000" b="0" i="0" u="none" strike="noStrike" cap="none">
                <a:solidFill>
                  <a:schemeClr val="dk1"/>
                </a:solidFill>
                <a:latin typeface="Arial"/>
                <a:ea typeface="Arial"/>
                <a:cs typeface="Arial"/>
                <a:sym typeface="Arial"/>
              </a:rPr>
              <a:t>La incertidumbre debido a la tarea experimental tiene su origen en BSK</a:t>
            </a:r>
            <a:endParaRPr/>
          </a:p>
          <a:p>
            <a:pPr marL="0" marR="0" lvl="0" indent="0" algn="l" rtl="0">
              <a:lnSpc>
                <a:spcPct val="100000"/>
              </a:lnSpc>
              <a:spcBef>
                <a:spcPts val="560"/>
              </a:spcBef>
              <a:spcAft>
                <a:spcPts val="0"/>
              </a:spcAft>
              <a:buClr>
                <a:schemeClr val="dk2"/>
              </a:buClr>
              <a:buSzPts val="2100"/>
              <a:buFont typeface="Noto Sans Symbols"/>
              <a:buNone/>
            </a:pPr>
            <a:endParaRPr sz="2800" b="0" i="0" u="none" strike="noStrike" cap="none">
              <a:solidFill>
                <a:schemeClr val="dk1"/>
              </a:solidFill>
              <a:latin typeface="Arial"/>
              <a:ea typeface="Arial"/>
              <a:cs typeface="Arial"/>
              <a:sym typeface="Arial"/>
            </a:endParaRPr>
          </a:p>
        </p:txBody>
      </p:sp>
      <p:sp>
        <p:nvSpPr>
          <p:cNvPr id="1827" name="Google Shape;1827;p230"/>
          <p:cNvSpPr/>
          <p:nvPr/>
        </p:nvSpPr>
        <p:spPr>
          <a:xfrm>
            <a:off x="6837363" y="3429000"/>
            <a:ext cx="2043112" cy="2082800"/>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231"/>
          <p:cNvSpPr txBox="1">
            <a:spLocks noGrp="1"/>
          </p:cNvSpPr>
          <p:nvPr>
            <p:ph type="title"/>
          </p:nvPr>
        </p:nvSpPr>
        <p:spPr>
          <a:xfrm>
            <a:off x="306388" y="457200"/>
            <a:ext cx="8413750"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Impacto de los casos de prueba en los experimentos</a:t>
            </a:r>
            <a:endParaRPr/>
          </a:p>
        </p:txBody>
      </p:sp>
      <p:sp>
        <p:nvSpPr>
          <p:cNvPr id="1834" name="Google Shape;1834;p231"/>
          <p:cNvSpPr txBox="1">
            <a:spLocks noGrp="1"/>
          </p:cNvSpPr>
          <p:nvPr>
            <p:ph type="body" idx="1"/>
          </p:nvPr>
        </p:nvSpPr>
        <p:spPr>
          <a:xfrm>
            <a:off x="503238" y="1701800"/>
            <a:ext cx="8521700" cy="536575"/>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sz="2800"/>
          </a:p>
        </p:txBody>
      </p:sp>
      <p:graphicFrame>
        <p:nvGraphicFramePr>
          <p:cNvPr id="1835" name="Google Shape;1835;p231"/>
          <p:cNvGraphicFramePr/>
          <p:nvPr/>
        </p:nvGraphicFramePr>
        <p:xfrm>
          <a:off x="306388" y="1412875"/>
          <a:ext cx="3000000" cy="3000000"/>
        </p:xfrm>
        <a:graphic>
          <a:graphicData uri="http://schemas.openxmlformats.org/drawingml/2006/table">
            <a:tbl>
              <a:tblPr firstRow="1" bandRow="1">
                <a:noFill/>
                <a:tableStyleId>{2FDE3687-6881-4637-BBB0-EA1D47524DB9}</a:tableStyleId>
              </a:tblPr>
              <a:tblGrid>
                <a:gridCol w="1538850">
                  <a:extLst>
                    <a:ext uri="{9D8B030D-6E8A-4147-A177-3AD203B41FA5}">
                      <a16:colId xmlns:a16="http://schemas.microsoft.com/office/drawing/2014/main" val="20000"/>
                    </a:ext>
                  </a:extLst>
                </a:gridCol>
                <a:gridCol w="2150675">
                  <a:extLst>
                    <a:ext uri="{9D8B030D-6E8A-4147-A177-3AD203B41FA5}">
                      <a16:colId xmlns:a16="http://schemas.microsoft.com/office/drawing/2014/main" val="20001"/>
                    </a:ext>
                  </a:extLst>
                </a:gridCol>
                <a:gridCol w="2342700">
                  <a:extLst>
                    <a:ext uri="{9D8B030D-6E8A-4147-A177-3AD203B41FA5}">
                      <a16:colId xmlns:a16="http://schemas.microsoft.com/office/drawing/2014/main" val="20002"/>
                    </a:ext>
                  </a:extLst>
                </a:gridCol>
                <a:gridCol w="2686300">
                  <a:extLst>
                    <a:ext uri="{9D8B030D-6E8A-4147-A177-3AD203B41FA5}">
                      <a16:colId xmlns:a16="http://schemas.microsoft.com/office/drawing/2014/main" val="20003"/>
                    </a:ext>
                  </a:extLst>
                </a:gridCol>
              </a:tblGrid>
              <a:tr h="914350">
                <a:tc>
                  <a:txBody>
                    <a:bodyPr/>
                    <a:lstStyle/>
                    <a:p>
                      <a:pPr marL="0" marR="0" lvl="0" indent="0" algn="l" rtl="0">
                        <a:lnSpc>
                          <a:spcPct val="100000"/>
                        </a:lnSpc>
                        <a:spcBef>
                          <a:spcPts val="0"/>
                        </a:spcBef>
                        <a:spcAft>
                          <a:spcPts val="0"/>
                        </a:spcAft>
                        <a:buNone/>
                      </a:pPr>
                      <a:r>
                        <a:rPr lang="es-EC" sz="1800" u="none" strike="noStrike" cap="none"/>
                        <a:t>Relación entre medidas</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800" u="none" strike="noStrike" cap="none"/>
                        <a:t>Impacto en el análisis estadístico</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800" u="none" strike="noStrike" cap="none"/>
                        <a:t>Motivos de los cambios en el análisis estadístico</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800" u="none" strike="noStrike" cap="none"/>
                        <a:t>Pueden usarse indiferentemente en los experimentos</a:t>
                      </a:r>
                      <a:endParaRPr sz="1800" u="none" strike="noStrike" cap="none"/>
                    </a:p>
                  </a:txBody>
                  <a:tcPr marL="91450" marR="91450" marT="45700" marB="45700"/>
                </a:tc>
                <a:extLst>
                  <a:ext uri="{0D108BD9-81ED-4DB2-BD59-A6C34878D82A}">
                    <a16:rowId xmlns:a16="http://schemas.microsoft.com/office/drawing/2014/main" val="10000"/>
                  </a:ext>
                </a:extLst>
              </a:tr>
              <a:tr h="3078225">
                <a:tc>
                  <a:txBody>
                    <a:bodyPr/>
                    <a:lstStyle/>
                    <a:p>
                      <a:pPr marL="0" marR="0" lvl="0" indent="0" algn="l" rtl="0">
                        <a:lnSpc>
                          <a:spcPct val="100000"/>
                        </a:lnSpc>
                        <a:spcBef>
                          <a:spcPts val="0"/>
                        </a:spcBef>
                        <a:spcAft>
                          <a:spcPts val="0"/>
                        </a:spcAft>
                        <a:buNone/>
                      </a:pPr>
                      <a:r>
                        <a:rPr lang="es-EC" sz="1400" b="0" u="none" strike="noStrike" cap="none"/>
                        <a:t>Existen amplias diferencias:</a:t>
                      </a:r>
                      <a:endParaRPr/>
                    </a:p>
                    <a:p>
                      <a:pPr marL="0" marR="0" lvl="0" indent="0" algn="l" rtl="0">
                        <a:lnSpc>
                          <a:spcPct val="100000"/>
                        </a:lnSpc>
                        <a:spcBef>
                          <a:spcPts val="0"/>
                        </a:spcBef>
                        <a:spcAft>
                          <a:spcPts val="0"/>
                        </a:spcAft>
                        <a:buNone/>
                      </a:pPr>
                      <a:endParaRPr sz="1400" b="0" u="none" strike="noStrike" cap="none"/>
                    </a:p>
                    <a:p>
                      <a:pPr marL="228600" marR="0" lvl="0" indent="-228600" algn="l" rtl="0">
                        <a:lnSpc>
                          <a:spcPct val="100000"/>
                        </a:lnSpc>
                        <a:spcBef>
                          <a:spcPts val="0"/>
                        </a:spcBef>
                        <a:spcAft>
                          <a:spcPts val="0"/>
                        </a:spcAft>
                        <a:buClr>
                          <a:srgbClr val="000000"/>
                        </a:buClr>
                        <a:buSzPts val="1400"/>
                        <a:buFont typeface="Arial"/>
                        <a:buAutoNum type="alphaLcParenR"/>
                      </a:pPr>
                      <a:r>
                        <a:rPr lang="es-EC" sz="1400" b="0" u="none" strike="noStrike" cap="none"/>
                        <a:t>Sesgos </a:t>
                      </a:r>
                      <a:r>
                        <a:rPr lang="es-EC" sz="1400" u="none" strike="noStrike" cap="none"/>
                        <a:t>~ 30%</a:t>
                      </a:r>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s-EC" sz="1400" u="none" strike="noStrike" cap="none">
                          <a:solidFill>
                            <a:schemeClr val="dk1"/>
                          </a:solidFill>
                          <a:latin typeface="Arial"/>
                          <a:ea typeface="Arial"/>
                          <a:cs typeface="Arial"/>
                          <a:sym typeface="Arial"/>
                        </a:rPr>
                        <a:t>b) Incertidumbres expandidas </a:t>
                      </a:r>
                      <a:r>
                        <a:rPr lang="es-EC" sz="1400" u="none" strike="noStrike" cap="none"/>
                        <a:t>~ 60%</a:t>
                      </a:r>
                      <a:endParaRPr sz="140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Clr>
                          <a:srgbClr val="000000"/>
                        </a:buClr>
                        <a:buSzPts val="1400"/>
                        <a:buFont typeface="Arial"/>
                        <a:buNone/>
                      </a:pPr>
                      <a:r>
                        <a:rPr lang="es-EC" sz="1400" b="0" u="none" strike="noStrike" cap="none"/>
                        <a:t>c) R</a:t>
                      </a:r>
                      <a:r>
                        <a:rPr lang="es-EC" sz="1400" b="0" u="none" strike="noStrike" cap="none" baseline="30000"/>
                        <a:t>2</a:t>
                      </a:r>
                      <a:r>
                        <a:rPr lang="es-EC" sz="1400" b="0" u="none" strike="noStrike" cap="none"/>
                        <a:t> </a:t>
                      </a:r>
                      <a:r>
                        <a:rPr lang="es-EC" sz="1400" u="none" strike="noStrike" cap="none"/>
                        <a:t>~ 50%</a:t>
                      </a:r>
                      <a:endParaRPr/>
                    </a:p>
                    <a:p>
                      <a:pPr marL="0" marR="0" lvl="0" indent="0" algn="l" rtl="0">
                        <a:lnSpc>
                          <a:spcPct val="100000"/>
                        </a:lnSpc>
                        <a:spcBef>
                          <a:spcPts val="0"/>
                        </a:spcBef>
                        <a:spcAft>
                          <a:spcPts val="0"/>
                        </a:spcAft>
                        <a:buNone/>
                      </a:pPr>
                      <a:endParaRPr sz="1400" b="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400" b="0" u="none" strike="noStrike" cap="none"/>
                        <a:t>Importante:</a:t>
                      </a:r>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Clr>
                          <a:srgbClr val="000000"/>
                        </a:buClr>
                        <a:buSzPts val="1400"/>
                        <a:buFont typeface="Arial"/>
                        <a:buNone/>
                      </a:pPr>
                      <a:r>
                        <a:rPr lang="es-EC" sz="1400" b="0" u="none" strike="noStrike" cap="none"/>
                        <a:t>a) Fuertes variaciones en el </a:t>
                      </a:r>
                      <a:r>
                        <a:rPr lang="es-EC" sz="1400" b="0" i="1" u="none" strike="noStrike" cap="none"/>
                        <a:t>intercept</a:t>
                      </a:r>
                      <a:endParaRPr sz="1400" b="0" i="1" u="none" strike="noStrike" cap="none"/>
                    </a:p>
                    <a:p>
                      <a:pPr marL="0" marR="0" lvl="0" indent="0" algn="l" rtl="0">
                        <a:lnSpc>
                          <a:spcPct val="100000"/>
                        </a:lnSpc>
                        <a:spcBef>
                          <a:spcPts val="0"/>
                        </a:spcBef>
                        <a:spcAft>
                          <a:spcPts val="0"/>
                        </a:spcAft>
                        <a:buNone/>
                      </a:pPr>
                      <a:endParaRPr sz="1400" b="0" i="0" u="none" strike="noStrike" cap="none"/>
                    </a:p>
                    <a:p>
                      <a:pPr marL="0" marR="0" lvl="0" indent="0" algn="l" rtl="0">
                        <a:lnSpc>
                          <a:spcPct val="100000"/>
                        </a:lnSpc>
                        <a:spcBef>
                          <a:spcPts val="0"/>
                        </a:spcBef>
                        <a:spcAft>
                          <a:spcPts val="0"/>
                        </a:spcAft>
                        <a:buNone/>
                      </a:pPr>
                      <a:r>
                        <a:rPr lang="es-EC" sz="1400" b="0" i="0" u="none" strike="noStrike" cap="none"/>
                        <a:t>b) Fuertes variaciones en el factor </a:t>
                      </a:r>
                      <a:r>
                        <a:rPr lang="es-EC" sz="1400" b="0" i="1" u="none" strike="noStrike" cap="none"/>
                        <a:t>Tarea experimental</a:t>
                      </a:r>
                      <a:r>
                        <a:rPr lang="es-EC" sz="1400" b="0" i="0" u="none" strike="noStrike" cap="none"/>
                        <a:t> y </a:t>
                      </a:r>
                      <a:r>
                        <a:rPr lang="es-EC" sz="1400" b="0" i="1" u="none" strike="noStrike" cap="none"/>
                        <a:t>Grupo experimental</a:t>
                      </a:r>
                      <a:endParaRPr/>
                    </a:p>
                    <a:p>
                      <a:pPr marL="0" marR="0" lvl="0" indent="0" algn="l" rtl="0">
                        <a:lnSpc>
                          <a:spcPct val="100000"/>
                        </a:lnSpc>
                        <a:spcBef>
                          <a:spcPts val="0"/>
                        </a:spcBef>
                        <a:spcAft>
                          <a:spcPts val="0"/>
                        </a:spcAft>
                        <a:buNone/>
                      </a:pPr>
                      <a:endParaRPr sz="1400" b="0" i="0" u="none" strike="noStrike" cap="none"/>
                    </a:p>
                    <a:p>
                      <a:pPr marL="0" marR="0" lvl="0" indent="0" algn="l" rtl="0">
                        <a:lnSpc>
                          <a:spcPct val="100000"/>
                        </a:lnSpc>
                        <a:spcBef>
                          <a:spcPts val="0"/>
                        </a:spcBef>
                        <a:spcAft>
                          <a:spcPts val="0"/>
                        </a:spcAft>
                        <a:buNone/>
                      </a:pPr>
                      <a:r>
                        <a:rPr lang="es-EC" sz="1400" b="0" i="0" u="none" strike="noStrike" cap="none"/>
                        <a:t>c) El factor </a:t>
                      </a:r>
                      <a:r>
                        <a:rPr lang="es-EC" sz="1400" b="0" i="1" u="none" strike="noStrike" cap="none"/>
                        <a:t>Tratamiento </a:t>
                      </a:r>
                      <a:r>
                        <a:rPr lang="es-EC" sz="1400" b="0" i="0" u="none" strike="noStrike" cap="none"/>
                        <a:t>no se ve afectado</a:t>
                      </a:r>
                      <a:endParaRPr sz="1400" b="0" i="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400" b="0" u="none" strike="noStrike" cap="none"/>
                        <a:t>Dos motivos:</a:t>
                      </a:r>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None/>
                      </a:pPr>
                      <a:endParaRPr sz="1400" b="0" u="none" strike="noStrike" cap="none"/>
                    </a:p>
                    <a:p>
                      <a:pPr marL="228600" marR="0" lvl="0" indent="-228600" algn="l" rtl="0">
                        <a:lnSpc>
                          <a:spcPct val="100000"/>
                        </a:lnSpc>
                        <a:spcBef>
                          <a:spcPts val="0"/>
                        </a:spcBef>
                        <a:spcAft>
                          <a:spcPts val="0"/>
                        </a:spcAft>
                        <a:buClr>
                          <a:srgbClr val="000000"/>
                        </a:buClr>
                        <a:buSzPts val="1400"/>
                        <a:buFont typeface="Arial"/>
                        <a:buAutoNum type="alphaLcParenR"/>
                      </a:pPr>
                      <a:r>
                        <a:rPr lang="es-EC" sz="1400" b="0" u="none" strike="noStrike" cap="none"/>
                        <a:t>Los casos de prueba basados en PCdE asignan valores QLTY más bajos que Ad hoc</a:t>
                      </a:r>
                      <a:endParaRPr/>
                    </a:p>
                    <a:p>
                      <a:pPr marL="228600" marR="0" lvl="0" indent="-228600" algn="l" rtl="0">
                        <a:lnSpc>
                          <a:spcPct val="100000"/>
                        </a:lnSpc>
                        <a:spcBef>
                          <a:spcPts val="0"/>
                        </a:spcBef>
                        <a:spcAft>
                          <a:spcPts val="0"/>
                        </a:spcAft>
                        <a:buClr>
                          <a:srgbClr val="000000"/>
                        </a:buClr>
                        <a:buSzPts val="1400"/>
                        <a:buFont typeface="Arial"/>
                        <a:buAutoNum type="alphaLcParenR"/>
                      </a:pPr>
                      <a:r>
                        <a:rPr lang="es-EC" sz="1400" b="0" u="none" strike="noStrike" cap="none"/>
                        <a:t>Los casos de prueba basados en PCdE penalizan a BSK más que a MR. Esto produce que el efecto de MR aumente</a:t>
                      </a:r>
                      <a:endParaRPr sz="1400" b="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400" b="0" u="none" strike="noStrike" cap="none"/>
                        <a:t>Sí en experimentos </a:t>
                      </a:r>
                      <a:r>
                        <a:rPr lang="es-EC" sz="1400" b="0" i="1" u="none" strike="noStrike" cap="none"/>
                        <a:t>between-subjects </a:t>
                      </a:r>
                      <a:r>
                        <a:rPr lang="es-EC" sz="1400" b="0" u="none" strike="noStrike" cap="none"/>
                        <a:t>donde solo utilice una </a:t>
                      </a:r>
                      <a:r>
                        <a:rPr lang="es-EC" sz="1400" b="0" i="1" u="none" strike="noStrike" cap="none"/>
                        <a:t>Tarea</a:t>
                      </a:r>
                      <a:r>
                        <a:rPr lang="es-EC" sz="1400" b="0" u="none" strike="noStrike" cap="none"/>
                        <a:t> (MR o BSK)</a:t>
                      </a:r>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None/>
                      </a:pPr>
                      <a:r>
                        <a:rPr lang="es-EC" sz="1400" b="0" u="none" strike="noStrike" cap="none"/>
                        <a:t>En experimentos </a:t>
                      </a:r>
                      <a:r>
                        <a:rPr lang="es-EC" sz="1400" b="0" i="1" u="none" strike="noStrike" cap="none"/>
                        <a:t>within-subjects </a:t>
                      </a:r>
                      <a:r>
                        <a:rPr lang="es-EC" sz="1400" b="0" u="none" strike="noStrike" cap="none"/>
                        <a:t>no puede confiarse en los resultados del factor Tarea ni ninguna de sus interacciones.</a:t>
                      </a:r>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None/>
                      </a:pPr>
                      <a:endParaRPr sz="1400" b="0" u="none" strike="noStrike" cap="none"/>
                    </a:p>
                  </a:txBody>
                  <a:tcPr marL="91450" marR="9145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232"/>
          <p:cNvSpPr txBox="1">
            <a:spLocks noGrp="1"/>
          </p:cNvSpPr>
          <p:nvPr>
            <p:ph type="title"/>
          </p:nvPr>
        </p:nvSpPr>
        <p:spPr>
          <a:xfrm>
            <a:off x="306388" y="457199"/>
            <a:ext cx="8413750" cy="84538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Impacto de los medidores en los experimentos</a:t>
            </a:r>
            <a:endParaRPr/>
          </a:p>
        </p:txBody>
      </p:sp>
      <p:sp>
        <p:nvSpPr>
          <p:cNvPr id="1842" name="Google Shape;1842;p232"/>
          <p:cNvSpPr txBox="1">
            <a:spLocks noGrp="1"/>
          </p:cNvSpPr>
          <p:nvPr>
            <p:ph type="body" idx="1"/>
          </p:nvPr>
        </p:nvSpPr>
        <p:spPr>
          <a:xfrm>
            <a:off x="503238" y="1701800"/>
            <a:ext cx="8521700" cy="536575"/>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sz="2800"/>
          </a:p>
        </p:txBody>
      </p:sp>
      <p:graphicFrame>
        <p:nvGraphicFramePr>
          <p:cNvPr id="1843" name="Google Shape;1843;p232"/>
          <p:cNvGraphicFramePr/>
          <p:nvPr/>
        </p:nvGraphicFramePr>
        <p:xfrm>
          <a:off x="306388" y="1412875"/>
          <a:ext cx="3000000" cy="3000000"/>
        </p:xfrm>
        <a:graphic>
          <a:graphicData uri="http://schemas.openxmlformats.org/drawingml/2006/table">
            <a:tbl>
              <a:tblPr firstRow="1" bandRow="1">
                <a:noFill/>
                <a:tableStyleId>{2FDE3687-6881-4637-BBB0-EA1D47524DB9}</a:tableStyleId>
              </a:tblPr>
              <a:tblGrid>
                <a:gridCol w="1538850">
                  <a:extLst>
                    <a:ext uri="{9D8B030D-6E8A-4147-A177-3AD203B41FA5}">
                      <a16:colId xmlns:a16="http://schemas.microsoft.com/office/drawing/2014/main" val="20000"/>
                    </a:ext>
                  </a:extLst>
                </a:gridCol>
                <a:gridCol w="2150675">
                  <a:extLst>
                    <a:ext uri="{9D8B030D-6E8A-4147-A177-3AD203B41FA5}">
                      <a16:colId xmlns:a16="http://schemas.microsoft.com/office/drawing/2014/main" val="20001"/>
                    </a:ext>
                  </a:extLst>
                </a:gridCol>
                <a:gridCol w="2342700">
                  <a:extLst>
                    <a:ext uri="{9D8B030D-6E8A-4147-A177-3AD203B41FA5}">
                      <a16:colId xmlns:a16="http://schemas.microsoft.com/office/drawing/2014/main" val="20002"/>
                    </a:ext>
                  </a:extLst>
                </a:gridCol>
                <a:gridCol w="2686300">
                  <a:extLst>
                    <a:ext uri="{9D8B030D-6E8A-4147-A177-3AD203B41FA5}">
                      <a16:colId xmlns:a16="http://schemas.microsoft.com/office/drawing/2014/main" val="20003"/>
                    </a:ext>
                  </a:extLst>
                </a:gridCol>
              </a:tblGrid>
              <a:tr h="914525">
                <a:tc>
                  <a:txBody>
                    <a:bodyPr/>
                    <a:lstStyle/>
                    <a:p>
                      <a:pPr marL="0" marR="0" lvl="0" indent="0" algn="l" rtl="0">
                        <a:lnSpc>
                          <a:spcPct val="100000"/>
                        </a:lnSpc>
                        <a:spcBef>
                          <a:spcPts val="0"/>
                        </a:spcBef>
                        <a:spcAft>
                          <a:spcPts val="0"/>
                        </a:spcAft>
                        <a:buNone/>
                      </a:pPr>
                      <a:r>
                        <a:rPr lang="es-EC" sz="1800" u="none" strike="noStrike" cap="none"/>
                        <a:t>Relación entre medidas</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800" u="none" strike="noStrike" cap="none"/>
                        <a:t>Impacto en el análisis estadístico</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800" u="none" strike="noStrike" cap="none"/>
                        <a:t>Motivos de los cambios en el análisis estadístico</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800" u="none" strike="noStrike" cap="none"/>
                        <a:t>Pueden usarse indiferentemente en los experimentos</a:t>
                      </a:r>
                      <a:endParaRPr sz="1800" u="none" strike="noStrike" cap="none"/>
                    </a:p>
                  </a:txBody>
                  <a:tcPr marL="91450" marR="91450" marT="45700" marB="45700"/>
                </a:tc>
                <a:extLst>
                  <a:ext uri="{0D108BD9-81ED-4DB2-BD59-A6C34878D82A}">
                    <a16:rowId xmlns:a16="http://schemas.microsoft.com/office/drawing/2014/main" val="10000"/>
                  </a:ext>
                </a:extLst>
              </a:tr>
              <a:tr h="3292350">
                <a:tc>
                  <a:txBody>
                    <a:bodyPr/>
                    <a:lstStyle/>
                    <a:p>
                      <a:pPr marL="0" marR="0" lvl="0" indent="0" algn="l" rtl="0">
                        <a:lnSpc>
                          <a:spcPct val="100000"/>
                        </a:lnSpc>
                        <a:spcBef>
                          <a:spcPts val="0"/>
                        </a:spcBef>
                        <a:spcAft>
                          <a:spcPts val="0"/>
                        </a:spcAft>
                        <a:buNone/>
                      </a:pPr>
                      <a:r>
                        <a:rPr lang="es-EC" sz="1400" b="0" u="none" strike="noStrike" cap="none"/>
                        <a:t>Las divergencias no son muy grandes.</a:t>
                      </a:r>
                      <a:endParaRPr/>
                    </a:p>
                    <a:p>
                      <a:pPr marL="0" marR="0" lvl="0" indent="0" algn="l" rtl="0">
                        <a:lnSpc>
                          <a:spcPct val="100000"/>
                        </a:lnSpc>
                        <a:spcBef>
                          <a:spcPts val="0"/>
                        </a:spcBef>
                        <a:spcAft>
                          <a:spcPts val="0"/>
                        </a:spcAft>
                        <a:buNone/>
                      </a:pPr>
                      <a:endParaRPr sz="1400" b="0" u="none" strike="noStrike" cap="none"/>
                    </a:p>
                    <a:p>
                      <a:pPr marL="228600" marR="0" lvl="0" indent="-228600" algn="l" rtl="0">
                        <a:lnSpc>
                          <a:spcPct val="100000"/>
                        </a:lnSpc>
                        <a:spcBef>
                          <a:spcPts val="0"/>
                        </a:spcBef>
                        <a:spcAft>
                          <a:spcPts val="0"/>
                        </a:spcAft>
                        <a:buClr>
                          <a:srgbClr val="000000"/>
                        </a:buClr>
                        <a:buSzPts val="1400"/>
                        <a:buFont typeface="Arial"/>
                        <a:buAutoNum type="alphaLcParenR"/>
                      </a:pPr>
                      <a:r>
                        <a:rPr lang="es-EC" sz="1400" b="0" u="none" strike="noStrike" cap="none"/>
                        <a:t>Sesgos </a:t>
                      </a:r>
                      <a:r>
                        <a:rPr lang="es-EC" sz="1400" u="none" strike="noStrike" cap="none"/>
                        <a:t>~ 10%</a:t>
                      </a:r>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s-EC" sz="1400" u="none" strike="noStrike" cap="none">
                          <a:solidFill>
                            <a:schemeClr val="dk1"/>
                          </a:solidFill>
                          <a:latin typeface="Arial"/>
                          <a:ea typeface="Arial"/>
                          <a:cs typeface="Arial"/>
                          <a:sym typeface="Arial"/>
                        </a:rPr>
                        <a:t>b) Incertidumbres expandidas </a:t>
                      </a:r>
                      <a:r>
                        <a:rPr lang="es-EC" sz="1400" u="none" strike="noStrike" cap="none"/>
                        <a:t>~ 30%</a:t>
                      </a:r>
                      <a:endParaRPr sz="140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Clr>
                          <a:srgbClr val="000000"/>
                        </a:buClr>
                        <a:buSzPts val="1400"/>
                        <a:buFont typeface="Arial"/>
                        <a:buNone/>
                      </a:pPr>
                      <a:r>
                        <a:rPr lang="es-EC" sz="1400" b="0" u="none" strike="noStrike" cap="none"/>
                        <a:t>c) R</a:t>
                      </a:r>
                      <a:r>
                        <a:rPr lang="es-EC" sz="1400" b="0" u="none" strike="noStrike" cap="none" baseline="30000"/>
                        <a:t>2</a:t>
                      </a:r>
                      <a:r>
                        <a:rPr lang="es-EC" sz="1400" b="0" u="none" strike="noStrike" cap="none"/>
                        <a:t> &gt;</a:t>
                      </a:r>
                      <a:r>
                        <a:rPr lang="es-EC" sz="1400" u="none" strike="noStrike" cap="none"/>
                        <a:t> 60% generalmente</a:t>
                      </a:r>
                      <a:endParaRPr/>
                    </a:p>
                    <a:p>
                      <a:pPr marL="0" marR="0" lvl="0" indent="0" algn="l" rtl="0">
                        <a:lnSpc>
                          <a:spcPct val="100000"/>
                        </a:lnSpc>
                        <a:spcBef>
                          <a:spcPts val="0"/>
                        </a:spcBef>
                        <a:spcAft>
                          <a:spcPts val="0"/>
                        </a:spcAft>
                        <a:buNone/>
                      </a:pPr>
                      <a:endParaRPr sz="1400" b="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400" b="0" i="0" u="none" strike="noStrike" cap="none"/>
                        <a:t>Prácticamente nulo. Sólo la </a:t>
                      </a:r>
                      <a:r>
                        <a:rPr lang="es-EC" sz="1400" b="0" i="1" u="none" strike="noStrike" cap="none"/>
                        <a:t>Tarea</a:t>
                      </a:r>
                      <a:r>
                        <a:rPr lang="es-EC" sz="1400" b="0" i="0" u="none" strike="noStrike" cap="none"/>
                        <a:t> MR disminuye ligeramente de valor en PT.</a:t>
                      </a:r>
                      <a:endParaRPr sz="1400" b="0" i="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400" b="0" u="none" strike="noStrike" cap="none"/>
                        <a:t>En el experimento PT, el “Medidor 3” se comporta de forma muy estricta midiendo MR. Esto provoca una disminución (sesgo) del valor de MR respecto a BSK que se refleja de igual modo en el análisis estadístico.</a:t>
                      </a:r>
                      <a:endParaRPr sz="1400" b="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400" b="0" u="none" strike="noStrike" cap="none"/>
                        <a:t>Sí, en experimentos </a:t>
                      </a:r>
                      <a:r>
                        <a:rPr lang="es-EC" sz="1400" b="0" i="1" u="none" strike="noStrike" cap="none"/>
                        <a:t>between subjects </a:t>
                      </a:r>
                      <a:r>
                        <a:rPr lang="es-EC" sz="1400" b="0" u="none" strike="noStrike" cap="none"/>
                        <a:t>medidos por un solo medidor.</a:t>
                      </a:r>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Clr>
                          <a:srgbClr val="000000"/>
                        </a:buClr>
                        <a:buSzPts val="1400"/>
                        <a:buFont typeface="Arial"/>
                        <a:buNone/>
                      </a:pPr>
                      <a:r>
                        <a:rPr lang="es-EC" sz="1400" b="0" u="none" strike="noStrike" cap="none"/>
                        <a:t>En experimentos </a:t>
                      </a:r>
                      <a:r>
                        <a:rPr lang="es-EC" sz="1400" b="0" i="1" u="none" strike="noStrike" cap="none"/>
                        <a:t>within subjects</a:t>
                      </a:r>
                      <a:r>
                        <a:rPr lang="es-EC" sz="1400" b="0" u="none" strike="noStrike" cap="none"/>
                        <a:t> medidos por un solo medidor existe un moderado riesgo de que los resultados del factor </a:t>
                      </a:r>
                      <a:r>
                        <a:rPr lang="es-EC" sz="1400" b="0" i="1" u="none" strike="noStrike" cap="none"/>
                        <a:t>Tarea </a:t>
                      </a:r>
                      <a:r>
                        <a:rPr lang="es-EC" sz="1400" b="0" u="none" strike="noStrike" cap="none"/>
                        <a:t>y sus interacciones estén sesgados.</a:t>
                      </a:r>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None/>
                      </a:pPr>
                      <a:endParaRPr sz="1400" b="0" u="none" strike="noStrike" cap="none"/>
                    </a:p>
                  </a:txBody>
                  <a:tcPr marL="91450" marR="9145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233"/>
          <p:cNvSpPr txBox="1">
            <a:spLocks noGrp="1"/>
          </p:cNvSpPr>
          <p:nvPr>
            <p:ph type="title"/>
          </p:nvPr>
        </p:nvSpPr>
        <p:spPr>
          <a:xfrm>
            <a:off x="306388" y="457199"/>
            <a:ext cx="8413750" cy="80225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Impacto de los Tipos de intervención en los experimentos</a:t>
            </a:r>
            <a:endParaRPr/>
          </a:p>
        </p:txBody>
      </p:sp>
      <p:sp>
        <p:nvSpPr>
          <p:cNvPr id="1850" name="Google Shape;1850;p233"/>
          <p:cNvSpPr txBox="1">
            <a:spLocks noGrp="1"/>
          </p:cNvSpPr>
          <p:nvPr>
            <p:ph type="body" idx="1"/>
          </p:nvPr>
        </p:nvSpPr>
        <p:spPr>
          <a:xfrm>
            <a:off x="503238" y="1701800"/>
            <a:ext cx="8521700" cy="536575"/>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sz="2800"/>
          </a:p>
        </p:txBody>
      </p:sp>
      <p:graphicFrame>
        <p:nvGraphicFramePr>
          <p:cNvPr id="1851" name="Google Shape;1851;p233"/>
          <p:cNvGraphicFramePr/>
          <p:nvPr/>
        </p:nvGraphicFramePr>
        <p:xfrm>
          <a:off x="306388" y="1412875"/>
          <a:ext cx="3000000" cy="3000000"/>
        </p:xfrm>
        <a:graphic>
          <a:graphicData uri="http://schemas.openxmlformats.org/drawingml/2006/table">
            <a:tbl>
              <a:tblPr firstRow="1" bandRow="1">
                <a:noFill/>
                <a:tableStyleId>{2FDE3687-6881-4637-BBB0-EA1D47524DB9}</a:tableStyleId>
              </a:tblPr>
              <a:tblGrid>
                <a:gridCol w="1538850">
                  <a:extLst>
                    <a:ext uri="{9D8B030D-6E8A-4147-A177-3AD203B41FA5}">
                      <a16:colId xmlns:a16="http://schemas.microsoft.com/office/drawing/2014/main" val="20000"/>
                    </a:ext>
                  </a:extLst>
                </a:gridCol>
                <a:gridCol w="2150675">
                  <a:extLst>
                    <a:ext uri="{9D8B030D-6E8A-4147-A177-3AD203B41FA5}">
                      <a16:colId xmlns:a16="http://schemas.microsoft.com/office/drawing/2014/main" val="20001"/>
                    </a:ext>
                  </a:extLst>
                </a:gridCol>
                <a:gridCol w="2342700">
                  <a:extLst>
                    <a:ext uri="{9D8B030D-6E8A-4147-A177-3AD203B41FA5}">
                      <a16:colId xmlns:a16="http://schemas.microsoft.com/office/drawing/2014/main" val="20002"/>
                    </a:ext>
                  </a:extLst>
                </a:gridCol>
                <a:gridCol w="2686300">
                  <a:extLst>
                    <a:ext uri="{9D8B030D-6E8A-4147-A177-3AD203B41FA5}">
                      <a16:colId xmlns:a16="http://schemas.microsoft.com/office/drawing/2014/main" val="20003"/>
                    </a:ext>
                  </a:extLst>
                </a:gridCol>
              </a:tblGrid>
              <a:tr h="914525">
                <a:tc>
                  <a:txBody>
                    <a:bodyPr/>
                    <a:lstStyle/>
                    <a:p>
                      <a:pPr marL="0" marR="0" lvl="0" indent="0" algn="l" rtl="0">
                        <a:lnSpc>
                          <a:spcPct val="100000"/>
                        </a:lnSpc>
                        <a:spcBef>
                          <a:spcPts val="0"/>
                        </a:spcBef>
                        <a:spcAft>
                          <a:spcPts val="0"/>
                        </a:spcAft>
                        <a:buNone/>
                      </a:pPr>
                      <a:r>
                        <a:rPr lang="es-EC" sz="1800" u="none" strike="noStrike" cap="none"/>
                        <a:t>Relación entre medidas</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800" u="none" strike="noStrike" cap="none"/>
                        <a:t>Impacto en el análisis estadístico</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800" u="none" strike="noStrike" cap="none"/>
                        <a:t>Motivos de los cambios en el análisis estadístico</a:t>
                      </a:r>
                      <a:endParaRPr sz="180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800" u="none" strike="noStrike" cap="none"/>
                        <a:t>Pueden usarse indiferentemente en los experimentos</a:t>
                      </a:r>
                      <a:endParaRPr sz="1800" u="none" strike="noStrike" cap="none"/>
                    </a:p>
                  </a:txBody>
                  <a:tcPr marL="91450" marR="91450" marT="45700" marB="45700"/>
                </a:tc>
                <a:extLst>
                  <a:ext uri="{0D108BD9-81ED-4DB2-BD59-A6C34878D82A}">
                    <a16:rowId xmlns:a16="http://schemas.microsoft.com/office/drawing/2014/main" val="10000"/>
                  </a:ext>
                </a:extLst>
              </a:tr>
              <a:tr h="3292350">
                <a:tc>
                  <a:txBody>
                    <a:bodyPr/>
                    <a:lstStyle/>
                    <a:p>
                      <a:pPr marL="0" marR="0" lvl="0" indent="0" algn="l" rtl="0">
                        <a:lnSpc>
                          <a:spcPct val="100000"/>
                        </a:lnSpc>
                        <a:spcBef>
                          <a:spcPts val="0"/>
                        </a:spcBef>
                        <a:spcAft>
                          <a:spcPts val="0"/>
                        </a:spcAft>
                        <a:buNone/>
                      </a:pPr>
                      <a:r>
                        <a:rPr lang="es-EC" sz="1400" b="0" u="none" strike="noStrike" cap="none"/>
                        <a:t>Existen amplias divergencias.</a:t>
                      </a:r>
                      <a:endParaRPr/>
                    </a:p>
                    <a:p>
                      <a:pPr marL="0" marR="0" lvl="0" indent="0" algn="l" rtl="0">
                        <a:lnSpc>
                          <a:spcPct val="100000"/>
                        </a:lnSpc>
                        <a:spcBef>
                          <a:spcPts val="0"/>
                        </a:spcBef>
                        <a:spcAft>
                          <a:spcPts val="0"/>
                        </a:spcAft>
                        <a:buNone/>
                      </a:pPr>
                      <a:endParaRPr sz="1400" b="0" u="none" strike="noStrike" cap="none"/>
                    </a:p>
                    <a:p>
                      <a:pPr marL="228600" marR="0" lvl="0" indent="-228600" algn="l" rtl="0">
                        <a:lnSpc>
                          <a:spcPct val="100000"/>
                        </a:lnSpc>
                        <a:spcBef>
                          <a:spcPts val="0"/>
                        </a:spcBef>
                        <a:spcAft>
                          <a:spcPts val="0"/>
                        </a:spcAft>
                        <a:buClr>
                          <a:srgbClr val="000000"/>
                        </a:buClr>
                        <a:buSzPts val="1400"/>
                        <a:buFont typeface="Arial"/>
                        <a:buAutoNum type="alphaLcParenR"/>
                      </a:pPr>
                      <a:r>
                        <a:rPr lang="es-EC" sz="1400" b="0" u="none" strike="noStrike" cap="none"/>
                        <a:t>Sesgos </a:t>
                      </a:r>
                      <a:r>
                        <a:rPr lang="es-EC" sz="1400" u="none" strike="noStrike" cap="none"/>
                        <a:t>~ {14%, 22%}, según el caso</a:t>
                      </a:r>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s-EC" sz="1400" u="none" strike="noStrike" cap="none">
                          <a:solidFill>
                            <a:schemeClr val="dk1"/>
                          </a:solidFill>
                          <a:latin typeface="Arial"/>
                          <a:ea typeface="Arial"/>
                          <a:cs typeface="Arial"/>
                          <a:sym typeface="Arial"/>
                        </a:rPr>
                        <a:t>b) Incertidumbres expandidas </a:t>
                      </a:r>
                      <a:r>
                        <a:rPr lang="es-EC" sz="1400" u="none" strike="noStrike" cap="none"/>
                        <a:t>~ {40%, 60%}, según el caso</a:t>
                      </a:r>
                      <a:endParaRPr sz="140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Clr>
                          <a:srgbClr val="000000"/>
                        </a:buClr>
                        <a:buSzPts val="1400"/>
                        <a:buFont typeface="Arial"/>
                        <a:buNone/>
                      </a:pPr>
                      <a:r>
                        <a:rPr lang="es-EC" sz="1400" b="0" u="none" strike="noStrike" cap="none"/>
                        <a:t>c) En algún caso R</a:t>
                      </a:r>
                      <a:r>
                        <a:rPr lang="es-EC" sz="1400" b="0" u="none" strike="noStrike" cap="none" baseline="30000"/>
                        <a:t>2</a:t>
                      </a:r>
                      <a:r>
                        <a:rPr lang="es-EC" sz="1400" b="0" u="none" strike="noStrike" cap="none"/>
                        <a:t> &lt;</a:t>
                      </a:r>
                      <a:r>
                        <a:rPr lang="es-EC" sz="1400" u="none" strike="noStrike" cap="none"/>
                        <a:t> 50%</a:t>
                      </a:r>
                      <a:endParaRPr sz="1400" b="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400" b="0" i="0" u="none" strike="noStrike" cap="none"/>
                        <a:t>Importante:</a:t>
                      </a:r>
                      <a:endParaRPr/>
                    </a:p>
                    <a:p>
                      <a:pPr marL="0" marR="0" lvl="0" indent="0" algn="l" rtl="0">
                        <a:lnSpc>
                          <a:spcPct val="100000"/>
                        </a:lnSpc>
                        <a:spcBef>
                          <a:spcPts val="0"/>
                        </a:spcBef>
                        <a:spcAft>
                          <a:spcPts val="0"/>
                        </a:spcAft>
                        <a:buNone/>
                      </a:pPr>
                      <a:endParaRPr sz="1400" b="0" i="0" u="none" strike="noStrike" cap="none"/>
                    </a:p>
                    <a:p>
                      <a:pPr marL="342900" marR="0" lvl="0" indent="-342900" algn="l" rtl="0">
                        <a:lnSpc>
                          <a:spcPct val="100000"/>
                        </a:lnSpc>
                        <a:spcBef>
                          <a:spcPts val="0"/>
                        </a:spcBef>
                        <a:spcAft>
                          <a:spcPts val="0"/>
                        </a:spcAft>
                        <a:buClr>
                          <a:srgbClr val="000000"/>
                        </a:buClr>
                        <a:buSzPts val="1400"/>
                        <a:buFont typeface="Arial"/>
                        <a:buAutoNum type="alphaLcParenR"/>
                      </a:pPr>
                      <a:r>
                        <a:rPr lang="es-EC" sz="1400" b="0" i="0" u="none" strike="noStrike" cap="none"/>
                        <a:t>Fuertes variaciones en el </a:t>
                      </a:r>
                      <a:r>
                        <a:rPr lang="es-EC" sz="1400" b="0" i="1" u="none" strike="noStrike" cap="none"/>
                        <a:t>intercepto</a:t>
                      </a:r>
                      <a:r>
                        <a:rPr lang="es-EC" sz="1400" b="0" i="0" u="none" strike="noStrike" cap="none"/>
                        <a:t>.</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p>
                    <a:p>
                      <a:pPr marL="342900" marR="0" lvl="0" indent="-342900" algn="l" rtl="0">
                        <a:lnSpc>
                          <a:spcPct val="100000"/>
                        </a:lnSpc>
                        <a:spcBef>
                          <a:spcPts val="0"/>
                        </a:spcBef>
                        <a:spcAft>
                          <a:spcPts val="0"/>
                        </a:spcAft>
                        <a:buClr>
                          <a:srgbClr val="000000"/>
                        </a:buClr>
                        <a:buSzPts val="1400"/>
                        <a:buFont typeface="Arial"/>
                        <a:buAutoNum type="alphaLcParenR"/>
                      </a:pPr>
                      <a:r>
                        <a:rPr lang="es-EC" sz="1400" b="0" i="0" u="none" strike="noStrike" cap="none"/>
                        <a:t>Fuertes variaciones en el factor </a:t>
                      </a:r>
                      <a:r>
                        <a:rPr lang="es-EC" sz="1400" b="0" i="1" u="none" strike="noStrike" cap="none"/>
                        <a:t>Grupo experimental</a:t>
                      </a:r>
                      <a:r>
                        <a:rPr lang="es-EC" sz="1400" b="0" i="0" u="none" strike="noStrike" cap="none"/>
                        <a:t>.</a:t>
                      </a:r>
                      <a:endParaRPr/>
                    </a:p>
                    <a:p>
                      <a:pPr marL="342900" marR="0" lvl="0" indent="-254000" algn="l" rtl="0">
                        <a:lnSpc>
                          <a:spcPct val="100000"/>
                        </a:lnSpc>
                        <a:spcBef>
                          <a:spcPts val="0"/>
                        </a:spcBef>
                        <a:spcAft>
                          <a:spcPts val="0"/>
                        </a:spcAft>
                        <a:buClr>
                          <a:srgbClr val="000000"/>
                        </a:buClr>
                        <a:buSzPts val="1400"/>
                        <a:buFont typeface="Arial"/>
                        <a:buNone/>
                      </a:pPr>
                      <a:endParaRPr sz="1400" b="0" i="0" u="none" strike="noStrike" cap="none"/>
                    </a:p>
                    <a:p>
                      <a:pPr marL="342900" marR="0" lvl="0" indent="-342900" algn="l" rtl="0">
                        <a:lnSpc>
                          <a:spcPct val="100000"/>
                        </a:lnSpc>
                        <a:spcBef>
                          <a:spcPts val="0"/>
                        </a:spcBef>
                        <a:spcAft>
                          <a:spcPts val="0"/>
                        </a:spcAft>
                        <a:buClr>
                          <a:srgbClr val="000000"/>
                        </a:buClr>
                        <a:buSzPts val="1400"/>
                        <a:buFont typeface="Arial"/>
                        <a:buAutoNum type="alphaLcParenR"/>
                      </a:pPr>
                      <a:r>
                        <a:rPr lang="es-EC" sz="1400" b="0" i="0" u="none" strike="noStrike" cap="none"/>
                        <a:t>El resto de factores no se ven afectados.</a:t>
                      </a:r>
                      <a:endParaRPr sz="1400" b="0" i="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400" b="0" u="none" strike="noStrike" cap="none"/>
                        <a:t>Dos motivos:</a:t>
                      </a:r>
                      <a:endParaRPr/>
                    </a:p>
                    <a:p>
                      <a:pPr marL="0" marR="0" lvl="0" indent="0" algn="l" rtl="0">
                        <a:lnSpc>
                          <a:spcPct val="100000"/>
                        </a:lnSpc>
                        <a:spcBef>
                          <a:spcPts val="0"/>
                        </a:spcBef>
                        <a:spcAft>
                          <a:spcPts val="0"/>
                        </a:spcAft>
                        <a:buNone/>
                      </a:pPr>
                      <a:endParaRPr sz="1400" b="0" u="none" strike="noStrike" cap="none"/>
                    </a:p>
                    <a:p>
                      <a:pPr marL="0" marR="0" lvl="0" indent="0" algn="l" rtl="0">
                        <a:lnSpc>
                          <a:spcPct val="100000"/>
                        </a:lnSpc>
                        <a:spcBef>
                          <a:spcPts val="0"/>
                        </a:spcBef>
                        <a:spcAft>
                          <a:spcPts val="0"/>
                        </a:spcAft>
                        <a:buClr>
                          <a:srgbClr val="000000"/>
                        </a:buClr>
                        <a:buSzPts val="1400"/>
                        <a:buFont typeface="Arial"/>
                        <a:buNone/>
                      </a:pPr>
                      <a:r>
                        <a:rPr lang="es-EC" sz="1400" b="0" u="none" strike="noStrike" cap="none"/>
                        <a:t>a) El sesgo causado por los tipos de intervención se traslada al </a:t>
                      </a:r>
                      <a:r>
                        <a:rPr lang="es-EC" sz="1400" b="0" i="1" u="none" strike="noStrike" cap="none"/>
                        <a:t>intercepto</a:t>
                      </a:r>
                      <a:r>
                        <a:rPr lang="es-EC" sz="1400" b="0" u="none" strike="noStrike" cap="none"/>
                        <a:t>, al igual que en el caso de los casos de prueba.</a:t>
                      </a:r>
                      <a:endParaRPr/>
                    </a:p>
                    <a:p>
                      <a:pPr marL="342900" marR="0" lvl="0" indent="-254000" algn="l" rtl="0">
                        <a:lnSpc>
                          <a:spcPct val="100000"/>
                        </a:lnSpc>
                        <a:spcBef>
                          <a:spcPts val="0"/>
                        </a:spcBef>
                        <a:spcAft>
                          <a:spcPts val="0"/>
                        </a:spcAft>
                        <a:buClr>
                          <a:srgbClr val="000000"/>
                        </a:buClr>
                        <a:buSzPts val="1400"/>
                        <a:buFont typeface="Arial"/>
                        <a:buNone/>
                      </a:pPr>
                      <a:endParaRPr sz="1400" b="0" u="none" strike="noStrike" cap="none"/>
                    </a:p>
                    <a:p>
                      <a:pPr marL="0" marR="0" lvl="0" indent="0" algn="l" rtl="0">
                        <a:lnSpc>
                          <a:spcPct val="100000"/>
                        </a:lnSpc>
                        <a:spcBef>
                          <a:spcPts val="0"/>
                        </a:spcBef>
                        <a:spcAft>
                          <a:spcPts val="0"/>
                        </a:spcAft>
                        <a:buClr>
                          <a:srgbClr val="000000"/>
                        </a:buClr>
                        <a:buSzPts val="1400"/>
                        <a:buFont typeface="Arial"/>
                        <a:buNone/>
                      </a:pPr>
                      <a:r>
                        <a:rPr lang="es-EC" sz="1400" b="0" u="none" strike="noStrike" cap="none"/>
                        <a:t>b) Las variaciones en el factor </a:t>
                      </a:r>
                      <a:r>
                        <a:rPr lang="es-EC" sz="1400" b="0" i="1" u="none" strike="noStrike" cap="none"/>
                        <a:t>Grupo experimental </a:t>
                      </a:r>
                      <a:r>
                        <a:rPr lang="es-EC" sz="1400" b="0" u="none" strike="noStrike" cap="none"/>
                        <a:t>ocurre únicamente en la medición “Sin intervención”</a:t>
                      </a:r>
                      <a:endParaRPr sz="1400" b="0" u="none" strike="noStrike" cap="none"/>
                    </a:p>
                  </a:txBody>
                  <a:tcPr marL="91450" marR="91450" marT="45700" marB="45700"/>
                </a:tc>
                <a:tc>
                  <a:txBody>
                    <a:bodyPr/>
                    <a:lstStyle/>
                    <a:p>
                      <a:pPr marL="0" marR="0" lvl="0" indent="0" algn="l" rtl="0">
                        <a:lnSpc>
                          <a:spcPct val="100000"/>
                        </a:lnSpc>
                        <a:spcBef>
                          <a:spcPts val="0"/>
                        </a:spcBef>
                        <a:spcAft>
                          <a:spcPts val="0"/>
                        </a:spcAft>
                        <a:buNone/>
                      </a:pPr>
                      <a:r>
                        <a:rPr lang="es-EC" sz="1400" b="0" u="none" strike="noStrike" cap="none"/>
                        <a:t>Los tipos de intervención “Sintáctica” y “Semántica” pueden ser usados en experimentos </a:t>
                      </a:r>
                      <a:r>
                        <a:rPr lang="es-EC" sz="1400" b="0" i="1" u="none" strike="noStrike" cap="none"/>
                        <a:t>between-subjects</a:t>
                      </a:r>
                      <a:r>
                        <a:rPr lang="es-EC" sz="1400" b="0" u="none" strike="noStrike" cap="none"/>
                        <a:t> y </a:t>
                      </a:r>
                      <a:r>
                        <a:rPr lang="es-EC" sz="1400" b="0" i="1" u="none" strike="noStrike" cap="none"/>
                        <a:t>within-subjects.</a:t>
                      </a:r>
                      <a:endParaRPr sz="1400" b="0" i="0" u="none" strike="noStrike" cap="none"/>
                    </a:p>
                    <a:p>
                      <a:pPr marL="0" marR="0" lvl="0" indent="0" algn="l" rtl="0">
                        <a:lnSpc>
                          <a:spcPct val="100000"/>
                        </a:lnSpc>
                        <a:spcBef>
                          <a:spcPts val="0"/>
                        </a:spcBef>
                        <a:spcAft>
                          <a:spcPts val="0"/>
                        </a:spcAft>
                        <a:buNone/>
                      </a:pPr>
                      <a:endParaRPr sz="1400" b="0" i="0" u="none" strike="noStrike" cap="none"/>
                    </a:p>
                    <a:p>
                      <a:pPr marL="0" marR="0" lvl="0" indent="0" algn="l" rtl="0">
                        <a:lnSpc>
                          <a:spcPct val="100000"/>
                        </a:lnSpc>
                        <a:spcBef>
                          <a:spcPts val="0"/>
                        </a:spcBef>
                        <a:spcAft>
                          <a:spcPts val="0"/>
                        </a:spcAft>
                        <a:buNone/>
                      </a:pPr>
                      <a:r>
                        <a:rPr lang="es-EC" sz="1400" b="0" i="0" u="none" strike="noStrike" cap="none"/>
                        <a:t>El tipo de intervención “Sin intervención” no debería ser usado hasta que no se comprenda mejor.</a:t>
                      </a:r>
                      <a:endParaRPr/>
                    </a:p>
                    <a:p>
                      <a:pPr marL="0" marR="0" lvl="0" indent="0" algn="l" rtl="0">
                        <a:lnSpc>
                          <a:spcPct val="100000"/>
                        </a:lnSpc>
                        <a:spcBef>
                          <a:spcPts val="0"/>
                        </a:spcBef>
                        <a:spcAft>
                          <a:spcPts val="0"/>
                        </a:spcAft>
                        <a:buNone/>
                      </a:pPr>
                      <a:endParaRPr sz="1400" b="0" i="1" u="none" strike="noStrike" cap="none"/>
                    </a:p>
                  </a:txBody>
                  <a:tcPr marL="91450" marR="9145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234"/>
          <p:cNvSpPr txBox="1">
            <a:spLocks noGrp="1"/>
          </p:cNvSpPr>
          <p:nvPr>
            <p:ph type="title"/>
          </p:nvPr>
        </p:nvSpPr>
        <p:spPr>
          <a:xfrm>
            <a:off x="526211" y="457200"/>
            <a:ext cx="8193927" cy="6124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Amenazas a la validez</a:t>
            </a:r>
            <a:endParaRPr/>
          </a:p>
        </p:txBody>
      </p:sp>
      <p:sp>
        <p:nvSpPr>
          <p:cNvPr id="1858" name="Google Shape;1858;p234"/>
          <p:cNvSpPr txBox="1">
            <a:spLocks noGrp="1"/>
          </p:cNvSpPr>
          <p:nvPr>
            <p:ph type="body" idx="1"/>
          </p:nvPr>
        </p:nvSpPr>
        <p:spPr>
          <a:xfrm>
            <a:off x="249238" y="971550"/>
            <a:ext cx="8739187" cy="52990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1800">
                <a:latin typeface="Arial"/>
                <a:ea typeface="Arial"/>
                <a:cs typeface="Arial"/>
                <a:sym typeface="Arial"/>
              </a:rPr>
              <a:t>Se han considerado las siguientes acciones para asegurar la validez del estudio:</a:t>
            </a:r>
            <a:endParaRPr/>
          </a:p>
          <a:p>
            <a:pPr marL="914400" lvl="1" indent="-3810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Las mediciones son tomadas de código fuente original</a:t>
            </a:r>
            <a:endParaRPr/>
          </a:p>
          <a:p>
            <a:pPr marL="914400" lvl="1" indent="-3810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Los medidores han actuado independientemente, sin comunicación entre ellos. Todas las mediciones han sido tomadas en las mismas condiciones</a:t>
            </a:r>
            <a:endParaRPr/>
          </a:p>
          <a:p>
            <a:pPr marL="457200" lvl="0" indent="-228600" algn="l" rtl="0">
              <a:lnSpc>
                <a:spcPct val="100000"/>
              </a:lnSpc>
              <a:spcBef>
                <a:spcPts val="600"/>
              </a:spcBef>
              <a:spcAft>
                <a:spcPts val="0"/>
              </a:spcAft>
              <a:buSzPts val="3000"/>
              <a:buFont typeface="Noto Sans Symbols"/>
              <a:buNone/>
            </a:pPr>
            <a:endParaRPr sz="1800">
              <a:latin typeface="Arial"/>
              <a:ea typeface="Arial"/>
              <a:cs typeface="Arial"/>
              <a:sym typeface="Arial"/>
            </a:endParaRPr>
          </a:p>
          <a:p>
            <a:pPr marL="914400" lvl="1" indent="-3810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Se ha trabajado con mediciones de experimentos realizados por sujetos profesionales representativos de la industria</a:t>
            </a:r>
            <a:endParaRPr/>
          </a:p>
          <a:p>
            <a:pPr marL="914400" lvl="1" indent="-3810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Se ha contado con suites de casos de prueba representativas: Ad hoc para experimentos de la industria y PCdE elaborada en un proyecto fin de Master. Medidores representativos (estudiantes de Doctorado con experiencia en área del software)</a:t>
            </a:r>
            <a:endParaRPr/>
          </a:p>
          <a:p>
            <a:pPr marL="914400" lvl="1" indent="-228600" algn="l" rtl="0">
              <a:lnSpc>
                <a:spcPct val="100000"/>
              </a:lnSpc>
              <a:spcBef>
                <a:spcPts val="0"/>
              </a:spcBef>
              <a:spcAft>
                <a:spcPts val="0"/>
              </a:spcAft>
              <a:buSzPts val="2400"/>
              <a:buFont typeface="Noto Sans Symbols"/>
              <a:buNone/>
            </a:pPr>
            <a:endParaRPr sz="1600">
              <a:latin typeface="Arial"/>
              <a:ea typeface="Arial"/>
              <a:cs typeface="Arial"/>
              <a:sym typeface="Arial"/>
            </a:endParaRPr>
          </a:p>
          <a:p>
            <a:pPr marL="914400" lvl="1" indent="-3810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Hemos utilizado varios métodos de comparación en particular basados en el estándar ISO 5725</a:t>
            </a:r>
            <a:endParaRPr/>
          </a:p>
          <a:p>
            <a:pPr marL="914400" lvl="1" indent="-3810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Las conclusiones están basadas en casi un millar de mediciones.</a:t>
            </a:r>
            <a:endParaRPr/>
          </a:p>
          <a:p>
            <a:pPr marL="914400" lvl="1" indent="-3810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Se ha automatizado la captura y análisis de datos</a:t>
            </a:r>
            <a:endParaRPr/>
          </a:p>
          <a:p>
            <a:pPr marL="457200" lvl="0" indent="-228600" algn="l" rtl="0">
              <a:lnSpc>
                <a:spcPct val="100000"/>
              </a:lnSpc>
              <a:spcBef>
                <a:spcPts val="600"/>
              </a:spcBef>
              <a:spcAft>
                <a:spcPts val="0"/>
              </a:spcAft>
              <a:buSzPts val="3000"/>
              <a:buFont typeface="Noto Sans Symbols"/>
              <a:buNone/>
            </a:pPr>
            <a:endParaRPr sz="1800">
              <a:latin typeface="Arial"/>
              <a:ea typeface="Arial"/>
              <a:cs typeface="Arial"/>
              <a:sym typeface="Arial"/>
            </a:endParaRPr>
          </a:p>
          <a:p>
            <a:pPr marL="914400" lvl="1" indent="-3810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Para cada componente estudiamos distintas variantes: dos tipos de casos de prueba, tres medidores, tres tipos de intervención</a:t>
            </a:r>
            <a:endParaRPr/>
          </a:p>
          <a:p>
            <a:pPr marL="914400" lvl="1" indent="-228600" algn="l" rtl="0">
              <a:lnSpc>
                <a:spcPct val="100000"/>
              </a:lnSpc>
              <a:spcBef>
                <a:spcPts val="0"/>
              </a:spcBef>
              <a:spcAft>
                <a:spcPts val="0"/>
              </a:spcAft>
              <a:buSzPts val="2400"/>
              <a:buFont typeface="Noto Sans Symbols"/>
              <a:buNone/>
            </a:pPr>
            <a:endParaRPr sz="1400">
              <a:latin typeface="Arial"/>
              <a:ea typeface="Arial"/>
              <a:cs typeface="Arial"/>
              <a:sym typeface="Arial"/>
            </a:endParaRPr>
          </a:p>
          <a:p>
            <a:pPr marL="457200" lvl="0" indent="-228600" algn="l"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235"/>
          <p:cNvSpPr txBox="1">
            <a:spLocks noGrp="1"/>
          </p:cNvSpPr>
          <p:nvPr>
            <p:ph type="title"/>
          </p:nvPr>
        </p:nvSpPr>
        <p:spPr>
          <a:xfrm>
            <a:off x="491706" y="457200"/>
            <a:ext cx="8228432" cy="74453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Resultados obtenidos</a:t>
            </a:r>
            <a:endParaRPr/>
          </a:p>
        </p:txBody>
      </p:sp>
      <p:sp>
        <p:nvSpPr>
          <p:cNvPr id="1865" name="Google Shape;1865;p235"/>
          <p:cNvSpPr txBox="1">
            <a:spLocks noGrp="1"/>
          </p:cNvSpPr>
          <p:nvPr>
            <p:ph type="body" idx="1"/>
          </p:nvPr>
        </p:nvSpPr>
        <p:spPr>
          <a:xfrm>
            <a:off x="242888" y="1470025"/>
            <a:ext cx="8631237" cy="4878388"/>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Los casos de prueba impactan tanto en las mediciones como en el resultado de los análisis estadísticos de experimentos. El impacto se circunscribe a factores relacionados con la tarea experimental.</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Los medidores no poseen demasiada influencia en las mediciones ni en el resultado de los análisis estadísticos de los experimentos.</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Los tipos de intervención Sintáctica y Semántica impactan fuertemente en las mediciones, pero no afectan al resultado de los análisis estadísticos de experimentos. El tipo “Sin intervención" impacta en el análisis estadístico, aunque al igual que los casos de prueba, no parece afectar al tratamiento.</a:t>
            </a:r>
            <a:endParaRPr/>
          </a:p>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236"/>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Problemas que enfrentamos</a:t>
            </a:r>
            <a:endParaRPr sz="4000" b="1" i="0" u="none" strike="noStrike" cap="none">
              <a:solidFill>
                <a:srgbClr val="1C405D"/>
              </a:solidFill>
              <a:latin typeface="Arial"/>
              <a:ea typeface="Arial"/>
              <a:cs typeface="Arial"/>
              <a:sym typeface="Arial"/>
            </a:endParaRPr>
          </a:p>
        </p:txBody>
      </p:sp>
      <p:sp>
        <p:nvSpPr>
          <p:cNvPr id="1871" name="Google Shape;1871;p236"/>
          <p:cNvSpPr txBox="1">
            <a:spLocks noGrp="1"/>
          </p:cNvSpPr>
          <p:nvPr>
            <p:ph type="body" idx="4294967295"/>
          </p:nvPr>
        </p:nvSpPr>
        <p:spPr>
          <a:xfrm>
            <a:off x="699775" y="2096219"/>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 La definición de calidad. Cómo definimos precisamente la calidad deseada?</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MODELOS DE CALIDAD</a:t>
            </a:r>
            <a:endParaRPr sz="18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 Cómo se comprueba la calidad de un producto?</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CONTROL DE CALIDAD</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 Cómo desarrollamos un producto de calidad?</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ASEGURAMIENTO DE LA CALIDAD</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GESTIÓN DE LA CALIDAD</a:t>
            </a:r>
            <a:endParaRPr/>
          </a:p>
          <a:p>
            <a:pPr marL="914400" lvl="1" indent="-457200" algn="l" rtl="0">
              <a:lnSpc>
                <a:spcPct val="100000"/>
              </a:lnSpc>
              <a:spcBef>
                <a:spcPts val="0"/>
              </a:spcBef>
              <a:spcAft>
                <a:spcPts val="0"/>
              </a:spcAft>
              <a:buSzPts val="2400"/>
              <a:buFont typeface="Noto Sans Symbols"/>
              <a:buChar char="▪"/>
            </a:pPr>
            <a:r>
              <a:rPr lang="es-EC" sz="1800" b="1">
                <a:latin typeface="Arial"/>
                <a:ea typeface="Arial"/>
                <a:cs typeface="Arial"/>
                <a:sym typeface="Arial"/>
              </a:rPr>
              <a:t>CALIDAD DEL PROCESO</a:t>
            </a:r>
            <a:endParaRPr sz="2400" b="1">
              <a:latin typeface="Arial"/>
              <a:ea typeface="Arial"/>
              <a:cs typeface="Arial"/>
              <a:sym typeface="Arial"/>
            </a:endParaRPr>
          </a:p>
        </p:txBody>
      </p:sp>
      <p:cxnSp>
        <p:nvCxnSpPr>
          <p:cNvPr id="1872" name="Google Shape;1872;p23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873" name="Google Shape;1873;p23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874" name="Google Shape;1874;p23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236</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237"/>
          <p:cNvSpPr txBox="1">
            <a:spLocks noGrp="1"/>
          </p:cNvSpPr>
          <p:nvPr>
            <p:ph type="title"/>
          </p:nvPr>
        </p:nvSpPr>
        <p:spPr>
          <a:xfrm>
            <a:off x="736720" y="2698330"/>
            <a:ext cx="8220075" cy="74453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200">
                <a:solidFill>
                  <a:srgbClr val="333333"/>
                </a:solidFill>
                <a:latin typeface="Arial"/>
                <a:ea typeface="Arial"/>
                <a:cs typeface="Arial"/>
                <a:sym typeface="Arial"/>
              </a:rPr>
              <a:t>CASO AENOR - AQC</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238"/>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AQC Lab - ISO/IEC 25000</a:t>
            </a:r>
            <a:endParaRPr/>
          </a:p>
        </p:txBody>
      </p:sp>
      <p:sp>
        <p:nvSpPr>
          <p:cNvPr id="1886" name="Google Shape;1886;p238"/>
          <p:cNvSpPr txBox="1">
            <a:spLocks noGrp="1"/>
          </p:cNvSpPr>
          <p:nvPr>
            <p:ph type="body" idx="1"/>
          </p:nvPr>
        </p:nvSpPr>
        <p:spPr>
          <a:xfrm>
            <a:off x="250825" y="1628775"/>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ISO/IEC 25000 define los modelos y procesos para evaluar la calidad</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No establece una correlación entre las métricas y umbrales necesarios para identificar el nivel concreto de calidad que presenta un producto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ACQ Lab: Define un modelo y un proceso de calidad  que están alineados con ISO 25000, además un conjunto de propiedades de calidad medibles a partir de código fuente del producto software </a:t>
            </a:r>
            <a:endParaRPr sz="24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239"/>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AQC Lab</a:t>
            </a:r>
            <a:endParaRPr>
              <a:latin typeface="Arial"/>
              <a:ea typeface="Arial"/>
              <a:cs typeface="Arial"/>
              <a:sym typeface="Arial"/>
            </a:endParaRPr>
          </a:p>
        </p:txBody>
      </p:sp>
      <p:sp>
        <p:nvSpPr>
          <p:cNvPr id="1892" name="Google Shape;1892;p239"/>
          <p:cNvSpPr txBox="1">
            <a:spLocks noGrp="1"/>
          </p:cNvSpPr>
          <p:nvPr>
            <p:ph type="body" idx="1"/>
          </p:nvPr>
        </p:nvSpPr>
        <p:spPr>
          <a:xfrm>
            <a:off x="250825" y="1628775"/>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Evaluar un producto software y calcular el valor concreto de calidad que presenta (Mediante un entorno automatizado)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Permite que las organizaciones interesadas en calidad del producto software puedan obtener un informe de evaluación independiente</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 </a:t>
            </a:r>
            <a:endParaRPr sz="4000" b="1" i="0" u="none" strike="noStrike" cap="none">
              <a:solidFill>
                <a:srgbClr val="92D050"/>
              </a:solidFill>
              <a:latin typeface="Arial"/>
              <a:ea typeface="Arial"/>
              <a:cs typeface="Arial"/>
              <a:sym typeface="Arial"/>
            </a:endParaRPr>
          </a:p>
        </p:txBody>
      </p:sp>
      <p:sp>
        <p:nvSpPr>
          <p:cNvPr id="236" name="Google Shape;236;p24"/>
          <p:cNvSpPr txBox="1">
            <a:spLocks noGrp="1"/>
          </p:cNvSpPr>
          <p:nvPr>
            <p:ph type="body" idx="4294967295"/>
          </p:nvPr>
        </p:nvSpPr>
        <p:spPr>
          <a:xfrm>
            <a:off x="347491" y="1812419"/>
            <a:ext cx="8477532"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Parte 1: Artículo</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Why Software Fails ? (Charette 2005)</a:t>
            </a:r>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Aspectos</a:t>
            </a:r>
            <a:endParaRPr sz="2200">
              <a:latin typeface="Arial"/>
              <a:ea typeface="Arial"/>
              <a:cs typeface="Arial"/>
              <a:sym typeface="Arial"/>
            </a:endParaRPr>
          </a:p>
          <a:p>
            <a:pPr marL="1371600" lvl="2"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Número de líneas de código en las aplicaciones</a:t>
            </a:r>
            <a:endParaRPr/>
          </a:p>
          <a:p>
            <a:pPr marL="1371600" lvl="2"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En que aspectos impactan los fallos de software</a:t>
            </a:r>
            <a:endParaRPr/>
          </a:p>
          <a:p>
            <a:pPr marL="1371600" lvl="2"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Porqué fallan los proyectos?</a:t>
            </a:r>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Parte 2: Analizar y presentar un caso real del que tenga conocimiento</a:t>
            </a:r>
            <a:endParaRPr sz="2800">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Descripción</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Fallos</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Causas principales</a:t>
            </a: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237" name="Google Shape;237;p2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38" name="Google Shape;238;p2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39" name="Google Shape;239;p2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40"/>
          <p:cNvSpPr txBox="1">
            <a:spLocks noGrp="1"/>
          </p:cNvSpPr>
          <p:nvPr>
            <p:ph type="title"/>
          </p:nvPr>
        </p:nvSpPr>
        <p:spPr>
          <a:xfrm>
            <a:off x="395288" y="188913"/>
            <a:ext cx="8424862" cy="13207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Beneficios de una evaluación de calidad de producto: Desarrolladores</a:t>
            </a:r>
            <a:endParaRPr/>
          </a:p>
        </p:txBody>
      </p:sp>
      <p:sp>
        <p:nvSpPr>
          <p:cNvPr id="1898" name="Google Shape;1898;p240"/>
          <p:cNvSpPr txBox="1">
            <a:spLocks noGrp="1"/>
          </p:cNvSpPr>
          <p:nvPr>
            <p:ph type="body" idx="1"/>
          </p:nvPr>
        </p:nvSpPr>
        <p:spPr>
          <a:xfrm>
            <a:off x="250825" y="1628775"/>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Controlar la calidad del producto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Mejorar las características del producto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Asegurar a sus clientes un nivel de calidad</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Comparar con productos de la competencia</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Posicionar su producto en el mercado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Aumentar las ventas del producto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241"/>
          <p:cNvSpPr txBox="1">
            <a:spLocks noGrp="1"/>
          </p:cNvSpPr>
          <p:nvPr>
            <p:ph type="title"/>
          </p:nvPr>
        </p:nvSpPr>
        <p:spPr>
          <a:xfrm>
            <a:off x="395288" y="188913"/>
            <a:ext cx="8424862" cy="111367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Beneficios de una evaluación de calidad de producto: Compradores</a:t>
            </a:r>
            <a:endParaRPr/>
          </a:p>
        </p:txBody>
      </p:sp>
      <p:sp>
        <p:nvSpPr>
          <p:cNvPr id="1904" name="Google Shape;1904;p241"/>
          <p:cNvSpPr txBox="1">
            <a:spLocks noGrp="1"/>
          </p:cNvSpPr>
          <p:nvPr>
            <p:ph type="body" idx="1"/>
          </p:nvPr>
        </p:nvSpPr>
        <p:spPr>
          <a:xfrm>
            <a:off x="250825" y="1628775"/>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Conocer la calidad del producto que compran</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Comparar entre distintas alternativas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Establecer acuerdos de nivel de servicio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Minimizar los fallos en producción</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Reducir los costos finales de comprar software</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242"/>
          <p:cNvSpPr txBox="1">
            <a:spLocks noGrp="1"/>
          </p:cNvSpPr>
          <p:nvPr>
            <p:ph type="title"/>
          </p:nvPr>
        </p:nvSpPr>
        <p:spPr>
          <a:xfrm>
            <a:off x="395288" y="188913"/>
            <a:ext cx="8424862"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Certificación</a:t>
            </a:r>
            <a:endParaRPr/>
          </a:p>
        </p:txBody>
      </p:sp>
      <p:sp>
        <p:nvSpPr>
          <p:cNvPr id="1910" name="Google Shape;1910;p242"/>
          <p:cNvSpPr txBox="1">
            <a:spLocks noGrp="1"/>
          </p:cNvSpPr>
          <p:nvPr>
            <p:ph type="body" idx="1"/>
          </p:nvPr>
        </p:nvSpPr>
        <p:spPr>
          <a:xfrm>
            <a:off x="276705" y="1326850"/>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AENOR y AQC Lab en 2013 realizan un piloto de evaluación y certificación de productos software de acuerdo a ISO 25000, centrándose en la Mantenibilidad</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Empresas desarrolladoras: Bitware, Enxenio y Sicaman</a:t>
            </a: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243"/>
          <p:cNvSpPr txBox="1">
            <a:spLocks noGrp="1"/>
          </p:cNvSpPr>
          <p:nvPr>
            <p:ph type="title"/>
          </p:nvPr>
        </p:nvSpPr>
        <p:spPr>
          <a:xfrm>
            <a:off x="395288" y="188912"/>
            <a:ext cx="8424862" cy="120856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Procedimiento seguido durante el piloto de certificación</a:t>
            </a:r>
            <a:endParaRPr/>
          </a:p>
        </p:txBody>
      </p:sp>
      <p:pic>
        <p:nvPicPr>
          <p:cNvPr id="1916" name="Google Shape;1916;p243"/>
          <p:cNvPicPr preferRelativeResize="0"/>
          <p:nvPr/>
        </p:nvPicPr>
        <p:blipFill rotWithShape="1">
          <a:blip r:embed="rId3">
            <a:alphaModFix/>
          </a:blip>
          <a:srcRect/>
          <a:stretch/>
        </p:blipFill>
        <p:spPr>
          <a:xfrm>
            <a:off x="863855" y="1653955"/>
            <a:ext cx="7487728" cy="4558398"/>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244"/>
          <p:cNvSpPr txBox="1">
            <a:spLocks noGrp="1"/>
          </p:cNvSpPr>
          <p:nvPr>
            <p:ph type="title"/>
          </p:nvPr>
        </p:nvSpPr>
        <p:spPr>
          <a:xfrm>
            <a:off x="395288" y="188913"/>
            <a:ext cx="8424862"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Resultados</a:t>
            </a:r>
            <a:endParaRPr/>
          </a:p>
        </p:txBody>
      </p:sp>
      <p:sp>
        <p:nvSpPr>
          <p:cNvPr id="1922" name="Google Shape;1922;p244"/>
          <p:cNvSpPr txBox="1">
            <a:spLocks noGrp="1"/>
          </p:cNvSpPr>
          <p:nvPr>
            <p:ph type="body" idx="1"/>
          </p:nvPr>
        </p:nvSpPr>
        <p:spPr>
          <a:xfrm>
            <a:off x="276705" y="1326850"/>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Mejora de la producción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Ahorro de costos de mantenimiento de aproximadamente 40% (correctivo en mayor porcentaje)</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245"/>
          <p:cNvSpPr txBox="1">
            <a:spLocks noGrp="1"/>
          </p:cNvSpPr>
          <p:nvPr>
            <p:ph type="title"/>
          </p:nvPr>
        </p:nvSpPr>
        <p:spPr>
          <a:xfrm>
            <a:off x="1064524" y="2844979"/>
            <a:ext cx="7225461" cy="74453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600">
                <a:solidFill>
                  <a:srgbClr val="333333"/>
                </a:solidFill>
                <a:latin typeface="Arial"/>
                <a:ea typeface="Arial"/>
                <a:cs typeface="Arial"/>
                <a:sym typeface="Arial"/>
              </a:rPr>
              <a:t>EVALUACIÓN DE LA MANTENIBILIDAD</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246"/>
          <p:cNvSpPr txBox="1">
            <a:spLocks noGrp="1"/>
          </p:cNvSpPr>
          <p:nvPr>
            <p:ph type="title"/>
          </p:nvPr>
        </p:nvSpPr>
        <p:spPr>
          <a:xfrm>
            <a:off x="395288" y="188913"/>
            <a:ext cx="8424862"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Tareas a realizar</a:t>
            </a:r>
            <a:endParaRPr/>
          </a:p>
        </p:txBody>
      </p:sp>
      <p:sp>
        <p:nvSpPr>
          <p:cNvPr id="1934" name="Google Shape;1934;p246"/>
          <p:cNvSpPr txBox="1">
            <a:spLocks noGrp="1"/>
          </p:cNvSpPr>
          <p:nvPr>
            <p:ph type="body" idx="1"/>
          </p:nvPr>
        </p:nvSpPr>
        <p:spPr>
          <a:xfrm>
            <a:off x="94891" y="1559764"/>
            <a:ext cx="8643668" cy="3874878"/>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Establecer los requisitos. Definir características, sub características que se pueden evaluar, relaciones entre características. Seleccionar las partes del producto a evaluar</a:t>
            </a: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Especificar la evaluación. Selecciona las métricas. Umbrales que reflejen el valor de calidad que se quiere alcanzar (Ej. 4% de código duplicado que tan bueno o malo es)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Diseñar la evaluación. Identificar herramientas, personas. Ecosistema para la Evaluación y Certificación del producto software (Diagrama siguiente diapositiva). </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Ejecutar. Ciclo de evaluación y certificación (ver diapositiva siguiente)</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Concluir la evaluación</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247"/>
          <p:cNvSpPr txBox="1">
            <a:spLocks noGrp="1"/>
          </p:cNvSpPr>
          <p:nvPr>
            <p:ph type="title"/>
          </p:nvPr>
        </p:nvSpPr>
        <p:spPr>
          <a:xfrm>
            <a:off x="395288" y="188913"/>
            <a:ext cx="8424862"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Ecosistema</a:t>
            </a:r>
            <a:endParaRPr/>
          </a:p>
        </p:txBody>
      </p:sp>
      <p:pic>
        <p:nvPicPr>
          <p:cNvPr id="1940" name="Google Shape;1940;p247"/>
          <p:cNvPicPr preferRelativeResize="0"/>
          <p:nvPr/>
        </p:nvPicPr>
        <p:blipFill rotWithShape="1">
          <a:blip r:embed="rId3">
            <a:alphaModFix/>
          </a:blip>
          <a:srcRect/>
          <a:stretch/>
        </p:blipFill>
        <p:spPr>
          <a:xfrm>
            <a:off x="1104180" y="1806895"/>
            <a:ext cx="6392174" cy="3878902"/>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248"/>
          <p:cNvSpPr txBox="1">
            <a:spLocks noGrp="1"/>
          </p:cNvSpPr>
          <p:nvPr>
            <p:ph type="title"/>
          </p:nvPr>
        </p:nvSpPr>
        <p:spPr>
          <a:xfrm>
            <a:off x="395288" y="188912"/>
            <a:ext cx="8424862" cy="130345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Ciclo de evaluación y certificación del producto software</a:t>
            </a:r>
            <a:endParaRPr/>
          </a:p>
        </p:txBody>
      </p:sp>
      <p:pic>
        <p:nvPicPr>
          <p:cNvPr id="1946" name="Google Shape;1946;p248"/>
          <p:cNvPicPr preferRelativeResize="0"/>
          <p:nvPr/>
        </p:nvPicPr>
        <p:blipFill rotWithShape="1">
          <a:blip r:embed="rId3">
            <a:alphaModFix/>
          </a:blip>
          <a:srcRect/>
          <a:stretch/>
        </p:blipFill>
        <p:spPr>
          <a:xfrm>
            <a:off x="721519" y="1706562"/>
            <a:ext cx="7772400" cy="4539209"/>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249"/>
          <p:cNvSpPr txBox="1">
            <a:spLocks noGrp="1"/>
          </p:cNvSpPr>
          <p:nvPr>
            <p:ph type="title"/>
          </p:nvPr>
        </p:nvSpPr>
        <p:spPr>
          <a:xfrm>
            <a:off x="395288" y="188913"/>
            <a:ext cx="8424862"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Caso de Evaluación</a:t>
            </a:r>
            <a:endParaRPr/>
          </a:p>
        </p:txBody>
      </p:sp>
      <p:sp>
        <p:nvSpPr>
          <p:cNvPr id="1952" name="Google Shape;1952;p249"/>
          <p:cNvSpPr txBox="1">
            <a:spLocks noGrp="1"/>
          </p:cNvSpPr>
          <p:nvPr>
            <p:ph type="body" idx="1"/>
          </p:nvPr>
        </p:nvSpPr>
        <p:spPr>
          <a:xfrm>
            <a:off x="94891" y="1559764"/>
            <a:ext cx="8643668" cy="3874878"/>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a:solidFill>
                  <a:schemeClr val="dk1"/>
                </a:solidFill>
                <a:latin typeface="Arial"/>
                <a:ea typeface="Arial"/>
                <a:cs typeface="Arial"/>
                <a:sym typeface="Arial"/>
              </a:rPr>
              <a:t>Enxenio S.L. se dedica al diseño, desarrollo y operación de sistemas de información para todo tipo de organizaciones. Creada en 2004, cuenta con una plantilla de unas 20 personas.</a:t>
            </a:r>
            <a:endParaRPr/>
          </a:p>
          <a:p>
            <a:pPr marL="457200" lvl="0" indent="-419100" algn="just" rtl="0">
              <a:lnSpc>
                <a:spcPct val="100000"/>
              </a:lnSpc>
              <a:spcBef>
                <a:spcPts val="600"/>
              </a:spcBef>
              <a:spcAft>
                <a:spcPts val="0"/>
              </a:spcAft>
              <a:buSzPts val="3000"/>
              <a:buChar char="▪"/>
            </a:pPr>
            <a:r>
              <a:rPr lang="es-EC" sz="1800">
                <a:solidFill>
                  <a:schemeClr val="dk1"/>
                </a:solidFill>
                <a:latin typeface="Arial"/>
                <a:ea typeface="Arial"/>
                <a:cs typeface="Arial"/>
                <a:sym typeface="Arial"/>
              </a:rPr>
              <a:t>El producto evaluado en el proyecto piloto de evaluación y certificación es xCloud Bookstore4, una plataforma para la distribución y venta online de contenidos digitales. </a:t>
            </a:r>
            <a:endParaRPr/>
          </a:p>
          <a:p>
            <a:pPr marL="457200" lvl="0" indent="-419100" algn="just" rtl="0">
              <a:lnSpc>
                <a:spcPct val="100000"/>
              </a:lnSpc>
              <a:spcBef>
                <a:spcPts val="600"/>
              </a:spcBef>
              <a:spcAft>
                <a:spcPts val="0"/>
              </a:spcAft>
              <a:buSzPts val="3000"/>
              <a:buChar char="▪"/>
            </a:pPr>
            <a:r>
              <a:rPr lang="es-EC" sz="1800">
                <a:solidFill>
                  <a:schemeClr val="dk1"/>
                </a:solidFill>
                <a:latin typeface="Arial"/>
                <a:ea typeface="Arial"/>
                <a:cs typeface="Arial"/>
                <a:sym typeface="Arial"/>
              </a:rPr>
              <a:t>Es posible que en muchos casos sean necesarias ciertas adaptaciones del producto a las necesidades particulares de un cliente, por lo que la </a:t>
            </a:r>
            <a:r>
              <a:rPr lang="es-EC" sz="1800" b="1">
                <a:solidFill>
                  <a:schemeClr val="dk1"/>
                </a:solidFill>
                <a:latin typeface="Arial"/>
                <a:ea typeface="Arial"/>
                <a:cs typeface="Arial"/>
                <a:sym typeface="Arial"/>
              </a:rPr>
              <a:t>mantenibilidad</a:t>
            </a:r>
            <a:r>
              <a:rPr lang="es-EC" sz="1800">
                <a:solidFill>
                  <a:schemeClr val="dk1"/>
                </a:solidFill>
                <a:latin typeface="Arial"/>
                <a:ea typeface="Arial"/>
                <a:cs typeface="Arial"/>
                <a:sym typeface="Arial"/>
              </a:rPr>
              <a:t> del producto cobra una gran importancia de cara a su comercialización.</a:t>
            </a:r>
            <a:endParaRPr sz="1800">
              <a:solidFill>
                <a:schemeClr val="dk1"/>
              </a:solidFill>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 Software</a:t>
            </a:r>
            <a:endParaRPr sz="4000" b="1" i="0" u="none" strike="noStrike" cap="none">
              <a:solidFill>
                <a:srgbClr val="1C405D"/>
              </a:solidFill>
              <a:latin typeface="Arial"/>
              <a:ea typeface="Arial"/>
              <a:cs typeface="Arial"/>
              <a:sym typeface="Arial"/>
            </a:endParaRPr>
          </a:p>
        </p:txBody>
      </p:sp>
      <p:sp>
        <p:nvSpPr>
          <p:cNvPr id="245" name="Google Shape;245;p25"/>
          <p:cNvSpPr txBox="1">
            <a:spLocks noGrp="1"/>
          </p:cNvSpPr>
          <p:nvPr>
            <p:ph type="body" idx="4294967295"/>
          </p:nvPr>
        </p:nvSpPr>
        <p:spPr>
          <a:xfrm>
            <a:off x="625226" y="1575510"/>
            <a:ext cx="8091233" cy="2216989"/>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Un proceso es una colección de actividades cuando un producto está siendo creado.</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En el contexto del software no es una actividad rígida sino adaptable. Se selecciona un conjunto apropiado de acciones y tareas.</a:t>
            </a:r>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46" name="Google Shape;246;p2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47" name="Google Shape;247;p2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48" name="Google Shape;248;p2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25</a:t>
            </a:fld>
            <a:endParaRPr/>
          </a:p>
        </p:txBody>
      </p:sp>
      <p:pic>
        <p:nvPicPr>
          <p:cNvPr id="249" name="Google Shape;249;p25"/>
          <p:cNvPicPr preferRelativeResize="0"/>
          <p:nvPr/>
        </p:nvPicPr>
        <p:blipFill rotWithShape="1">
          <a:blip r:embed="rId3">
            <a:alphaModFix/>
          </a:blip>
          <a:srcRect/>
          <a:stretch/>
        </p:blipFill>
        <p:spPr>
          <a:xfrm>
            <a:off x="625226" y="3833557"/>
            <a:ext cx="8327858" cy="2499577"/>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250"/>
          <p:cNvSpPr txBox="1">
            <a:spLocks noGrp="1"/>
          </p:cNvSpPr>
          <p:nvPr>
            <p:ph type="title"/>
          </p:nvPr>
        </p:nvSpPr>
        <p:spPr>
          <a:xfrm>
            <a:off x="395288" y="188913"/>
            <a:ext cx="8424862"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Resultados de Primera evaluación</a:t>
            </a:r>
            <a:endParaRPr/>
          </a:p>
        </p:txBody>
      </p:sp>
      <p:sp>
        <p:nvSpPr>
          <p:cNvPr id="1958" name="Google Shape;1958;p250"/>
          <p:cNvSpPr txBox="1">
            <a:spLocks noGrp="1"/>
          </p:cNvSpPr>
          <p:nvPr>
            <p:ph type="body" idx="1"/>
          </p:nvPr>
        </p:nvSpPr>
        <p:spPr>
          <a:xfrm>
            <a:off x="94891" y="1559763"/>
            <a:ext cx="8643668" cy="428031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Baja Analizabilidad</a:t>
            </a:r>
            <a:r>
              <a:rPr lang="es-EC" sz="2000">
                <a:latin typeface="Arial"/>
                <a:ea typeface="Arial"/>
                <a:cs typeface="Arial"/>
                <a:sym typeface="Arial"/>
              </a:rPr>
              <a:t>: lo que penalizaba al equipo de desarrollo a la hora de poder detecta qué partes del producto implementaban una funcionalidad concreta.</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Baja Modularidad</a:t>
            </a:r>
            <a:r>
              <a:rPr lang="es-EC" sz="2000">
                <a:latin typeface="Arial"/>
                <a:ea typeface="Arial"/>
                <a:cs typeface="Arial"/>
                <a:sym typeface="Arial"/>
              </a:rPr>
              <a:t>: lo que suponía un riesgo a la hora de corregir un módulo sin que otros independientes se vieran afectados.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Baja Capacidad para ser modificado</a:t>
            </a:r>
            <a:r>
              <a:rPr lang="es-EC" sz="2000">
                <a:latin typeface="Arial"/>
                <a:ea typeface="Arial"/>
                <a:cs typeface="Arial"/>
                <a:sym typeface="Arial"/>
              </a:rPr>
              <a:t>: lo que afectaba a la facilidad para introducir cambios en el producto sin introducir nuevos errores.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Baja Capacidad para ser reutilizado</a:t>
            </a:r>
            <a:r>
              <a:rPr lang="es-EC" sz="2000">
                <a:latin typeface="Arial"/>
                <a:ea typeface="Arial"/>
                <a:cs typeface="Arial"/>
                <a:sym typeface="Arial"/>
              </a:rPr>
              <a:t>: lo que representaba un riesgo de que los módulos del producto no se pudieran reutilizar por su acoplamiento con otras partes.</a:t>
            </a:r>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Baja Capacidad para ser probado</a:t>
            </a:r>
            <a:r>
              <a:rPr lang="es-EC" sz="2000">
                <a:latin typeface="Arial"/>
                <a:ea typeface="Arial"/>
                <a:cs typeface="Arial"/>
                <a:sym typeface="Arial"/>
              </a:rPr>
              <a:t>: lo que impedía confiar en que las pruebas realizadas al sistema fueran lo suficientemente completas.</a:t>
            </a:r>
            <a:endParaRPr sz="2000">
              <a:latin typeface="Arial"/>
              <a:ea typeface="Arial"/>
              <a:cs typeface="Arial"/>
              <a:sym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251"/>
          <p:cNvSpPr txBox="1">
            <a:spLocks noGrp="1"/>
          </p:cNvSpPr>
          <p:nvPr>
            <p:ph type="title"/>
          </p:nvPr>
        </p:nvSpPr>
        <p:spPr>
          <a:xfrm>
            <a:off x="395288" y="188913"/>
            <a:ext cx="8424862"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Primera y segunda evaluación</a:t>
            </a:r>
            <a:endParaRPr/>
          </a:p>
        </p:txBody>
      </p:sp>
      <p:pic>
        <p:nvPicPr>
          <p:cNvPr id="1964" name="Google Shape;1964;p251"/>
          <p:cNvPicPr preferRelativeResize="0"/>
          <p:nvPr/>
        </p:nvPicPr>
        <p:blipFill rotWithShape="1">
          <a:blip r:embed="rId3">
            <a:alphaModFix/>
          </a:blip>
          <a:srcRect/>
          <a:stretch/>
        </p:blipFill>
        <p:spPr>
          <a:xfrm>
            <a:off x="1147312" y="2018580"/>
            <a:ext cx="7179747" cy="4839419"/>
          </a:xfrm>
          <a:prstGeom prst="rect">
            <a:avLst/>
          </a:prstGeom>
          <a:noFill/>
          <a:ln>
            <a:noFill/>
          </a:ln>
        </p:spPr>
      </p:pic>
      <p:sp>
        <p:nvSpPr>
          <p:cNvPr id="1965" name="Google Shape;1965;p251"/>
          <p:cNvSpPr txBox="1"/>
          <p:nvPr/>
        </p:nvSpPr>
        <p:spPr>
          <a:xfrm>
            <a:off x="176482" y="1206080"/>
            <a:ext cx="8643668" cy="812501"/>
          </a:xfrm>
          <a:prstGeom prst="rect">
            <a:avLst/>
          </a:prstGeom>
          <a:noFill/>
          <a:ln>
            <a:noFill/>
          </a:ln>
        </p:spPr>
        <p:txBody>
          <a:bodyPr spcFirstLastPara="1" wrap="square" lIns="91425" tIns="91425" rIns="91425" bIns="91425" anchor="t" anchorCtr="0">
            <a:noAutofit/>
          </a:bodyPr>
          <a:lstStyle/>
          <a:p>
            <a:pPr marL="457200" marR="0" lvl="0" indent="-419100" algn="just" rtl="0">
              <a:lnSpc>
                <a:spcPct val="100000"/>
              </a:lnSpc>
              <a:spcBef>
                <a:spcPts val="600"/>
              </a:spcBef>
              <a:spcAft>
                <a:spcPts val="0"/>
              </a:spcAft>
              <a:buClr>
                <a:srgbClr val="CFD8DC"/>
              </a:buClr>
              <a:buSzPts val="3000"/>
              <a:buFont typeface="Noto Sans Symbols"/>
              <a:buChar char="▪"/>
            </a:pPr>
            <a:r>
              <a:rPr lang="es-EC" sz="2000" b="0" i="0" u="none" strike="noStrike" cap="none">
                <a:solidFill>
                  <a:srgbClr val="263238"/>
                </a:solidFill>
                <a:latin typeface="Arial"/>
                <a:ea typeface="Arial"/>
                <a:cs typeface="Arial"/>
                <a:sym typeface="Arial"/>
              </a:rPr>
              <a:t>Mediante refactorización se consigue mejorar el nivel de mantenibilidad en la segunda evaluación.</a:t>
            </a:r>
            <a:endParaRPr sz="2000" b="0" i="0" u="none" strike="noStrike" cap="none">
              <a:solidFill>
                <a:srgbClr val="263238"/>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252"/>
          <p:cNvSpPr txBox="1">
            <a:spLocks noGrp="1"/>
          </p:cNvSpPr>
          <p:nvPr>
            <p:ph type="title"/>
          </p:nvPr>
        </p:nvSpPr>
        <p:spPr>
          <a:xfrm>
            <a:off x="395288" y="188913"/>
            <a:ext cx="8424862"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Resultados:</a:t>
            </a:r>
            <a:endParaRPr/>
          </a:p>
        </p:txBody>
      </p:sp>
      <p:sp>
        <p:nvSpPr>
          <p:cNvPr id="1971" name="Google Shape;1971;p252"/>
          <p:cNvSpPr txBox="1">
            <a:spLocks noGrp="1"/>
          </p:cNvSpPr>
          <p:nvPr>
            <p:ph type="body" idx="1"/>
          </p:nvPr>
        </p:nvSpPr>
        <p:spPr>
          <a:xfrm>
            <a:off x="94891" y="1559763"/>
            <a:ext cx="8643668" cy="428031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La evaluación ha sido realizada con un modelo independiente</a:t>
            </a:r>
            <a:endParaRPr sz="2000" b="1">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Alto nivel de mantenibilidad: </a:t>
            </a:r>
            <a:r>
              <a:rPr lang="es-EC" sz="2000">
                <a:latin typeface="Arial"/>
                <a:ea typeface="Arial"/>
                <a:cs typeface="Arial"/>
                <a:sym typeface="Arial"/>
              </a:rPr>
              <a:t>Esto implica menores costes de mantenimiento, evolución y adaptación del producto a las necesidades de los nuevos clientes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Contar con un sello de calidad del producto, importante para potenciales clientes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Se ha incorporado la evaluación del producto a los procesos de la empresa</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Redujeron el 75% de las incidencias correctivas</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253"/>
          <p:cNvSpPr txBox="1">
            <a:spLocks noGrp="1"/>
          </p:cNvSpPr>
          <p:nvPr>
            <p:ph type="title"/>
          </p:nvPr>
        </p:nvSpPr>
        <p:spPr>
          <a:xfrm>
            <a:off x="395288" y="188913"/>
            <a:ext cx="8424862"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t>Certificación :</a:t>
            </a:r>
            <a:endParaRPr/>
          </a:p>
        </p:txBody>
      </p:sp>
      <p:pic>
        <p:nvPicPr>
          <p:cNvPr id="1977" name="Google Shape;1977;p253"/>
          <p:cNvPicPr preferRelativeResize="0"/>
          <p:nvPr/>
        </p:nvPicPr>
        <p:blipFill rotWithShape="1">
          <a:blip r:embed="rId3">
            <a:alphaModFix/>
          </a:blip>
          <a:srcRect/>
          <a:stretch/>
        </p:blipFill>
        <p:spPr>
          <a:xfrm>
            <a:off x="4131295" y="448573"/>
            <a:ext cx="4688855" cy="6297283"/>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254"/>
          <p:cNvSpPr txBox="1">
            <a:spLocks noGrp="1"/>
          </p:cNvSpPr>
          <p:nvPr>
            <p:ph type="ctrTitle" idx="4294967295"/>
          </p:nvPr>
        </p:nvSpPr>
        <p:spPr>
          <a:xfrm>
            <a:off x="950997" y="1958197"/>
            <a:ext cx="7487728" cy="19333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PROCESO DE EVALUACIÓN</a:t>
            </a:r>
            <a:endParaRPr sz="4800" b="1" i="0" u="none" strike="noStrike" cap="none">
              <a:solidFill>
                <a:srgbClr val="00B0F0"/>
              </a:solidFill>
              <a:latin typeface="Arial"/>
              <a:ea typeface="Arial"/>
              <a:cs typeface="Arial"/>
              <a:sym typeface="Arial"/>
            </a:endParaRPr>
          </a:p>
        </p:txBody>
      </p:sp>
      <p:cxnSp>
        <p:nvCxnSpPr>
          <p:cNvPr id="1983" name="Google Shape;1983;p25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984" name="Google Shape;1984;p25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985" name="Google Shape;1985;p25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254</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255"/>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Cómo usar un modelo de calidad</a:t>
            </a:r>
            <a:endParaRPr/>
          </a:p>
        </p:txBody>
      </p:sp>
      <p:sp>
        <p:nvSpPr>
          <p:cNvPr id="1991" name="Google Shape;1991;p255"/>
          <p:cNvSpPr txBox="1">
            <a:spLocks noGrp="1"/>
          </p:cNvSpPr>
          <p:nvPr>
            <p:ph type="body" idx="1"/>
          </p:nvPr>
        </p:nvSpPr>
        <p:spPr>
          <a:xfrm>
            <a:off x="242198" y="1488558"/>
            <a:ext cx="8667886" cy="4539509"/>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Requerimientos de calidad</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Selección de factores</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Ordenar por importancia</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Obtener los criterios asociados del modelo</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Elegir o definir métricas a implementar para cada criterio/factor</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Establecer valores deseados (final / predictivo)</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Establecer valores mínimos aceptables</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256"/>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ISO/IEC 25040</a:t>
            </a:r>
            <a:endParaRPr/>
          </a:p>
        </p:txBody>
      </p:sp>
      <p:sp>
        <p:nvSpPr>
          <p:cNvPr id="1997" name="Google Shape;1997;p256"/>
          <p:cNvSpPr txBox="1">
            <a:spLocks noGrp="1"/>
          </p:cNvSpPr>
          <p:nvPr>
            <p:ph type="body" idx="1"/>
          </p:nvPr>
        </p:nvSpPr>
        <p:spPr>
          <a:xfrm>
            <a:off x="395288" y="1628775"/>
            <a:ext cx="7887475" cy="47529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3600">
                <a:latin typeface="Arial"/>
                <a:ea typeface="Arial"/>
                <a:cs typeface="Arial"/>
                <a:sym typeface="Arial"/>
              </a:rPr>
              <a:t>Define el proceso de evaluación</a:t>
            </a:r>
            <a:endParaRPr/>
          </a:p>
          <a:p>
            <a:pPr marL="914400" lvl="1" indent="-228600" algn="l" rtl="0">
              <a:lnSpc>
                <a:spcPct val="100000"/>
              </a:lnSpc>
              <a:spcBef>
                <a:spcPts val="0"/>
              </a:spcBef>
              <a:spcAft>
                <a:spcPts val="0"/>
              </a:spcAft>
              <a:buSzPts val="2400"/>
              <a:buNone/>
            </a:pPr>
            <a:endParaRPr sz="3200">
              <a:latin typeface="Arial"/>
              <a:ea typeface="Arial"/>
              <a:cs typeface="Arial"/>
              <a:sym typeface="Arial"/>
            </a:endParaRPr>
          </a:p>
          <a:p>
            <a:pPr marL="1504950" lvl="2" indent="-514350" algn="l" rtl="0">
              <a:lnSpc>
                <a:spcPct val="100000"/>
              </a:lnSpc>
              <a:spcBef>
                <a:spcPts val="0"/>
              </a:spcBef>
              <a:spcAft>
                <a:spcPts val="0"/>
              </a:spcAft>
              <a:buSzPts val="2400"/>
              <a:buFont typeface="Arial"/>
              <a:buAutoNum type="arabicPeriod"/>
            </a:pPr>
            <a:r>
              <a:rPr lang="es-EC" sz="3200">
                <a:latin typeface="Arial"/>
                <a:ea typeface="Arial"/>
                <a:cs typeface="Arial"/>
                <a:sym typeface="Arial"/>
              </a:rPr>
              <a:t>Establecer los requisitos</a:t>
            </a:r>
            <a:endParaRPr/>
          </a:p>
          <a:p>
            <a:pPr marL="1504950" lvl="2" indent="-514350" algn="l" rtl="0">
              <a:lnSpc>
                <a:spcPct val="100000"/>
              </a:lnSpc>
              <a:spcBef>
                <a:spcPts val="0"/>
              </a:spcBef>
              <a:spcAft>
                <a:spcPts val="0"/>
              </a:spcAft>
              <a:buSzPts val="2400"/>
              <a:buFont typeface="Arial"/>
              <a:buAutoNum type="arabicPeriod"/>
            </a:pPr>
            <a:r>
              <a:rPr lang="es-EC" sz="3200">
                <a:latin typeface="Arial"/>
                <a:ea typeface="Arial"/>
                <a:cs typeface="Arial"/>
                <a:sym typeface="Arial"/>
              </a:rPr>
              <a:t>Especificar la evaluación</a:t>
            </a:r>
            <a:endParaRPr/>
          </a:p>
          <a:p>
            <a:pPr marL="1504950" lvl="2" indent="-514350" algn="l" rtl="0">
              <a:lnSpc>
                <a:spcPct val="100000"/>
              </a:lnSpc>
              <a:spcBef>
                <a:spcPts val="0"/>
              </a:spcBef>
              <a:spcAft>
                <a:spcPts val="0"/>
              </a:spcAft>
              <a:buSzPts val="2400"/>
              <a:buFont typeface="Arial"/>
              <a:buAutoNum type="arabicPeriod"/>
            </a:pPr>
            <a:r>
              <a:rPr lang="es-EC" sz="3200">
                <a:latin typeface="Arial"/>
                <a:ea typeface="Arial"/>
                <a:cs typeface="Arial"/>
                <a:sym typeface="Arial"/>
              </a:rPr>
              <a:t>Diseñar</a:t>
            </a:r>
            <a:endParaRPr/>
          </a:p>
          <a:p>
            <a:pPr marL="1504950" lvl="2" indent="-514350" algn="l" rtl="0">
              <a:lnSpc>
                <a:spcPct val="100000"/>
              </a:lnSpc>
              <a:spcBef>
                <a:spcPts val="0"/>
              </a:spcBef>
              <a:spcAft>
                <a:spcPts val="0"/>
              </a:spcAft>
              <a:buSzPts val="2400"/>
              <a:buFont typeface="Arial"/>
              <a:buAutoNum type="arabicPeriod"/>
            </a:pPr>
            <a:r>
              <a:rPr lang="es-EC" sz="3200">
                <a:latin typeface="Arial"/>
                <a:ea typeface="Arial"/>
                <a:cs typeface="Arial"/>
                <a:sym typeface="Arial"/>
              </a:rPr>
              <a:t>Ejecutar</a:t>
            </a:r>
            <a:endParaRPr/>
          </a:p>
          <a:p>
            <a:pPr marL="1504950" lvl="2" indent="-514350" algn="l" rtl="0">
              <a:lnSpc>
                <a:spcPct val="100000"/>
              </a:lnSpc>
              <a:spcBef>
                <a:spcPts val="0"/>
              </a:spcBef>
              <a:spcAft>
                <a:spcPts val="0"/>
              </a:spcAft>
              <a:buSzPts val="2400"/>
              <a:buFont typeface="Arial"/>
              <a:buAutoNum type="arabicPeriod"/>
            </a:pPr>
            <a:r>
              <a:rPr lang="es-EC" sz="3200">
                <a:latin typeface="Arial"/>
                <a:ea typeface="Arial"/>
                <a:cs typeface="Arial"/>
                <a:sym typeface="Arial"/>
              </a:rPr>
              <a:t>Concluir la evaluación</a:t>
            </a:r>
            <a:endParaRPr/>
          </a:p>
          <a:p>
            <a:pPr marL="457200" lvl="0" indent="-228600" algn="l" rtl="0">
              <a:lnSpc>
                <a:spcPct val="100000"/>
              </a:lnSpc>
              <a:spcBef>
                <a:spcPts val="600"/>
              </a:spcBef>
              <a:spcAft>
                <a:spcPts val="0"/>
              </a:spcAft>
              <a:buSzPts val="3000"/>
              <a:buFont typeface="Noto Sans Symbols"/>
              <a:buNone/>
            </a:pPr>
            <a:endParaRPr sz="3600">
              <a:latin typeface="Arial"/>
              <a:ea typeface="Arial"/>
              <a:cs typeface="Arial"/>
              <a:sym typeface="Arial"/>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257"/>
          <p:cNvSpPr txBox="1">
            <a:spLocks noGrp="1"/>
          </p:cNvSpPr>
          <p:nvPr>
            <p:ph type="title"/>
          </p:nvPr>
        </p:nvSpPr>
        <p:spPr>
          <a:xfrm>
            <a:off x="395288" y="337769"/>
            <a:ext cx="8424862" cy="11933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Proceso de evaluación: 1. Establecer los requerimientos de evaluación</a:t>
            </a:r>
            <a:endParaRPr/>
          </a:p>
        </p:txBody>
      </p:sp>
      <p:pic>
        <p:nvPicPr>
          <p:cNvPr id="2003" name="Google Shape;2003;p257"/>
          <p:cNvPicPr preferRelativeResize="0"/>
          <p:nvPr/>
        </p:nvPicPr>
        <p:blipFill rotWithShape="1">
          <a:blip r:embed="rId3">
            <a:alphaModFix/>
          </a:blip>
          <a:srcRect/>
          <a:stretch/>
        </p:blipFill>
        <p:spPr>
          <a:xfrm>
            <a:off x="939486" y="1773842"/>
            <a:ext cx="7336465" cy="4872223"/>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258"/>
          <p:cNvSpPr txBox="1">
            <a:spLocks noGrp="1"/>
          </p:cNvSpPr>
          <p:nvPr>
            <p:ph type="title"/>
          </p:nvPr>
        </p:nvSpPr>
        <p:spPr>
          <a:xfrm>
            <a:off x="395288" y="337769"/>
            <a:ext cx="8424862" cy="11933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Requerimientos de evaluación</a:t>
            </a:r>
            <a:endParaRPr/>
          </a:p>
        </p:txBody>
      </p:sp>
      <p:pic>
        <p:nvPicPr>
          <p:cNvPr id="2009" name="Google Shape;2009;p258"/>
          <p:cNvPicPr preferRelativeResize="0"/>
          <p:nvPr/>
        </p:nvPicPr>
        <p:blipFill rotWithShape="1">
          <a:blip r:embed="rId3">
            <a:alphaModFix/>
          </a:blip>
          <a:srcRect/>
          <a:stretch/>
        </p:blipFill>
        <p:spPr>
          <a:xfrm>
            <a:off x="773277" y="1811969"/>
            <a:ext cx="7668883" cy="4196547"/>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259"/>
          <p:cNvSpPr txBox="1">
            <a:spLocks noGrp="1"/>
          </p:cNvSpPr>
          <p:nvPr>
            <p:ph type="title"/>
          </p:nvPr>
        </p:nvSpPr>
        <p:spPr>
          <a:xfrm>
            <a:off x="395288" y="337769"/>
            <a:ext cx="8424862" cy="11933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Proceso de evaluación: 2. Especificar la evaluación</a:t>
            </a:r>
            <a:endParaRPr/>
          </a:p>
        </p:txBody>
      </p:sp>
      <p:pic>
        <p:nvPicPr>
          <p:cNvPr id="2015" name="Google Shape;2015;p259"/>
          <p:cNvPicPr preferRelativeResize="0"/>
          <p:nvPr/>
        </p:nvPicPr>
        <p:blipFill rotWithShape="1">
          <a:blip r:embed="rId3">
            <a:alphaModFix/>
          </a:blip>
          <a:srcRect/>
          <a:stretch/>
        </p:blipFill>
        <p:spPr>
          <a:xfrm>
            <a:off x="1137683" y="1531089"/>
            <a:ext cx="7155712" cy="52164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6"/>
          <p:cNvSpPr txBox="1">
            <a:spLocks noGrp="1"/>
          </p:cNvSpPr>
          <p:nvPr>
            <p:ph type="ctrTitle" idx="4294967295"/>
          </p:nvPr>
        </p:nvSpPr>
        <p:spPr>
          <a:xfrm>
            <a:off x="699775" y="653013"/>
            <a:ext cx="825330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 software vs. ciclo de vida</a:t>
            </a:r>
            <a:endParaRPr sz="4000" b="1" i="0" u="none" strike="noStrike" cap="none">
              <a:solidFill>
                <a:srgbClr val="1C405D"/>
              </a:solidFill>
              <a:latin typeface="Arial"/>
              <a:ea typeface="Arial"/>
              <a:cs typeface="Arial"/>
              <a:sym typeface="Arial"/>
            </a:endParaRPr>
          </a:p>
        </p:txBody>
      </p:sp>
      <p:cxnSp>
        <p:nvCxnSpPr>
          <p:cNvPr id="255" name="Google Shape;255;p2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56" name="Google Shape;256;p2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57" name="Google Shape;257;p2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26</a:t>
            </a:fld>
            <a:endParaRPr/>
          </a:p>
        </p:txBody>
      </p:sp>
      <p:pic>
        <p:nvPicPr>
          <p:cNvPr id="258" name="Google Shape;258;p26"/>
          <p:cNvPicPr preferRelativeResize="0"/>
          <p:nvPr/>
        </p:nvPicPr>
        <p:blipFill rotWithShape="1">
          <a:blip r:embed="rId3">
            <a:alphaModFix/>
          </a:blip>
          <a:srcRect/>
          <a:stretch/>
        </p:blipFill>
        <p:spPr>
          <a:xfrm>
            <a:off x="387080" y="2096219"/>
            <a:ext cx="8388350" cy="3208338"/>
          </a:xfrm>
          <a:prstGeom prst="rect">
            <a:avLst/>
          </a:prstGeom>
          <a:noFill/>
          <a:ln>
            <a:noFill/>
          </a:ln>
        </p:spPr>
      </p:pic>
      <p:sp>
        <p:nvSpPr>
          <p:cNvPr id="259" name="Google Shape;259;p26"/>
          <p:cNvSpPr txBox="1"/>
          <p:nvPr/>
        </p:nvSpPr>
        <p:spPr>
          <a:xfrm>
            <a:off x="387080" y="5550608"/>
            <a:ext cx="8314482" cy="1307526"/>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600"/>
              </a:spcBef>
              <a:spcAft>
                <a:spcPts val="0"/>
              </a:spcAft>
              <a:buClr>
                <a:srgbClr val="CFD8DC"/>
              </a:buClr>
              <a:buSzPts val="3000"/>
              <a:buFont typeface="Noto Sans Symbols"/>
              <a:buChar char="▪"/>
            </a:pPr>
            <a:r>
              <a:rPr lang="es-EC" sz="2000" b="0" i="0" u="none" strike="noStrike" cap="none">
                <a:solidFill>
                  <a:srgbClr val="263238"/>
                </a:solidFill>
                <a:latin typeface="Arial"/>
                <a:ea typeface="Arial"/>
                <a:cs typeface="Arial"/>
                <a:sym typeface="Arial"/>
              </a:rPr>
              <a:t>Evolución de un producto, sistema, proyecto u otra entidad hecha por el hombre desde su concepción hasta su retiro de producción</a:t>
            </a:r>
            <a:endParaRPr sz="1600" b="0" i="0" u="none" strike="noStrike" cap="none">
              <a:solidFill>
                <a:srgbClr val="263238"/>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260"/>
          <p:cNvSpPr txBox="1">
            <a:spLocks noGrp="1"/>
          </p:cNvSpPr>
          <p:nvPr>
            <p:ph type="title"/>
          </p:nvPr>
        </p:nvSpPr>
        <p:spPr>
          <a:xfrm>
            <a:off x="395288" y="337769"/>
            <a:ext cx="8424862" cy="60852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Proceso de evaluación: 3. Diseñar</a:t>
            </a:r>
            <a:endParaRPr/>
          </a:p>
        </p:txBody>
      </p:sp>
      <p:pic>
        <p:nvPicPr>
          <p:cNvPr id="2021" name="Google Shape;2021;p260"/>
          <p:cNvPicPr preferRelativeResize="0"/>
          <p:nvPr/>
        </p:nvPicPr>
        <p:blipFill rotWithShape="1">
          <a:blip r:embed="rId3">
            <a:alphaModFix/>
          </a:blip>
          <a:srcRect/>
          <a:stretch/>
        </p:blipFill>
        <p:spPr>
          <a:xfrm>
            <a:off x="790630" y="1464850"/>
            <a:ext cx="7634177" cy="526784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261"/>
          <p:cNvSpPr txBox="1">
            <a:spLocks noGrp="1"/>
          </p:cNvSpPr>
          <p:nvPr>
            <p:ph type="title"/>
          </p:nvPr>
        </p:nvSpPr>
        <p:spPr>
          <a:xfrm>
            <a:off x="395288" y="337770"/>
            <a:ext cx="8424862" cy="60852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Proceso de evaluación: 4. Ejecutar</a:t>
            </a:r>
            <a:endParaRPr/>
          </a:p>
        </p:txBody>
      </p:sp>
      <p:pic>
        <p:nvPicPr>
          <p:cNvPr id="2027" name="Google Shape;2027;p261"/>
          <p:cNvPicPr preferRelativeResize="0"/>
          <p:nvPr/>
        </p:nvPicPr>
        <p:blipFill rotWithShape="1">
          <a:blip r:embed="rId3">
            <a:alphaModFix/>
          </a:blip>
          <a:srcRect/>
          <a:stretch/>
        </p:blipFill>
        <p:spPr>
          <a:xfrm>
            <a:off x="705569" y="1462640"/>
            <a:ext cx="7892581" cy="5087015"/>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262"/>
          <p:cNvSpPr txBox="1">
            <a:spLocks noGrp="1"/>
          </p:cNvSpPr>
          <p:nvPr>
            <p:ph type="title"/>
          </p:nvPr>
        </p:nvSpPr>
        <p:spPr>
          <a:xfrm>
            <a:off x="395288" y="337769"/>
            <a:ext cx="8424862" cy="11933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Proceso de evaluación: 5. Concluir la evaluación</a:t>
            </a:r>
            <a:endParaRPr/>
          </a:p>
        </p:txBody>
      </p:sp>
      <p:pic>
        <p:nvPicPr>
          <p:cNvPr id="2033" name="Google Shape;2033;p262"/>
          <p:cNvPicPr preferRelativeResize="0"/>
          <p:nvPr/>
        </p:nvPicPr>
        <p:blipFill rotWithShape="1">
          <a:blip r:embed="rId3">
            <a:alphaModFix/>
          </a:blip>
          <a:srcRect/>
          <a:stretch/>
        </p:blipFill>
        <p:spPr>
          <a:xfrm>
            <a:off x="758733" y="1683124"/>
            <a:ext cx="7697972" cy="4953958"/>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263"/>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N.14 </a:t>
            </a:r>
            <a:endParaRPr sz="4000" b="1" i="0" u="none" strike="noStrike" cap="none">
              <a:solidFill>
                <a:srgbClr val="92D050"/>
              </a:solidFill>
              <a:latin typeface="Arial"/>
              <a:ea typeface="Arial"/>
              <a:cs typeface="Arial"/>
              <a:sym typeface="Arial"/>
            </a:endParaRPr>
          </a:p>
        </p:txBody>
      </p:sp>
      <p:sp>
        <p:nvSpPr>
          <p:cNvPr id="2039" name="Google Shape;2039;p263"/>
          <p:cNvSpPr txBox="1">
            <a:spLocks noGrp="1"/>
          </p:cNvSpPr>
          <p:nvPr>
            <p:ph type="body" idx="4294967295"/>
          </p:nvPr>
        </p:nvSpPr>
        <p:spPr>
          <a:xfrm>
            <a:off x="330483" y="1575509"/>
            <a:ext cx="8321811"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Elaborar un plan para la Evaluación de la Calidad de un Producto Software </a:t>
            </a:r>
            <a:endParaRPr/>
          </a:p>
          <a:p>
            <a:pPr marL="914400" lvl="1"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Descripción del producto a evaluar</a:t>
            </a:r>
            <a:endParaRPr/>
          </a:p>
          <a:p>
            <a:pPr marL="914400" lvl="1"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Requerimientos de evaluación</a:t>
            </a:r>
            <a:endParaRPr/>
          </a:p>
          <a:p>
            <a:pPr marL="1371600" lvl="2"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Propósito</a:t>
            </a:r>
            <a:endParaRPr/>
          </a:p>
          <a:p>
            <a:pPr marL="1371600" lvl="2"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Motivación</a:t>
            </a:r>
            <a:endParaRPr/>
          </a:p>
          <a:p>
            <a:pPr marL="1371600" lvl="2"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Selección de características a evaluar</a:t>
            </a:r>
            <a:endParaRPr/>
          </a:p>
          <a:p>
            <a:pPr marL="914400" lvl="1"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Especificación de la evaluación</a:t>
            </a:r>
            <a:endParaRPr/>
          </a:p>
          <a:p>
            <a:pPr marL="1371600" lvl="2"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Descripción de las métricas seleccionadas</a:t>
            </a:r>
            <a:endParaRPr/>
          </a:p>
          <a:p>
            <a:pPr marL="1371600" lvl="2"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Rango de aceptación de la medida</a:t>
            </a:r>
            <a:endParaRPr/>
          </a:p>
          <a:p>
            <a:pPr marL="1371600" lvl="2"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Criterios de evaluación de características y subcaracterísticas</a:t>
            </a:r>
            <a:endParaRPr sz="2200">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Actividades de la evaluación y responsabilidades</a:t>
            </a:r>
            <a:endParaRPr/>
          </a:p>
          <a:p>
            <a:pPr marL="1371600" lvl="2" indent="-304800" algn="just" rtl="0">
              <a:lnSpc>
                <a:spcPct val="100000"/>
              </a:lnSpc>
              <a:spcBef>
                <a:spcPts val="0"/>
              </a:spcBef>
              <a:spcAft>
                <a:spcPts val="0"/>
              </a:spcAft>
              <a:buSzPts val="2400"/>
              <a:buFont typeface="Noto Sans Symbols"/>
              <a:buNone/>
            </a:pPr>
            <a:endParaRPr sz="2200">
              <a:latin typeface="Arial"/>
              <a:ea typeface="Arial"/>
              <a:cs typeface="Arial"/>
              <a:sym typeface="Arial"/>
            </a:endParaRPr>
          </a:p>
          <a:p>
            <a:pPr marL="1371600" lvl="2" indent="-304800" algn="just" rtl="0">
              <a:lnSpc>
                <a:spcPct val="100000"/>
              </a:lnSpc>
              <a:spcBef>
                <a:spcPts val="0"/>
              </a:spcBef>
              <a:spcAft>
                <a:spcPts val="0"/>
              </a:spcAft>
              <a:buSzPts val="2400"/>
              <a:buFont typeface="Noto Sans Symbols"/>
              <a:buNone/>
            </a:pPr>
            <a:endParaRPr sz="2200">
              <a:latin typeface="Arial"/>
              <a:ea typeface="Arial"/>
              <a:cs typeface="Arial"/>
              <a:sym typeface="Arial"/>
            </a:endParaRPr>
          </a:p>
        </p:txBody>
      </p:sp>
      <p:cxnSp>
        <p:nvCxnSpPr>
          <p:cNvPr id="2040" name="Google Shape;2040;p26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041" name="Google Shape;2041;p26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042" name="Google Shape;2042;p26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263</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264"/>
          <p:cNvSpPr txBox="1">
            <a:spLocks noGrp="1"/>
          </p:cNvSpPr>
          <p:nvPr>
            <p:ph type="ctrTitle"/>
          </p:nvPr>
        </p:nvSpPr>
        <p:spPr>
          <a:xfrm>
            <a:off x="326398" y="1285335"/>
            <a:ext cx="8665535" cy="277770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s-EC">
                <a:latin typeface="Arial"/>
                <a:ea typeface="Arial"/>
                <a:cs typeface="Arial"/>
                <a:sym typeface="Arial"/>
              </a:rPr>
              <a:t>CAPÍTULO II</a:t>
            </a:r>
            <a:br>
              <a:rPr lang="es-EC">
                <a:latin typeface="Arial"/>
                <a:ea typeface="Arial"/>
                <a:cs typeface="Arial"/>
                <a:sym typeface="Arial"/>
              </a:rPr>
            </a:br>
            <a:br>
              <a:rPr lang="es-EC">
                <a:latin typeface="Arial"/>
                <a:ea typeface="Arial"/>
                <a:cs typeface="Arial"/>
                <a:sym typeface="Arial"/>
              </a:rPr>
            </a:br>
            <a:r>
              <a:rPr lang="es-EC">
                <a:latin typeface="Arial"/>
                <a:ea typeface="Arial"/>
                <a:cs typeface="Arial"/>
                <a:sym typeface="Arial"/>
              </a:rPr>
              <a:t>CALIDAD DEL PROCESO SOFTWARE</a:t>
            </a:r>
            <a:endParaRPr>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265"/>
          <p:cNvSpPr txBox="1">
            <a:spLocks noGrp="1"/>
          </p:cNvSpPr>
          <p:nvPr>
            <p:ph type="ctrTitle" idx="4294967295"/>
          </p:nvPr>
        </p:nvSpPr>
        <p:spPr>
          <a:xfrm>
            <a:off x="914400" y="2022437"/>
            <a:ext cx="7643004" cy="257544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5400" b="1" i="0" u="none" strike="noStrike" cap="none">
                <a:solidFill>
                  <a:srgbClr val="00B0F0"/>
                </a:solidFill>
                <a:latin typeface="Arial"/>
                <a:ea typeface="Arial"/>
                <a:cs typeface="Arial"/>
                <a:sym typeface="Arial"/>
              </a:rPr>
              <a:t>MODELOS BASE PARA LA CALIDAD DEL PROCESO</a:t>
            </a:r>
            <a:endParaRPr sz="5400" b="1" i="0" u="none" strike="noStrike" cap="none">
              <a:solidFill>
                <a:srgbClr val="00B0F0"/>
              </a:solidFill>
              <a:latin typeface="Arial"/>
              <a:ea typeface="Arial"/>
              <a:cs typeface="Arial"/>
              <a:sym typeface="Arial"/>
            </a:endParaRPr>
          </a:p>
        </p:txBody>
      </p:sp>
      <p:cxnSp>
        <p:nvCxnSpPr>
          <p:cNvPr id="2053" name="Google Shape;2053;p26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054" name="Google Shape;2054;p26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055" name="Google Shape;2055;p26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265</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266"/>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Conceptos generales 1/3</a:t>
            </a:r>
            <a:endParaRPr sz="4000" b="1" i="0" u="none" strike="noStrike" cap="none">
              <a:solidFill>
                <a:srgbClr val="1C405D"/>
              </a:solidFill>
              <a:latin typeface="Arial"/>
              <a:ea typeface="Arial"/>
              <a:cs typeface="Arial"/>
              <a:sym typeface="Arial"/>
            </a:endParaRPr>
          </a:p>
        </p:txBody>
      </p:sp>
      <p:sp>
        <p:nvSpPr>
          <p:cNvPr id="2061" name="Google Shape;2061;p266"/>
          <p:cNvSpPr txBox="1">
            <a:spLocks noGrp="1"/>
          </p:cNvSpPr>
          <p:nvPr>
            <p:ph type="body" idx="4294967295"/>
          </p:nvPr>
        </p:nvSpPr>
        <p:spPr>
          <a:xfrm>
            <a:off x="699776" y="1370594"/>
            <a:ext cx="8091233" cy="4962540"/>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La evaluación y mejora del proceso software son estrategias aplicadas con el fin de mejorar la calidad del software desarrollado</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Surge a finales de los 80 🡨 Crisis del software (problemas endémicos)</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Incremento del tamaño y complejidad del software</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Evaluación del proceso software surge en analogía a lo realizado en otras disciplinas. (Métodos de gestión de los procesos para la construcción de un objeto que se garantice con calidad) </a:t>
            </a:r>
            <a:endParaRPr/>
          </a:p>
          <a:p>
            <a:pPr marL="457200" lvl="0" indent="-457200" algn="just" rtl="0">
              <a:lnSpc>
                <a:spcPct val="100000"/>
              </a:lnSpc>
              <a:spcBef>
                <a:spcPts val="600"/>
              </a:spcBef>
              <a:spcAft>
                <a:spcPts val="0"/>
              </a:spcAft>
              <a:buSzPts val="3000"/>
              <a:buFont typeface="Noto Sans Symbols"/>
              <a:buChar char="▪"/>
            </a:pPr>
            <a:r>
              <a:rPr lang="es-EC" sz="2400" b="1">
                <a:latin typeface="Arial"/>
                <a:ea typeface="Arial"/>
                <a:cs typeface="Arial"/>
                <a:sym typeface="Arial"/>
              </a:rPr>
              <a:t>La calidad del producto software está determinada por la calidad del proceso de producción</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062" name="Google Shape;2062;p26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063" name="Google Shape;2063;p26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064" name="Google Shape;2064;p26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266</a:t>
            </a:fld>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267"/>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Conceptos generales 2/3</a:t>
            </a:r>
            <a:endParaRPr sz="4000" b="1" i="0" u="none" strike="noStrike" cap="none">
              <a:solidFill>
                <a:srgbClr val="1C405D"/>
              </a:solidFill>
              <a:latin typeface="Arial"/>
              <a:ea typeface="Arial"/>
              <a:cs typeface="Arial"/>
              <a:sym typeface="Arial"/>
            </a:endParaRPr>
          </a:p>
        </p:txBody>
      </p:sp>
      <p:sp>
        <p:nvSpPr>
          <p:cNvPr id="2070" name="Google Shape;2070;p267"/>
          <p:cNvSpPr txBox="1">
            <a:spLocks noGrp="1"/>
          </p:cNvSpPr>
          <p:nvPr>
            <p:ph type="body" idx="4294967295"/>
          </p:nvPr>
        </p:nvSpPr>
        <p:spPr>
          <a:xfrm>
            <a:off x="329610" y="1370594"/>
            <a:ext cx="8461400" cy="4962540"/>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No es posible definir una estrategia  de mejora adecuada sin conocer la situación actual del conjunto de actividades ejecutadas para desarrollar software</a:t>
            </a:r>
            <a:endParaRPr/>
          </a:p>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Si no se ejecuta una evaluación adecuada , las mejoras que se implementen no serán efectivas, incluso podrían tener consecuencias negativas </a:t>
            </a:r>
            <a:endParaRPr/>
          </a:p>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La mejora del desarrollo de software se realiza mediante dos procesos interrelacionados, la </a:t>
            </a:r>
            <a:r>
              <a:rPr lang="es-EC" sz="2800" b="1">
                <a:latin typeface="Arial"/>
                <a:ea typeface="Arial"/>
                <a:cs typeface="Arial"/>
                <a:sym typeface="Arial"/>
              </a:rPr>
              <a:t>evaluación y mejora</a:t>
            </a:r>
            <a:endParaRPr sz="2800">
              <a:latin typeface="Arial"/>
              <a:ea typeface="Arial"/>
              <a:cs typeface="Arial"/>
              <a:sym typeface="Arial"/>
            </a:endParaRPr>
          </a:p>
        </p:txBody>
      </p:sp>
      <p:cxnSp>
        <p:nvCxnSpPr>
          <p:cNvPr id="2071" name="Google Shape;2071;p26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072" name="Google Shape;2072;p26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073" name="Google Shape;2073;p26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267</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268"/>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Conceptos generales 3/3</a:t>
            </a:r>
            <a:endParaRPr sz="4000" b="1" i="0" u="none" strike="noStrike" cap="none">
              <a:solidFill>
                <a:srgbClr val="1C405D"/>
              </a:solidFill>
              <a:latin typeface="Arial"/>
              <a:ea typeface="Arial"/>
              <a:cs typeface="Arial"/>
              <a:sym typeface="Arial"/>
            </a:endParaRPr>
          </a:p>
        </p:txBody>
      </p:sp>
      <p:sp>
        <p:nvSpPr>
          <p:cNvPr id="2079" name="Google Shape;2079;p268"/>
          <p:cNvSpPr txBox="1">
            <a:spLocks noGrp="1"/>
          </p:cNvSpPr>
          <p:nvPr>
            <p:ph type="body" idx="4294967295"/>
          </p:nvPr>
        </p:nvSpPr>
        <p:spPr>
          <a:xfrm>
            <a:off x="699776" y="1370594"/>
            <a:ext cx="8091233" cy="4962540"/>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Obtener una certificación o acreditación del estado actual del proceso software de la organización evaluada.</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El enfoque auditor supone que el resultado de la evaluación se utilizará como indicativo de calidad de los productos.</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La certificación suele ser un requisito en la selección de proveedores. </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ISO 9001:2015, CMMI, otros</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Ejm. Kruger CMMI nivel 3, COBIS CMMI nivel 5</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080" name="Google Shape;2080;p26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081" name="Google Shape;2081;p26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082" name="Google Shape;2082;p26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268</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269"/>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ESTÁNDARES</a:t>
            </a:r>
            <a:endParaRPr sz="4000" b="1" i="0" u="none" strike="noStrike" cap="none">
              <a:solidFill>
                <a:srgbClr val="1C405D"/>
              </a:solidFill>
              <a:latin typeface="Arial"/>
              <a:ea typeface="Arial"/>
              <a:cs typeface="Arial"/>
              <a:sym typeface="Arial"/>
            </a:endParaRPr>
          </a:p>
        </p:txBody>
      </p:sp>
      <p:sp>
        <p:nvSpPr>
          <p:cNvPr id="2088" name="Google Shape;2088;p269"/>
          <p:cNvSpPr txBox="1">
            <a:spLocks noGrp="1"/>
          </p:cNvSpPr>
          <p:nvPr>
            <p:ph type="body" idx="4294967295"/>
          </p:nvPr>
        </p:nvSpPr>
        <p:spPr>
          <a:xfrm>
            <a:off x="699776" y="1370594"/>
            <a:ext cx="8091233" cy="5194108"/>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3200">
                <a:latin typeface="Arial"/>
                <a:ea typeface="Arial"/>
                <a:cs typeface="Arial"/>
                <a:sym typeface="Arial"/>
              </a:rPr>
              <a:t>Principios para el desarrollo de estándares ISO:</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Las normas ISO satisfacen la necesidad del mercado</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Son basadas en la experiencia a nivel global</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Son el resultado de un proceso en el que intervienen múltiples partes interesadas</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Las normas ISO se basan en el consenso</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089" name="Google Shape;2089;p26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090" name="Google Shape;2090;p26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091" name="Google Shape;2091;p26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269</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Modelo de ciclo de vida</a:t>
            </a:r>
            <a:endParaRPr sz="4000" b="1" i="0" u="none" strike="noStrike" cap="none">
              <a:solidFill>
                <a:srgbClr val="1C405D"/>
              </a:solidFill>
              <a:latin typeface="Arial"/>
              <a:ea typeface="Arial"/>
              <a:cs typeface="Arial"/>
              <a:sym typeface="Arial"/>
            </a:endParaRPr>
          </a:p>
        </p:txBody>
      </p:sp>
      <p:sp>
        <p:nvSpPr>
          <p:cNvPr id="265" name="Google Shape;265;p27"/>
          <p:cNvSpPr txBox="1">
            <a:spLocks noGrp="1"/>
          </p:cNvSpPr>
          <p:nvPr>
            <p:ph type="body" idx="4294967295"/>
          </p:nvPr>
        </p:nvSpPr>
        <p:spPr>
          <a:xfrm>
            <a:off x="523632" y="1528619"/>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Representación abstracta de un proceso software</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Es una estrategia de desarrollo que ayudan a organizar las diferentes etapas y actividades del ciclo de vida del software.</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El modelo apropiado se elige en base a: la cultura de la corporación, el deseo de asumir riesgos, el área de aplicación, la volatilidad de los requisitos.</a:t>
            </a:r>
            <a:endParaRPr sz="20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Un modelo de ciclo de vida debe:</a:t>
            </a:r>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Determinar el orden de las fases del proceso software.</a:t>
            </a:r>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Establecer los criterios de transición para pasar de una fase a otra.</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Ejemplos:</a:t>
            </a:r>
            <a:endParaRPr sz="20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Cascada</a:t>
            </a:r>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Incremental</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Prototipado</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Espiral</a:t>
            </a:r>
            <a:endParaRPr sz="1600">
              <a:latin typeface="Arial"/>
              <a:ea typeface="Arial"/>
              <a:cs typeface="Arial"/>
              <a:sym typeface="Arial"/>
            </a:endParaRPr>
          </a:p>
        </p:txBody>
      </p:sp>
      <p:cxnSp>
        <p:nvCxnSpPr>
          <p:cNvPr id="266" name="Google Shape;266;p2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7" name="Google Shape;267;p2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8" name="Google Shape;268;p2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270"/>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ESTÁNDARES</a:t>
            </a:r>
            <a:endParaRPr sz="4000" b="1" i="0" u="none" strike="noStrike" cap="none">
              <a:solidFill>
                <a:srgbClr val="1C405D"/>
              </a:solidFill>
              <a:latin typeface="Arial"/>
              <a:ea typeface="Arial"/>
              <a:cs typeface="Arial"/>
              <a:sym typeface="Arial"/>
            </a:endParaRPr>
          </a:p>
        </p:txBody>
      </p:sp>
      <p:cxnSp>
        <p:nvCxnSpPr>
          <p:cNvPr id="2097" name="Google Shape;2097;p27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098" name="Google Shape;2098;p27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099" name="Google Shape;2099;p27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270</a:t>
            </a:fld>
            <a:endParaRPr/>
          </a:p>
        </p:txBody>
      </p:sp>
      <p:pic>
        <p:nvPicPr>
          <p:cNvPr id="2100" name="Google Shape;2100;p270"/>
          <p:cNvPicPr preferRelativeResize="0"/>
          <p:nvPr/>
        </p:nvPicPr>
        <p:blipFill rotWithShape="1">
          <a:blip r:embed="rId3">
            <a:alphaModFix/>
          </a:blip>
          <a:srcRect/>
          <a:stretch/>
        </p:blipFill>
        <p:spPr>
          <a:xfrm>
            <a:off x="699776" y="1626207"/>
            <a:ext cx="7465807" cy="4484546"/>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271"/>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ESTÁNDARES</a:t>
            </a:r>
            <a:endParaRPr sz="4000" b="1" i="0" u="none" strike="noStrike" cap="none">
              <a:solidFill>
                <a:srgbClr val="1C405D"/>
              </a:solidFill>
              <a:latin typeface="Arial"/>
              <a:ea typeface="Arial"/>
              <a:cs typeface="Arial"/>
              <a:sym typeface="Arial"/>
            </a:endParaRPr>
          </a:p>
        </p:txBody>
      </p:sp>
      <p:cxnSp>
        <p:nvCxnSpPr>
          <p:cNvPr id="2106" name="Google Shape;2106;p27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07" name="Google Shape;2107;p27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08" name="Google Shape;2108;p27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271</a:t>
            </a:fld>
            <a:endParaRPr/>
          </a:p>
        </p:txBody>
      </p:sp>
      <p:pic>
        <p:nvPicPr>
          <p:cNvPr id="2109" name="Google Shape;2109;p271"/>
          <p:cNvPicPr preferRelativeResize="0"/>
          <p:nvPr/>
        </p:nvPicPr>
        <p:blipFill rotWithShape="1">
          <a:blip r:embed="rId3">
            <a:alphaModFix/>
          </a:blip>
          <a:srcRect/>
          <a:stretch/>
        </p:blipFill>
        <p:spPr>
          <a:xfrm>
            <a:off x="1192674" y="1814146"/>
            <a:ext cx="6753151" cy="3595467"/>
          </a:xfrm>
          <a:prstGeom prst="rect">
            <a:avLst/>
          </a:prstGeom>
          <a:noFill/>
          <a:ln>
            <a:noFill/>
          </a:ln>
        </p:spPr>
      </p:pic>
      <p:sp>
        <p:nvSpPr>
          <p:cNvPr id="2110" name="Google Shape;2110;p271"/>
          <p:cNvSpPr/>
          <p:nvPr/>
        </p:nvSpPr>
        <p:spPr>
          <a:xfrm>
            <a:off x="1376980" y="5443094"/>
            <a:ext cx="75761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0" i="0" u="none" strike="noStrike" cap="none">
                <a:solidFill>
                  <a:srgbClr val="000000"/>
                </a:solidFill>
                <a:latin typeface="Times New Roman"/>
                <a:ea typeface="Times New Roman"/>
                <a:cs typeface="Times New Roman"/>
                <a:sym typeface="Times New Roman"/>
              </a:rPr>
              <a:t>Suryn W. ISO/IEC JTC1 SC7 Secretariat Report, Kuantan, Malaysia, May 2017.</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272"/>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ESTÁNDARES</a:t>
            </a:r>
            <a:endParaRPr sz="4000" b="1" i="0" u="none" strike="noStrike" cap="none">
              <a:solidFill>
                <a:srgbClr val="1C405D"/>
              </a:solidFill>
              <a:latin typeface="Arial"/>
              <a:ea typeface="Arial"/>
              <a:cs typeface="Arial"/>
              <a:sym typeface="Arial"/>
            </a:endParaRPr>
          </a:p>
        </p:txBody>
      </p:sp>
      <p:sp>
        <p:nvSpPr>
          <p:cNvPr id="2116" name="Google Shape;2116;p272"/>
          <p:cNvSpPr txBox="1">
            <a:spLocks noGrp="1"/>
          </p:cNvSpPr>
          <p:nvPr>
            <p:ph type="body" idx="4294967295"/>
          </p:nvPr>
        </p:nvSpPr>
        <p:spPr>
          <a:xfrm>
            <a:off x="699776" y="1370594"/>
            <a:ext cx="8091233" cy="5194108"/>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b="1">
                <a:latin typeface="Arial"/>
                <a:ea typeface="Arial"/>
                <a:cs typeface="Arial"/>
                <a:sym typeface="Arial"/>
              </a:rPr>
              <a:t>ISO 12207</a:t>
            </a:r>
            <a:r>
              <a:rPr lang="es-EC" sz="2400">
                <a:latin typeface="Arial"/>
                <a:ea typeface="Arial"/>
                <a:cs typeface="Arial"/>
                <a:sym typeface="Arial"/>
              </a:rPr>
              <a:t>: Framework estándar para el ciclo de vida del software </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Arquitectura de los procesos del ciclo de vida del software (Procesos, actividades, tareas)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Estándares en la familia </a:t>
            </a:r>
            <a:r>
              <a:rPr lang="es-EC" sz="2400" b="1">
                <a:latin typeface="Arial"/>
                <a:ea typeface="Arial"/>
                <a:cs typeface="Arial"/>
                <a:sym typeface="Arial"/>
              </a:rPr>
              <a:t>ISO 9000 </a:t>
            </a:r>
            <a:r>
              <a:rPr lang="es-EC" sz="2400">
                <a:latin typeface="Arial"/>
                <a:ea typeface="Arial"/>
                <a:cs typeface="Arial"/>
                <a:sym typeface="Arial"/>
              </a:rPr>
              <a:t>incluyen</a:t>
            </a:r>
            <a:endParaRPr sz="18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ISO 9000:2015 Conceptos básicos y lenguaje</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ISO 9001:2015 Sistema de gestión de calidad – Requisitos  </a:t>
            </a:r>
            <a:endParaRPr sz="2000">
              <a:latin typeface="Arial"/>
              <a:ea typeface="Arial"/>
              <a:cs typeface="Arial"/>
              <a:sym typeface="Arial"/>
            </a:endParaRPr>
          </a:p>
          <a:p>
            <a:pPr marL="457200" lvl="0" indent="-228600" algn="just"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419100" algn="just" rtl="0">
              <a:lnSpc>
                <a:spcPct val="100000"/>
              </a:lnSpc>
              <a:spcBef>
                <a:spcPts val="600"/>
              </a:spcBef>
              <a:spcAft>
                <a:spcPts val="0"/>
              </a:spcAft>
              <a:buSzPts val="3000"/>
              <a:buFont typeface="Noto Sans Symbols"/>
              <a:buChar char="▪"/>
            </a:pPr>
            <a:r>
              <a:rPr lang="es-EC" sz="2400" b="1">
                <a:latin typeface="Arial"/>
                <a:ea typeface="Arial"/>
                <a:cs typeface="Arial"/>
                <a:sym typeface="Arial"/>
              </a:rPr>
              <a:t>ISO/IEC 90003 </a:t>
            </a:r>
            <a:r>
              <a:rPr lang="es-EC" sz="2400">
                <a:latin typeface="Arial"/>
                <a:ea typeface="Arial"/>
                <a:cs typeface="Arial"/>
                <a:sym typeface="Arial"/>
              </a:rPr>
              <a:t>- Guía para la aplicación de ISO 9001 al Software</a:t>
            </a:r>
            <a:endParaRPr sz="2400" b="1">
              <a:latin typeface="Arial"/>
              <a:ea typeface="Arial"/>
              <a:cs typeface="Arial"/>
              <a:sym typeface="Arial"/>
            </a:endParaRPr>
          </a:p>
          <a:p>
            <a:pPr marL="457200" lvl="0" indent="-228600" algn="just"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cxnSp>
        <p:nvCxnSpPr>
          <p:cNvPr id="2117" name="Google Shape;2117;p27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18" name="Google Shape;2118;p27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19" name="Google Shape;2119;p27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272</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273"/>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ESTÁNDARES</a:t>
            </a:r>
            <a:endParaRPr sz="4000" b="1" i="0" u="none" strike="noStrike" cap="none">
              <a:solidFill>
                <a:srgbClr val="1C405D"/>
              </a:solidFill>
              <a:latin typeface="Arial"/>
              <a:ea typeface="Arial"/>
              <a:cs typeface="Arial"/>
              <a:sym typeface="Arial"/>
            </a:endParaRPr>
          </a:p>
        </p:txBody>
      </p:sp>
      <p:sp>
        <p:nvSpPr>
          <p:cNvPr id="2125" name="Google Shape;2125;p273"/>
          <p:cNvSpPr txBox="1">
            <a:spLocks noGrp="1"/>
          </p:cNvSpPr>
          <p:nvPr>
            <p:ph type="body" idx="4294967295"/>
          </p:nvPr>
        </p:nvSpPr>
        <p:spPr>
          <a:xfrm>
            <a:off x="699776" y="1370594"/>
            <a:ext cx="8091233" cy="5194108"/>
          </a:xfrm>
          <a:prstGeom prst="rect">
            <a:avLst/>
          </a:prstGeom>
          <a:noFill/>
          <a:ln>
            <a:noFill/>
          </a:ln>
        </p:spPr>
        <p:txBody>
          <a:bodyPr spcFirstLastPara="1" wrap="square" lIns="91425" tIns="91425" rIns="91425" bIns="91425" anchor="t" anchorCtr="0">
            <a:noAutofit/>
          </a:bodyPr>
          <a:lstStyle/>
          <a:p>
            <a:pPr marL="914400" lvl="1" indent="-304800" algn="l"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b="1">
                <a:latin typeface="Arial"/>
                <a:ea typeface="Arial"/>
                <a:cs typeface="Arial"/>
                <a:sym typeface="Arial"/>
              </a:rPr>
              <a:t>ISO/IEC 15504 - ISO/IEC 33001 </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Evaluación del proceso software</a:t>
            </a:r>
            <a:endParaRPr sz="1600">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b="1">
                <a:latin typeface="Arial"/>
                <a:ea typeface="Arial"/>
                <a:cs typeface="Arial"/>
                <a:sym typeface="Arial"/>
              </a:rPr>
              <a:t>ISO/IEC 29110</a:t>
            </a:r>
            <a:r>
              <a:rPr lang="es-EC" sz="2400">
                <a:latin typeface="Arial"/>
                <a:ea typeface="Arial"/>
                <a:cs typeface="Arial"/>
                <a:sym typeface="Arial"/>
              </a:rPr>
              <a:t>: Perfiles de ciclo de vida para pequeñas organizaciones</a:t>
            </a:r>
            <a:endParaRPr sz="2400">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b="1">
                <a:latin typeface="Arial"/>
                <a:ea typeface="Arial"/>
                <a:cs typeface="Arial"/>
                <a:sym typeface="Arial"/>
              </a:rPr>
              <a:t>CMMI</a:t>
            </a:r>
            <a:r>
              <a:rPr lang="es-EC" sz="2400">
                <a:latin typeface="Arial"/>
                <a:ea typeface="Arial"/>
                <a:cs typeface="Arial"/>
                <a:sym typeface="Arial"/>
              </a:rPr>
              <a:t> (Capability Maturity Model Integration):  reconocido globalmente como el marco de mejoramiento de capacidades para guiar organizaciones en operaciones de alto desempeño</a:t>
            </a:r>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2126" name="Google Shape;2126;p27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27" name="Google Shape;2127;p27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28" name="Google Shape;2128;p27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273</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274"/>
          <p:cNvSpPr txBox="1">
            <a:spLocks noGrp="1"/>
          </p:cNvSpPr>
          <p:nvPr>
            <p:ph type="ctrTitle" idx="4294967295"/>
          </p:nvPr>
        </p:nvSpPr>
        <p:spPr>
          <a:xfrm>
            <a:off x="699776" y="214769"/>
            <a:ext cx="8029934" cy="91478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2800" b="1" i="0" u="none" strike="noStrike" cap="none">
                <a:solidFill>
                  <a:srgbClr val="1C405D"/>
                </a:solidFill>
                <a:latin typeface="Arial"/>
                <a:ea typeface="Arial"/>
                <a:cs typeface="Arial"/>
                <a:sym typeface="Arial"/>
              </a:rPr>
              <a:t>Visión estratégica del desarrollo de la organización</a:t>
            </a:r>
            <a:endParaRPr sz="2800" b="1" i="0" u="none" strike="noStrike" cap="none">
              <a:solidFill>
                <a:srgbClr val="1C405D"/>
              </a:solidFill>
              <a:latin typeface="Arial"/>
              <a:ea typeface="Arial"/>
              <a:cs typeface="Arial"/>
              <a:sym typeface="Arial"/>
            </a:endParaRPr>
          </a:p>
        </p:txBody>
      </p:sp>
      <p:cxnSp>
        <p:nvCxnSpPr>
          <p:cNvPr id="2134" name="Google Shape;2134;p27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35" name="Google Shape;2135;p27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36" name="Google Shape;2136;p27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274</a:t>
            </a:fld>
            <a:endParaRPr/>
          </a:p>
        </p:txBody>
      </p:sp>
      <p:pic>
        <p:nvPicPr>
          <p:cNvPr id="2137" name="Google Shape;2137;p274"/>
          <p:cNvPicPr preferRelativeResize="0"/>
          <p:nvPr/>
        </p:nvPicPr>
        <p:blipFill rotWithShape="1">
          <a:blip r:embed="rId3">
            <a:alphaModFix/>
          </a:blip>
          <a:srcRect/>
          <a:stretch/>
        </p:blipFill>
        <p:spPr>
          <a:xfrm>
            <a:off x="699776" y="1260921"/>
            <a:ext cx="7788536" cy="533471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275"/>
          <p:cNvSpPr txBox="1">
            <a:spLocks noGrp="1"/>
          </p:cNvSpPr>
          <p:nvPr>
            <p:ph type="ctrTitle" idx="4294967295"/>
          </p:nvPr>
        </p:nvSpPr>
        <p:spPr>
          <a:xfrm>
            <a:off x="387054" y="2454945"/>
            <a:ext cx="8566030" cy="100926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br>
              <a:rPr lang="es-EC" sz="4400" b="1" i="0" u="none" strike="noStrike" cap="none">
                <a:solidFill>
                  <a:srgbClr val="00B0F0"/>
                </a:solidFill>
                <a:latin typeface="Arial"/>
                <a:ea typeface="Arial"/>
                <a:cs typeface="Arial"/>
                <a:sym typeface="Arial"/>
              </a:rPr>
            </a:br>
            <a:r>
              <a:rPr lang="es-EC" sz="4400" b="1" i="0" u="none" strike="noStrike" cap="none">
                <a:solidFill>
                  <a:srgbClr val="00B0F0"/>
                </a:solidFill>
                <a:latin typeface="Arial"/>
                <a:ea typeface="Arial"/>
                <a:cs typeface="Arial"/>
                <a:sym typeface="Arial"/>
              </a:rPr>
              <a:t>PDCA</a:t>
            </a:r>
            <a:endParaRPr sz="4400" b="1" i="0" u="none" strike="noStrike" cap="none">
              <a:solidFill>
                <a:srgbClr val="00B0F0"/>
              </a:solidFill>
              <a:latin typeface="Arial"/>
              <a:ea typeface="Arial"/>
              <a:cs typeface="Arial"/>
              <a:sym typeface="Arial"/>
            </a:endParaRPr>
          </a:p>
        </p:txBody>
      </p:sp>
      <p:cxnSp>
        <p:nvCxnSpPr>
          <p:cNvPr id="2143" name="Google Shape;2143;p27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44" name="Google Shape;2144;p27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45" name="Google Shape;2145;p27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275</a:t>
            </a:fld>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pic>
        <p:nvPicPr>
          <p:cNvPr id="2150" name="Google Shape;2150;p276"/>
          <p:cNvPicPr preferRelativeResize="0"/>
          <p:nvPr/>
        </p:nvPicPr>
        <p:blipFill rotWithShape="1">
          <a:blip r:embed="rId3">
            <a:alphaModFix/>
          </a:blip>
          <a:srcRect/>
          <a:stretch/>
        </p:blipFill>
        <p:spPr>
          <a:xfrm>
            <a:off x="6370189" y="4106173"/>
            <a:ext cx="2773811" cy="1992835"/>
          </a:xfrm>
          <a:prstGeom prst="rect">
            <a:avLst/>
          </a:prstGeom>
          <a:noFill/>
          <a:ln>
            <a:noFill/>
          </a:ln>
        </p:spPr>
      </p:pic>
      <p:sp>
        <p:nvSpPr>
          <p:cNvPr id="2151" name="Google Shape;2151;p276"/>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INTRODUCCIÓN 1/2</a:t>
            </a:r>
            <a:endParaRPr sz="4000" b="1" i="0" u="none" strike="noStrike" cap="none">
              <a:solidFill>
                <a:srgbClr val="1C405D"/>
              </a:solidFill>
              <a:latin typeface="Arial"/>
              <a:ea typeface="Arial"/>
              <a:cs typeface="Arial"/>
              <a:sym typeface="Arial"/>
            </a:endParaRPr>
          </a:p>
        </p:txBody>
      </p:sp>
      <p:sp>
        <p:nvSpPr>
          <p:cNvPr id="2152" name="Google Shape;2152;p276"/>
          <p:cNvSpPr txBox="1">
            <a:spLocks noGrp="1"/>
          </p:cNvSpPr>
          <p:nvPr>
            <p:ph type="body" idx="4294967295"/>
          </p:nvPr>
        </p:nvSpPr>
        <p:spPr>
          <a:xfrm>
            <a:off x="347492" y="1212569"/>
            <a:ext cx="6657157" cy="5266002"/>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PDCA (Plan, Do, Check and Action), también se llama el Ciclo Deming</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Desarrollador por W. Shewarth en 1920</a:t>
            </a:r>
            <a:endParaRPr/>
          </a:p>
          <a:p>
            <a:pPr marL="457200" lvl="0" indent="-457200" algn="l" rtl="0">
              <a:lnSpc>
                <a:spcPct val="100000"/>
              </a:lnSpc>
              <a:spcBef>
                <a:spcPts val="600"/>
              </a:spcBef>
              <a:spcAft>
                <a:spcPts val="0"/>
              </a:spcAft>
              <a:buSzPts val="3000"/>
              <a:buFont typeface="Noto Sans Symbols"/>
              <a:buChar char="▪"/>
            </a:pPr>
            <a:r>
              <a:rPr lang="es-EC" sz="2400" b="1">
                <a:latin typeface="Arial"/>
                <a:ea typeface="Arial"/>
                <a:cs typeface="Arial"/>
                <a:sym typeface="Arial"/>
              </a:rPr>
              <a:t>Edwards Deming</a:t>
            </a:r>
            <a:r>
              <a:rPr lang="es-EC" sz="2400">
                <a:latin typeface="Arial"/>
                <a:ea typeface="Arial"/>
                <a:cs typeface="Arial"/>
                <a:sym typeface="Arial"/>
              </a:rPr>
              <a:t> a partir de 1950 durante las dos décadas siguientes empleó el ciclo PHVA en la capacitación a la alta dirección de las empresas japonesas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El proceso de mejora de la calidad es un proceso de ciclo continuo</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Las normas ISO9000 basan en el ciclo PHVA su esquema de la mejora continua del Sistema de Gestión de Calidad</a:t>
            </a:r>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cxnSp>
        <p:nvCxnSpPr>
          <p:cNvPr id="2153" name="Google Shape;2153;p27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54" name="Google Shape;2154;p27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55" name="Google Shape;2155;p27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276</a:t>
            </a:fld>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277"/>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INTRODUCCIÓN 2/2</a:t>
            </a:r>
            <a:endParaRPr sz="4000" b="1" i="0" u="none" strike="noStrike" cap="none">
              <a:solidFill>
                <a:srgbClr val="1C405D"/>
              </a:solidFill>
              <a:latin typeface="Arial"/>
              <a:ea typeface="Arial"/>
              <a:cs typeface="Arial"/>
              <a:sym typeface="Arial"/>
            </a:endParaRPr>
          </a:p>
        </p:txBody>
      </p:sp>
      <p:sp>
        <p:nvSpPr>
          <p:cNvPr id="2161" name="Google Shape;2161;p277"/>
          <p:cNvSpPr txBox="1">
            <a:spLocks noGrp="1"/>
          </p:cNvSpPr>
          <p:nvPr>
            <p:ph type="body" idx="4294967295"/>
          </p:nvPr>
        </p:nvSpPr>
        <p:spPr>
          <a:xfrm>
            <a:off x="699776" y="1656272"/>
            <a:ext cx="8091233" cy="4908430"/>
          </a:xfrm>
          <a:prstGeom prst="rect">
            <a:avLst/>
          </a:prstGeom>
          <a:noFill/>
          <a:ln>
            <a:noFill/>
          </a:ln>
        </p:spPr>
        <p:txBody>
          <a:bodyPr spcFirstLastPara="1" wrap="square" lIns="91425" tIns="91425" rIns="91425" bIns="91425" anchor="t" anchorCtr="0">
            <a:noAutofit/>
          </a:bodyPr>
          <a:lstStyle/>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Sin gestión de mejora continua, el volumen de la ineficiencia impacta entre 15% y 25% de las ventas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 mejora continua tiene efecto sobre los resultados y la competitividad.</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 mayoría de fallas o ineficiencias son conocidas, consideradas como normales, ignorados y con frecuencia ocultados. Actitudes que impiden buscar soluciones</a:t>
            </a:r>
            <a:endParaRPr/>
          </a:p>
          <a:p>
            <a:pPr marL="457200" lvl="0" indent="-228600" algn="just"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cxnSp>
        <p:nvCxnSpPr>
          <p:cNvPr id="2162" name="Google Shape;2162;p27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63" name="Google Shape;2163;p27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64" name="Google Shape;2164;p27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277</a:t>
            </a:fld>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278"/>
          <p:cNvSpPr txBox="1">
            <a:spLocks noGrp="1"/>
          </p:cNvSpPr>
          <p:nvPr>
            <p:ph type="ctrTitle" idx="4294967295"/>
          </p:nvPr>
        </p:nvSpPr>
        <p:spPr>
          <a:xfrm>
            <a:off x="699776" y="290072"/>
            <a:ext cx="7738949" cy="1072768"/>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La gestión de mejora continua en una organización requiere:</a:t>
            </a:r>
            <a:endParaRPr sz="4000" b="1" i="0" u="none" strike="noStrike" cap="none">
              <a:solidFill>
                <a:srgbClr val="1C405D"/>
              </a:solidFill>
              <a:latin typeface="Arial"/>
              <a:ea typeface="Arial"/>
              <a:cs typeface="Arial"/>
              <a:sym typeface="Arial"/>
            </a:endParaRPr>
          </a:p>
        </p:txBody>
      </p:sp>
      <p:cxnSp>
        <p:nvCxnSpPr>
          <p:cNvPr id="2170" name="Google Shape;2170;p27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71" name="Google Shape;2171;p27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72" name="Google Shape;2172;p27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278</a:t>
            </a:fld>
            <a:endParaRPr/>
          </a:p>
        </p:txBody>
      </p:sp>
      <p:sp>
        <p:nvSpPr>
          <p:cNvPr id="2173" name="Google Shape;2173;p278"/>
          <p:cNvSpPr txBox="1"/>
          <p:nvPr/>
        </p:nvSpPr>
        <p:spPr>
          <a:xfrm>
            <a:off x="699776" y="1656272"/>
            <a:ext cx="8091233" cy="490843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El liderazgo de la dirección</a:t>
            </a:r>
            <a:endParaRPr/>
          </a:p>
          <a:p>
            <a:pPr marL="457200" marR="0" lvl="0" indent="-457200" algn="l"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Un comité de mejora continua</a:t>
            </a:r>
            <a:endParaRPr/>
          </a:p>
          <a:p>
            <a:pPr marL="457200" marR="0" lvl="0" indent="-457200" algn="l"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Formación y motivación </a:t>
            </a:r>
            <a:endParaRPr/>
          </a:p>
          <a:p>
            <a:pPr marL="457200" marR="0" lvl="0" indent="-457200" algn="l"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Un sistema de gestión documentado</a:t>
            </a:r>
            <a:endParaRPr/>
          </a:p>
          <a:p>
            <a:pPr marL="457200" marR="0" lvl="0" indent="-457200" algn="l"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Asesoramiento externo</a:t>
            </a:r>
            <a:endParaRPr/>
          </a:p>
          <a:p>
            <a:pPr marL="457200" marR="0" lvl="0" indent="-228600" algn="just" rtl="0">
              <a:lnSpc>
                <a:spcPct val="100000"/>
              </a:lnSpc>
              <a:spcBef>
                <a:spcPts val="600"/>
              </a:spcBef>
              <a:spcAft>
                <a:spcPts val="0"/>
              </a:spcAft>
              <a:buClr>
                <a:srgbClr val="CFD8DC"/>
              </a:buClr>
              <a:buSzPts val="3000"/>
              <a:buFont typeface="Noto Sans Symbols"/>
              <a:buNone/>
            </a:pPr>
            <a:endParaRPr sz="2400" b="1" i="0" u="none" strike="noStrike" cap="none">
              <a:solidFill>
                <a:srgbClr val="263238"/>
              </a:solidFill>
              <a:latin typeface="Arial"/>
              <a:ea typeface="Arial"/>
              <a:cs typeface="Arial"/>
              <a:sym typeface="Arial"/>
            </a:endParaRPr>
          </a:p>
          <a:p>
            <a:pPr marL="457200" marR="0" lvl="0" indent="-266700" algn="l" rtl="0">
              <a:lnSpc>
                <a:spcPct val="100000"/>
              </a:lnSpc>
              <a:spcBef>
                <a:spcPts val="600"/>
              </a:spcBef>
              <a:spcAft>
                <a:spcPts val="0"/>
              </a:spcAft>
              <a:buClr>
                <a:srgbClr val="CFD8DC"/>
              </a:buClr>
              <a:buSzPts val="3000"/>
              <a:buFont typeface="Noto Sans Symbols"/>
              <a:buNone/>
            </a:pPr>
            <a:endParaRPr sz="2800" b="0" i="0" u="none" strike="noStrike" cap="none">
              <a:solidFill>
                <a:srgbClr val="263238"/>
              </a:solidFill>
              <a:latin typeface="Arial"/>
              <a:ea typeface="Arial"/>
              <a:cs typeface="Arial"/>
              <a:sym typeface="Arial"/>
            </a:endParaRPr>
          </a:p>
          <a:p>
            <a:pPr marL="914400" marR="0" lvl="1" indent="-304800" algn="l" rtl="0">
              <a:lnSpc>
                <a:spcPct val="100000"/>
              </a:lnSpc>
              <a:spcBef>
                <a:spcPts val="0"/>
              </a:spcBef>
              <a:spcAft>
                <a:spcPts val="0"/>
              </a:spcAft>
              <a:buClr>
                <a:srgbClr val="CFD8DC"/>
              </a:buClr>
              <a:buSzPts val="2400"/>
              <a:buFont typeface="Noto Sans Symbols"/>
              <a:buNone/>
            </a:pPr>
            <a:endParaRPr sz="2000" b="0" i="0" u="none" strike="noStrike" cap="none">
              <a:solidFill>
                <a:srgbClr val="263238"/>
              </a:solidFill>
              <a:latin typeface="Arial"/>
              <a:ea typeface="Arial"/>
              <a:cs typeface="Arial"/>
              <a:sym typeface="Aria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279"/>
          <p:cNvSpPr txBox="1">
            <a:spLocks noGrp="1"/>
          </p:cNvSpPr>
          <p:nvPr>
            <p:ph type="ctrTitle" idx="4294967295"/>
          </p:nvPr>
        </p:nvSpPr>
        <p:spPr>
          <a:xfrm>
            <a:off x="699776" y="290072"/>
            <a:ext cx="7738949" cy="1072768"/>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Sistema de gestión de calidad:</a:t>
            </a:r>
            <a:endParaRPr sz="4000" b="1" i="0" u="none" strike="noStrike" cap="none">
              <a:solidFill>
                <a:srgbClr val="1C405D"/>
              </a:solidFill>
              <a:latin typeface="Arial"/>
              <a:ea typeface="Arial"/>
              <a:cs typeface="Arial"/>
              <a:sym typeface="Arial"/>
            </a:endParaRPr>
          </a:p>
        </p:txBody>
      </p:sp>
      <p:cxnSp>
        <p:nvCxnSpPr>
          <p:cNvPr id="2179" name="Google Shape;2179;p27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180" name="Google Shape;2180;p27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181" name="Google Shape;2181;p27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279</a:t>
            </a:fld>
            <a:endParaRPr/>
          </a:p>
        </p:txBody>
      </p:sp>
      <p:sp>
        <p:nvSpPr>
          <p:cNvPr id="2182" name="Google Shape;2182;p279"/>
          <p:cNvSpPr txBox="1"/>
          <p:nvPr/>
        </p:nvSpPr>
        <p:spPr>
          <a:xfrm>
            <a:off x="974785" y="1897810"/>
            <a:ext cx="7816224" cy="4666891"/>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Está compuesto por todos los procesos que se interrelacionan entre sí</a:t>
            </a:r>
            <a:endParaRPr/>
          </a:p>
          <a:p>
            <a:pPr marL="457200" marR="0" lvl="0" indent="-457200" algn="l"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Procesos que directa e indirectamente están presentes en la organización</a:t>
            </a:r>
            <a:endParaRPr/>
          </a:p>
          <a:p>
            <a:pPr marL="457200" marR="0" lvl="0" indent="-228600" algn="just" rtl="0">
              <a:lnSpc>
                <a:spcPct val="100000"/>
              </a:lnSpc>
              <a:spcBef>
                <a:spcPts val="600"/>
              </a:spcBef>
              <a:spcAft>
                <a:spcPts val="0"/>
              </a:spcAft>
              <a:buClr>
                <a:srgbClr val="CFD8DC"/>
              </a:buClr>
              <a:buSzPts val="3000"/>
              <a:buFont typeface="Noto Sans Symbols"/>
              <a:buNone/>
            </a:pPr>
            <a:endParaRPr sz="2400" b="1" i="0" u="none" strike="noStrike" cap="none">
              <a:solidFill>
                <a:srgbClr val="263238"/>
              </a:solidFill>
              <a:latin typeface="Arial"/>
              <a:ea typeface="Arial"/>
              <a:cs typeface="Arial"/>
              <a:sym typeface="Arial"/>
            </a:endParaRPr>
          </a:p>
          <a:p>
            <a:pPr marL="457200" marR="0" lvl="0" indent="-266700" algn="l" rtl="0">
              <a:lnSpc>
                <a:spcPct val="100000"/>
              </a:lnSpc>
              <a:spcBef>
                <a:spcPts val="600"/>
              </a:spcBef>
              <a:spcAft>
                <a:spcPts val="0"/>
              </a:spcAft>
              <a:buClr>
                <a:srgbClr val="CFD8DC"/>
              </a:buClr>
              <a:buSzPts val="3000"/>
              <a:buFont typeface="Noto Sans Symbols"/>
              <a:buNone/>
            </a:pPr>
            <a:endParaRPr sz="2800" b="0" i="0" u="none" strike="noStrike" cap="none">
              <a:solidFill>
                <a:srgbClr val="263238"/>
              </a:solidFill>
              <a:latin typeface="Arial"/>
              <a:ea typeface="Arial"/>
              <a:cs typeface="Arial"/>
              <a:sym typeface="Arial"/>
            </a:endParaRPr>
          </a:p>
          <a:p>
            <a:pPr marL="914400" marR="0" lvl="1" indent="-304800" algn="l" rtl="0">
              <a:lnSpc>
                <a:spcPct val="100000"/>
              </a:lnSpc>
              <a:spcBef>
                <a:spcPts val="0"/>
              </a:spcBef>
              <a:spcAft>
                <a:spcPts val="0"/>
              </a:spcAft>
              <a:buClr>
                <a:srgbClr val="CFD8DC"/>
              </a:buClr>
              <a:buSzPts val="2400"/>
              <a:buFont typeface="Noto Sans Symbols"/>
              <a:buNone/>
            </a:pPr>
            <a:endParaRPr sz="2000" b="0" i="0" u="none" strike="noStrike" cap="none">
              <a:solidFill>
                <a:srgbClr val="26323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Cascada</a:t>
            </a:r>
            <a:endParaRPr sz="4000" b="1" i="0" u="none" strike="noStrike" cap="none">
              <a:solidFill>
                <a:srgbClr val="1C405D"/>
              </a:solidFill>
              <a:latin typeface="Arial"/>
              <a:ea typeface="Arial"/>
              <a:cs typeface="Arial"/>
              <a:sym typeface="Arial"/>
            </a:endParaRPr>
          </a:p>
        </p:txBody>
      </p:sp>
      <p:sp>
        <p:nvSpPr>
          <p:cNvPr id="274" name="Google Shape;274;p28"/>
          <p:cNvSpPr txBox="1">
            <a:spLocks noGrp="1"/>
          </p:cNvSpPr>
          <p:nvPr>
            <p:ph type="body" idx="4294967295"/>
          </p:nvPr>
        </p:nvSpPr>
        <p:spPr>
          <a:xfrm>
            <a:off x="699776" y="4572000"/>
            <a:ext cx="8091233" cy="201168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Divide el desarrollo en un conjunto de etapas secuenciales</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Una etapa no puede empezar antes que haya finalizado la anterior</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En cada etapa se genera un conjunto de documentos. Es un modelo dirigido por documentos.</a:t>
            </a:r>
            <a:endParaRPr sz="2000">
              <a:latin typeface="Arial"/>
              <a:ea typeface="Arial"/>
              <a:cs typeface="Arial"/>
              <a:sym typeface="Arial"/>
            </a:endParaRPr>
          </a:p>
        </p:txBody>
      </p:sp>
      <p:cxnSp>
        <p:nvCxnSpPr>
          <p:cNvPr id="275" name="Google Shape;275;p2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6" name="Google Shape;276;p2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7" name="Google Shape;277;p2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28</a:t>
            </a:fld>
            <a:endParaRPr/>
          </a:p>
        </p:txBody>
      </p:sp>
      <p:pic>
        <p:nvPicPr>
          <p:cNvPr id="278" name="Google Shape;278;p28"/>
          <p:cNvPicPr preferRelativeResize="0"/>
          <p:nvPr/>
        </p:nvPicPr>
        <p:blipFill rotWithShape="1">
          <a:blip r:embed="rId3">
            <a:alphaModFix/>
          </a:blip>
          <a:srcRect/>
          <a:stretch/>
        </p:blipFill>
        <p:spPr>
          <a:xfrm>
            <a:off x="1692674" y="1365226"/>
            <a:ext cx="5392201" cy="2793600"/>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280"/>
          <p:cNvSpPr txBox="1">
            <a:spLocks noGrp="1"/>
          </p:cNvSpPr>
          <p:nvPr>
            <p:ph type="title"/>
          </p:nvPr>
        </p:nvSpPr>
        <p:spPr>
          <a:xfrm>
            <a:off x="395288" y="188914"/>
            <a:ext cx="8424862" cy="88938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Mejora continua</a:t>
            </a:r>
            <a:endParaRPr/>
          </a:p>
        </p:txBody>
      </p:sp>
      <p:sp>
        <p:nvSpPr>
          <p:cNvPr id="2188" name="Google Shape;2188;p280"/>
          <p:cNvSpPr txBox="1">
            <a:spLocks noGrp="1"/>
          </p:cNvSpPr>
          <p:nvPr>
            <p:ph type="body" idx="1"/>
          </p:nvPr>
        </p:nvSpPr>
        <p:spPr>
          <a:xfrm>
            <a:off x="224287" y="1233678"/>
            <a:ext cx="8822894"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Es una actividad recurrente para aumentar la capacidad para cumplir los requisitos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Los requisitos son la necesidad o expectativa establecida, generalmente implícita u obligatoria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Actividades:</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Análisis y evaluación de la situación existente</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Objetivos para la mejora</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Implementación de posible solución</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Medición, verificación, análisis y evaluación de resultados de la implementación</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Formalización de los cambios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Revisar resultados para detectar oportunidades de mejora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 mejora es una actividad continua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Inicia con la información del propio sistema y de los clientes</a:t>
            </a:r>
            <a:endParaRPr/>
          </a:p>
          <a:p>
            <a:pPr marL="457200" lvl="0" indent="-228600" algn="just" rtl="0">
              <a:lnSpc>
                <a:spcPct val="100000"/>
              </a:lnSpc>
              <a:spcBef>
                <a:spcPts val="600"/>
              </a:spcBef>
              <a:spcAft>
                <a:spcPts val="0"/>
              </a:spcAft>
              <a:buSzPts val="3000"/>
              <a:buFont typeface="Arial"/>
              <a:buNone/>
            </a:pPr>
            <a:endParaRPr sz="1800">
              <a:latin typeface="Arial"/>
              <a:ea typeface="Arial"/>
              <a:cs typeface="Arial"/>
              <a:sym typeface="Arial"/>
            </a:endParaRPr>
          </a:p>
          <a:p>
            <a:pPr marL="495300" lvl="0" indent="-266700" algn="just" rtl="0">
              <a:lnSpc>
                <a:spcPct val="100000"/>
              </a:lnSpc>
              <a:spcBef>
                <a:spcPts val="600"/>
              </a:spcBef>
              <a:spcAft>
                <a:spcPts val="0"/>
              </a:spcAft>
              <a:buSzPts val="3000"/>
              <a:buFont typeface="Arial"/>
              <a:buNone/>
            </a:pPr>
            <a:endParaRPr sz="2400">
              <a:latin typeface="Arial"/>
              <a:ea typeface="Arial"/>
              <a:cs typeface="Arial"/>
              <a:sym typeface="Aria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281"/>
          <p:cNvSpPr txBox="1">
            <a:spLocks noGrp="1"/>
          </p:cNvSpPr>
          <p:nvPr>
            <p:ph type="title"/>
          </p:nvPr>
        </p:nvSpPr>
        <p:spPr>
          <a:xfrm>
            <a:off x="707366" y="188914"/>
            <a:ext cx="8112784" cy="88938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CICLO PDCA</a:t>
            </a:r>
            <a:endParaRPr/>
          </a:p>
        </p:txBody>
      </p:sp>
      <p:sp>
        <p:nvSpPr>
          <p:cNvPr id="2194" name="Google Shape;2194;p281"/>
          <p:cNvSpPr txBox="1">
            <a:spLocks noGrp="1"/>
          </p:cNvSpPr>
          <p:nvPr>
            <p:ph type="body" idx="1"/>
          </p:nvPr>
        </p:nvSpPr>
        <p:spPr>
          <a:xfrm>
            <a:off x="1017917" y="2096219"/>
            <a:ext cx="8029264" cy="380435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Planificar </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Hacer</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Verificar</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Actuar</a:t>
            </a:r>
            <a:endParaRPr/>
          </a:p>
          <a:p>
            <a:pPr marL="457200" lvl="0" indent="-228600" algn="just" rtl="0">
              <a:lnSpc>
                <a:spcPct val="100000"/>
              </a:lnSpc>
              <a:spcBef>
                <a:spcPts val="600"/>
              </a:spcBef>
              <a:spcAft>
                <a:spcPts val="0"/>
              </a:spcAft>
              <a:buSzPts val="3000"/>
              <a:buFont typeface="Arial"/>
              <a:buNone/>
            </a:pPr>
            <a:endParaRPr sz="2000">
              <a:latin typeface="Arial"/>
              <a:ea typeface="Arial"/>
              <a:cs typeface="Arial"/>
              <a:sym typeface="Arial"/>
            </a:endParaRPr>
          </a:p>
          <a:p>
            <a:pPr marL="495300" lvl="0" indent="-266700" algn="just" rtl="0">
              <a:lnSpc>
                <a:spcPct val="100000"/>
              </a:lnSpc>
              <a:spcBef>
                <a:spcPts val="600"/>
              </a:spcBef>
              <a:spcAft>
                <a:spcPts val="0"/>
              </a:spcAft>
              <a:buSzPts val="3000"/>
              <a:buFont typeface="Arial"/>
              <a:buNone/>
            </a:pPr>
            <a:endParaRPr sz="2800">
              <a:latin typeface="Arial"/>
              <a:ea typeface="Arial"/>
              <a:cs typeface="Arial"/>
              <a:sym typeface="Arial"/>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282"/>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PLANIFICAR</a:t>
            </a:r>
            <a:endParaRPr sz="4000" b="1" i="0" u="none" strike="noStrike" cap="none">
              <a:solidFill>
                <a:srgbClr val="1C405D"/>
              </a:solidFill>
              <a:latin typeface="Arial"/>
              <a:ea typeface="Arial"/>
              <a:cs typeface="Arial"/>
              <a:sym typeface="Arial"/>
            </a:endParaRPr>
          </a:p>
        </p:txBody>
      </p:sp>
      <p:sp>
        <p:nvSpPr>
          <p:cNvPr id="2200" name="Google Shape;2200;p282"/>
          <p:cNvSpPr txBox="1">
            <a:spLocks noGrp="1"/>
          </p:cNvSpPr>
          <p:nvPr>
            <p:ph type="body" idx="4294967295"/>
          </p:nvPr>
        </p:nvSpPr>
        <p:spPr>
          <a:xfrm>
            <a:off x="699776" y="1656272"/>
            <a:ext cx="8091233" cy="490843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Decidir los principios, objetivos, proceso de formulación de actividades.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Qué ? Porqué? Quién? Cómo ? Cuando ? Donde?</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Involucrar a la gente correcta</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Recopilar los datos disponibles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Estudiar exhaustivamente el/los procesos involucrados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Medidas de emergencia para eliminar temporalmente el problema antes que se descubran las causas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Contramedidas permanentes para eliminar los motivos que causan los resultados.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 tarea se realiza con análisis de fenómenos y datos.</a:t>
            </a:r>
            <a:endParaRPr/>
          </a:p>
          <a:p>
            <a:pPr marL="457200" lvl="0" indent="-228600" algn="just"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cxnSp>
        <p:nvCxnSpPr>
          <p:cNvPr id="2201" name="Google Shape;2201;p28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202" name="Google Shape;2202;p28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203" name="Google Shape;2203;p28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282</a:t>
            </a:fld>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283"/>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HACER (DO)</a:t>
            </a:r>
            <a:endParaRPr sz="4000" b="1" i="0" u="none" strike="noStrike" cap="none">
              <a:solidFill>
                <a:srgbClr val="1C405D"/>
              </a:solidFill>
              <a:latin typeface="Arial"/>
              <a:ea typeface="Arial"/>
              <a:cs typeface="Arial"/>
              <a:sym typeface="Arial"/>
            </a:endParaRPr>
          </a:p>
        </p:txBody>
      </p:sp>
      <p:sp>
        <p:nvSpPr>
          <p:cNvPr id="2209" name="Google Shape;2209;p283"/>
          <p:cNvSpPr txBox="1">
            <a:spLocks noGrp="1"/>
          </p:cNvSpPr>
          <p:nvPr>
            <p:ph type="body" idx="4294967295"/>
          </p:nvPr>
        </p:nvSpPr>
        <p:spPr>
          <a:xfrm>
            <a:off x="699776" y="1656272"/>
            <a:ext cx="8091233" cy="490843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Implementar lo que indica el plan y controlar el proceso</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Permitir que las actividades avancen como expectativa y finalmente alcancen el plan y meta establecida.</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Se asegura la garantía de mano de obra, recursos materiales y se coordina entre departamentos.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El ajuste en la etapa de implementación se refiere al </a:t>
            </a:r>
            <a:r>
              <a:rPr lang="es-EC" sz="2400" b="1">
                <a:latin typeface="Arial"/>
                <a:ea typeface="Arial"/>
                <a:cs typeface="Arial"/>
                <a:sym typeface="Arial"/>
              </a:rPr>
              <a:t>ajuste</a:t>
            </a:r>
            <a:r>
              <a:rPr lang="es-EC" sz="2400">
                <a:latin typeface="Arial"/>
                <a:ea typeface="Arial"/>
                <a:cs typeface="Arial"/>
                <a:sym typeface="Arial"/>
              </a:rPr>
              <a:t> que se debe hacer a las medidas originales (por cambios de factores y condiciones)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Las medidas ajustadas deben asegurar la realización del proyecto.</a:t>
            </a:r>
            <a:endParaRPr/>
          </a:p>
          <a:p>
            <a:pPr marL="457200" lvl="0" indent="-228600" algn="just"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cxnSp>
        <p:nvCxnSpPr>
          <p:cNvPr id="2210" name="Google Shape;2210;p28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211" name="Google Shape;2211;p28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212" name="Google Shape;2212;p28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283</a:t>
            </a:fld>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284"/>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VERIFICAR (CHECK)</a:t>
            </a:r>
            <a:endParaRPr sz="4000" b="1" i="0" u="none" strike="noStrike" cap="none">
              <a:solidFill>
                <a:srgbClr val="1C405D"/>
              </a:solidFill>
              <a:latin typeface="Arial"/>
              <a:ea typeface="Arial"/>
              <a:cs typeface="Arial"/>
              <a:sym typeface="Arial"/>
            </a:endParaRPr>
          </a:p>
        </p:txBody>
      </p:sp>
      <p:sp>
        <p:nvSpPr>
          <p:cNvPr id="2218" name="Google Shape;2218;p284"/>
          <p:cNvSpPr txBox="1">
            <a:spLocks noGrp="1"/>
          </p:cNvSpPr>
          <p:nvPr>
            <p:ph type="body" idx="4294967295"/>
          </p:nvPr>
        </p:nvSpPr>
        <p:spPr>
          <a:xfrm>
            <a:off x="587501" y="1424704"/>
            <a:ext cx="8091233" cy="490843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Evaluación del efecto después de la implementación.</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Comprender y documentar las diferencias</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Es la recopilación continua de datos, obtención de información, análisis de datos, medición de resultados</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El check debe ser objeto de planificación suficiente incluso al comienzo de la implementación</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La auditoría interna es un control importante</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Sin control no se puede encontrar problemas y mucho menos mejorar</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Dos tipos de verificación:</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Verificar el sistema de gestión (auditoría interna, evaluación de la gestión, evaluación de reglamentos, medición del desempeño, etc.)</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Verificar productos y verificar durante el proceso operativo (auditoría de productos, monitoreo, medición de productos, medición de propiedades, etc.)</a:t>
            </a:r>
            <a:endParaRPr/>
          </a:p>
          <a:p>
            <a:pPr marL="457200" lvl="0" indent="-228600" algn="just" rtl="0">
              <a:lnSpc>
                <a:spcPct val="100000"/>
              </a:lnSpc>
              <a:spcBef>
                <a:spcPts val="600"/>
              </a:spcBef>
              <a:spcAft>
                <a:spcPts val="0"/>
              </a:spcAft>
              <a:buSzPts val="3000"/>
              <a:buFont typeface="Noto Sans Symbols"/>
              <a:buNone/>
            </a:pPr>
            <a:endParaRPr sz="2000" b="1">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2219" name="Google Shape;2219;p28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220" name="Google Shape;2220;p28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221" name="Google Shape;2221;p28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284</a:t>
            </a:fld>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285"/>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ACTUAR</a:t>
            </a:r>
            <a:endParaRPr sz="4000" b="1" i="0" u="none" strike="noStrike" cap="none">
              <a:solidFill>
                <a:srgbClr val="1C405D"/>
              </a:solidFill>
              <a:latin typeface="Arial"/>
              <a:ea typeface="Arial"/>
              <a:cs typeface="Arial"/>
              <a:sym typeface="Arial"/>
            </a:endParaRPr>
          </a:p>
        </p:txBody>
      </p:sp>
      <p:sp>
        <p:nvSpPr>
          <p:cNvPr id="2227" name="Google Shape;2227;p285"/>
          <p:cNvSpPr txBox="1">
            <a:spLocks noGrp="1"/>
          </p:cNvSpPr>
          <p:nvPr>
            <p:ph type="body" idx="4294967295"/>
          </p:nvPr>
        </p:nvSpPr>
        <p:spPr>
          <a:xfrm>
            <a:off x="699776" y="1656272"/>
            <a:ext cx="8091233" cy="490843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Resumir la experiencia exitosa y aprender de los fracasos, con el propósito de implementar la estandarización como base para el futuro</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Comunicar a todos los integrantes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Sin acción no hay mejora</a:t>
            </a:r>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cxnSp>
        <p:nvCxnSpPr>
          <p:cNvPr id="2228" name="Google Shape;2228;p28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229" name="Google Shape;2229;p28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230" name="Google Shape;2230;p28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285</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286"/>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Resumen - PDCA</a:t>
            </a:r>
            <a:endParaRPr sz="4000" b="1" i="0" u="none" strike="noStrike" cap="none">
              <a:solidFill>
                <a:srgbClr val="1C405D"/>
              </a:solidFill>
              <a:latin typeface="Arial"/>
              <a:ea typeface="Arial"/>
              <a:cs typeface="Arial"/>
              <a:sym typeface="Arial"/>
            </a:endParaRPr>
          </a:p>
        </p:txBody>
      </p:sp>
      <p:sp>
        <p:nvSpPr>
          <p:cNvPr id="2236" name="Google Shape;2236;p286"/>
          <p:cNvSpPr txBox="1">
            <a:spLocks noGrp="1"/>
          </p:cNvSpPr>
          <p:nvPr>
            <p:ph type="body" idx="4294967295"/>
          </p:nvPr>
        </p:nvSpPr>
        <p:spPr>
          <a:xfrm>
            <a:off x="587501" y="1424704"/>
            <a:ext cx="8091233" cy="490843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Tendencia inevitable de escalada en espiral</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Solo a través de un plan cuidadoso podemos tomar acciones y cuyo proceso debe controlarse.</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 información de verificación sobre la acción debe proporcionar resultados fruto de un análisis de datos, y los resultados deben apoyar el proceso de mejora</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Solo un tratamiento adecuado puede prevenir la recurrencia de problemas.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El flujo descrito debe garantizar no solo la calidad de los productos sino también el precio esperado satisfactorio y la fecha de entrega</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El PDCA nos permite mejorar nuestros métodos de trabajo</a:t>
            </a:r>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Font typeface="Noto Sans Symbols"/>
              <a:buNone/>
            </a:pPr>
            <a:endParaRPr sz="2400" b="1">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cxnSp>
        <p:nvCxnSpPr>
          <p:cNvPr id="2237" name="Google Shape;2237;p28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238" name="Google Shape;2238;p28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239" name="Google Shape;2239;p28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286</a:t>
            </a:fld>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287"/>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Resumen - PDCA</a:t>
            </a:r>
            <a:endParaRPr sz="4000" b="1" i="0" u="none" strike="noStrike" cap="none">
              <a:solidFill>
                <a:srgbClr val="1C405D"/>
              </a:solidFill>
              <a:latin typeface="Arial"/>
              <a:ea typeface="Arial"/>
              <a:cs typeface="Arial"/>
              <a:sym typeface="Arial"/>
            </a:endParaRPr>
          </a:p>
        </p:txBody>
      </p:sp>
      <p:cxnSp>
        <p:nvCxnSpPr>
          <p:cNvPr id="2245" name="Google Shape;2245;p28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246" name="Google Shape;2246;p28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247" name="Google Shape;2247;p28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287</a:t>
            </a:fld>
            <a:endParaRPr/>
          </a:p>
        </p:txBody>
      </p:sp>
      <p:pic>
        <p:nvPicPr>
          <p:cNvPr id="2248" name="Google Shape;2248;p287"/>
          <p:cNvPicPr preferRelativeResize="0"/>
          <p:nvPr/>
        </p:nvPicPr>
        <p:blipFill rotWithShape="1">
          <a:blip r:embed="rId3">
            <a:alphaModFix/>
          </a:blip>
          <a:srcRect/>
          <a:stretch/>
        </p:blipFill>
        <p:spPr>
          <a:xfrm>
            <a:off x="2380566" y="1557331"/>
            <a:ext cx="4756647" cy="4255094"/>
          </a:xfrm>
          <a:prstGeom prst="rect">
            <a:avLst/>
          </a:prstGeom>
          <a:noFill/>
          <a:ln>
            <a:noFill/>
          </a:ln>
        </p:spPr>
      </p:pic>
      <p:sp>
        <p:nvSpPr>
          <p:cNvPr id="2249" name="Google Shape;2249;p287"/>
          <p:cNvSpPr txBox="1"/>
          <p:nvPr/>
        </p:nvSpPr>
        <p:spPr>
          <a:xfrm>
            <a:off x="2919932" y="5836231"/>
            <a:ext cx="3829092" cy="66423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CFD8DC"/>
              </a:buClr>
              <a:buSzPts val="3000"/>
              <a:buFont typeface="Arial"/>
              <a:buNone/>
            </a:pPr>
            <a:r>
              <a:rPr lang="es-EC" sz="2400" b="0" i="0" u="none" strike="noStrike" cap="none">
                <a:solidFill>
                  <a:srgbClr val="263238"/>
                </a:solidFill>
                <a:latin typeface="Arial"/>
                <a:ea typeface="Arial"/>
                <a:cs typeface="Arial"/>
                <a:sym typeface="Arial"/>
              </a:rPr>
              <a:t>Productos de alta calidad</a:t>
            </a:r>
            <a:endParaRPr/>
          </a:p>
          <a:p>
            <a:pPr marL="457200" marR="0" lvl="0" indent="-228600" algn="just" rtl="0">
              <a:lnSpc>
                <a:spcPct val="100000"/>
              </a:lnSpc>
              <a:spcBef>
                <a:spcPts val="600"/>
              </a:spcBef>
              <a:spcAft>
                <a:spcPts val="0"/>
              </a:spcAft>
              <a:buClr>
                <a:srgbClr val="CFD8DC"/>
              </a:buClr>
              <a:buSzPts val="3000"/>
              <a:buFont typeface="Noto Sans Symbols"/>
              <a:buNone/>
            </a:pPr>
            <a:endParaRPr sz="2400" b="1" i="0" u="none" strike="noStrike" cap="none">
              <a:solidFill>
                <a:srgbClr val="263238"/>
              </a:solidFill>
              <a:latin typeface="Arial"/>
              <a:ea typeface="Arial"/>
              <a:cs typeface="Arial"/>
              <a:sym typeface="Arial"/>
            </a:endParaRPr>
          </a:p>
          <a:p>
            <a:pPr marL="457200" marR="0" lvl="0" indent="-266700" algn="l" rtl="0">
              <a:lnSpc>
                <a:spcPct val="100000"/>
              </a:lnSpc>
              <a:spcBef>
                <a:spcPts val="600"/>
              </a:spcBef>
              <a:spcAft>
                <a:spcPts val="0"/>
              </a:spcAft>
              <a:buClr>
                <a:srgbClr val="CFD8DC"/>
              </a:buClr>
              <a:buSzPts val="3000"/>
              <a:buFont typeface="Noto Sans Symbols"/>
              <a:buNone/>
            </a:pPr>
            <a:endParaRPr sz="2800" b="0" i="0" u="none" strike="noStrike" cap="none">
              <a:solidFill>
                <a:srgbClr val="263238"/>
              </a:solidFill>
              <a:latin typeface="Arial"/>
              <a:ea typeface="Arial"/>
              <a:cs typeface="Arial"/>
              <a:sym typeface="Arial"/>
            </a:endParaRPr>
          </a:p>
          <a:p>
            <a:pPr marL="914400" marR="0" lvl="1" indent="-304800" algn="l" rtl="0">
              <a:lnSpc>
                <a:spcPct val="100000"/>
              </a:lnSpc>
              <a:spcBef>
                <a:spcPts val="0"/>
              </a:spcBef>
              <a:spcAft>
                <a:spcPts val="0"/>
              </a:spcAft>
              <a:buClr>
                <a:srgbClr val="CFD8DC"/>
              </a:buClr>
              <a:buSzPts val="2400"/>
              <a:buFont typeface="Noto Sans Symbols"/>
              <a:buNone/>
            </a:pPr>
            <a:endParaRPr sz="2000" b="0" i="0" u="none" strike="noStrike" cap="none">
              <a:solidFill>
                <a:srgbClr val="263238"/>
              </a:solidFill>
              <a:latin typeface="Arial"/>
              <a:ea typeface="Arial"/>
              <a:cs typeface="Arial"/>
              <a:sym typeface="Arial"/>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288"/>
          <p:cNvSpPr txBox="1">
            <a:spLocks noGrp="1"/>
          </p:cNvSpPr>
          <p:nvPr>
            <p:ph type="title"/>
          </p:nvPr>
        </p:nvSpPr>
        <p:spPr>
          <a:xfrm>
            <a:off x="719467" y="1852941"/>
            <a:ext cx="8220075" cy="291746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sz="3200">
                <a:solidFill>
                  <a:srgbClr val="333333"/>
                </a:solidFill>
                <a:latin typeface="Arial"/>
                <a:ea typeface="Arial"/>
                <a:cs typeface="Arial"/>
                <a:sym typeface="Arial"/>
              </a:rPr>
              <a:t>CASO DE ESTUDIO</a:t>
            </a:r>
            <a:br>
              <a:rPr lang="es-EC" sz="3200">
                <a:solidFill>
                  <a:srgbClr val="333333"/>
                </a:solidFill>
                <a:latin typeface="Arial"/>
                <a:ea typeface="Arial"/>
                <a:cs typeface="Arial"/>
                <a:sym typeface="Arial"/>
              </a:rPr>
            </a:br>
            <a:br>
              <a:rPr lang="es-EC" sz="3200">
                <a:solidFill>
                  <a:srgbClr val="333333"/>
                </a:solidFill>
                <a:latin typeface="Arial"/>
                <a:ea typeface="Arial"/>
                <a:cs typeface="Arial"/>
                <a:sym typeface="Arial"/>
              </a:rPr>
            </a:br>
            <a:br>
              <a:rPr lang="es-EC" sz="3200">
                <a:solidFill>
                  <a:srgbClr val="333333"/>
                </a:solidFill>
                <a:latin typeface="Arial"/>
                <a:ea typeface="Arial"/>
                <a:cs typeface="Arial"/>
                <a:sym typeface="Arial"/>
              </a:rPr>
            </a:br>
            <a:r>
              <a:rPr lang="es-EC" sz="2400">
                <a:solidFill>
                  <a:srgbClr val="1425FC"/>
                </a:solidFill>
                <a:latin typeface="Arial"/>
                <a:ea typeface="Arial"/>
                <a:cs typeface="Arial"/>
                <a:sym typeface="Arial"/>
              </a:rPr>
              <a:t>PDCA Process Application in the Continuous Improvement of Software </a:t>
            </a:r>
            <a:br>
              <a:rPr lang="es-EC" sz="2400">
                <a:solidFill>
                  <a:srgbClr val="1425FC"/>
                </a:solidFill>
                <a:latin typeface="Arial"/>
                <a:ea typeface="Arial"/>
                <a:cs typeface="Arial"/>
                <a:sym typeface="Arial"/>
              </a:rPr>
            </a:br>
            <a:r>
              <a:rPr lang="es-EC" sz="2400">
                <a:solidFill>
                  <a:srgbClr val="1425FC"/>
                </a:solidFill>
                <a:latin typeface="Arial"/>
                <a:ea typeface="Arial"/>
                <a:cs typeface="Arial"/>
                <a:sym typeface="Arial"/>
              </a:rPr>
              <a:t>Quality </a:t>
            </a:r>
            <a:br>
              <a:rPr lang="es-EC" sz="2400">
                <a:solidFill>
                  <a:srgbClr val="1425FC"/>
                </a:solidFill>
                <a:latin typeface="Arial"/>
                <a:ea typeface="Arial"/>
                <a:cs typeface="Arial"/>
                <a:sym typeface="Arial"/>
              </a:rPr>
            </a:br>
            <a:r>
              <a:rPr lang="es-EC" sz="2400">
                <a:solidFill>
                  <a:srgbClr val="1425FC"/>
                </a:solidFill>
                <a:latin typeface="Arial"/>
                <a:ea typeface="Arial"/>
                <a:cs typeface="Arial"/>
                <a:sym typeface="Arial"/>
              </a:rPr>
              <a:t>JingFeng NingI, Zhiyu Chen I , Gang Liul</a:t>
            </a:r>
            <a:endParaRPr sz="2400">
              <a:solidFill>
                <a:srgbClr val="1425FC"/>
              </a:solidFill>
              <a:latin typeface="Arial"/>
              <a:ea typeface="Arial"/>
              <a:cs typeface="Arial"/>
              <a:sym typeface="Arial"/>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289"/>
          <p:cNvSpPr txBox="1">
            <a:spLocks noGrp="1"/>
          </p:cNvSpPr>
          <p:nvPr>
            <p:ph type="ctrTitle" idx="4294967295"/>
          </p:nvPr>
        </p:nvSpPr>
        <p:spPr>
          <a:xfrm>
            <a:off x="250166" y="1780272"/>
            <a:ext cx="8566030" cy="1937713"/>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1C405D"/>
                </a:solidFill>
                <a:latin typeface="Arial"/>
                <a:ea typeface="Arial"/>
                <a:cs typeface="Arial"/>
                <a:sym typeface="Arial"/>
              </a:rPr>
              <a:t>LA FAMILIA ISO 9000</a:t>
            </a:r>
            <a:endParaRPr sz="4800" b="1" i="0" u="none" strike="noStrike" cap="none">
              <a:solidFill>
                <a:srgbClr val="1C405D"/>
              </a:solidFill>
              <a:latin typeface="Arial"/>
              <a:ea typeface="Arial"/>
              <a:cs typeface="Arial"/>
              <a:sym typeface="Arial"/>
            </a:endParaRPr>
          </a:p>
        </p:txBody>
      </p:sp>
      <p:cxnSp>
        <p:nvCxnSpPr>
          <p:cNvPr id="2261" name="Google Shape;2261;p28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262" name="Google Shape;2262;p28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263" name="Google Shape;2263;p28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289</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9"/>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Prototipado</a:t>
            </a:r>
            <a:endParaRPr sz="4000" b="1" i="0" u="none" strike="noStrike" cap="none">
              <a:solidFill>
                <a:srgbClr val="1C405D"/>
              </a:solidFill>
              <a:latin typeface="Arial"/>
              <a:ea typeface="Arial"/>
              <a:cs typeface="Arial"/>
              <a:sym typeface="Arial"/>
            </a:endParaRPr>
          </a:p>
        </p:txBody>
      </p:sp>
      <p:sp>
        <p:nvSpPr>
          <p:cNvPr id="284" name="Google Shape;284;p29"/>
          <p:cNvSpPr txBox="1">
            <a:spLocks noGrp="1"/>
          </p:cNvSpPr>
          <p:nvPr>
            <p:ph type="body" idx="4294967295"/>
          </p:nvPr>
        </p:nvSpPr>
        <p:spPr>
          <a:xfrm>
            <a:off x="699776" y="1370594"/>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Proyectos software que el cliente no tiene una idea muy detallada de lo que necesita.  </a:t>
            </a:r>
            <a:endParaRPr sz="24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 idea básica del prototipo es que ayude a comprender los requisitos del usuario </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El ciclo de vida incluiría lo siguiente:</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Análisis preliminar y especificación de requisitos</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Diseño, desarrollo e implementación del prototipo</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Prueba del prototipo</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Refinamiento iterativo del prototipo</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Refinamiento de las especificaciones de requisitos.</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Podría ser prototipo evolutivo (implementación parcial de los requisitos conocidos) y/o desechable (implementación rápida y no cuidada parcial)</a:t>
            </a:r>
            <a:endParaRPr/>
          </a:p>
        </p:txBody>
      </p:sp>
      <p:cxnSp>
        <p:nvCxnSpPr>
          <p:cNvPr id="285" name="Google Shape;285;p2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6" name="Google Shape;286;p2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7" name="Google Shape;287;p2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29</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290"/>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 </a:t>
            </a:r>
            <a:endParaRPr/>
          </a:p>
        </p:txBody>
      </p:sp>
      <p:sp>
        <p:nvSpPr>
          <p:cNvPr id="2269" name="Google Shape;2269;p290"/>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 familia ISO 9000 aborda varios aspectos de la gestión de la calidad y contiene algunos de los estándares más conocidos de ISO</a:t>
            </a: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Muchas compañías usan los estándares ISO 9000 para asegurar que su sistema de gestión de calidad es efectivo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 adherencia a ISO 9000 dice que una empresa entrega productos y servicios de calidad</a:t>
            </a:r>
            <a:endParaRPr sz="1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ISO 9000:2015 Sistemas de gestión de calidad – Fundamentos y Vocabulario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ISO 9001:2015 Sistema de gestión de calidad – Requisitos  </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ISO 9004:2018 Se enfoca en cómo hacer que un sistema de gestión de la calidad sea más eficaz y eficiente.</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ISO 19011:2011 Establece una guía sobre auditorías internas y externas de los sistemas de gestión de calidad</a:t>
            </a:r>
            <a:endParaRPr sz="1800">
              <a:latin typeface="Arial"/>
              <a:ea typeface="Arial"/>
              <a:cs typeface="Arial"/>
              <a:sym typeface="Aria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291"/>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 </a:t>
            </a:r>
            <a:endParaRPr/>
          </a:p>
        </p:txBody>
      </p:sp>
      <p:sp>
        <p:nvSpPr>
          <p:cNvPr id="2275" name="Google Shape;2275;p291"/>
          <p:cNvSpPr txBox="1">
            <a:spLocks noGrp="1"/>
          </p:cNvSpPr>
          <p:nvPr>
            <p:ph type="body" idx="1"/>
          </p:nvPr>
        </p:nvSpPr>
        <p:spPr>
          <a:xfrm>
            <a:off x="190440" y="1457864"/>
            <a:ext cx="8435975" cy="522263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Asegurar que el proceso utilizado en una organización tienen la capacidad de desarrollar productos que satisfagan las expectativas de los clientes</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Si el sistema de gestión y producción es correcto, el producto o servicio también lo será</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No indica cómo se debe desarrollar un producto, sino que indican que se debe hacer</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 organización adapta las guías  a su estructura y sistema de calidad</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292"/>
          <p:cNvSpPr txBox="1">
            <a:spLocks noGrp="1"/>
          </p:cNvSpPr>
          <p:nvPr>
            <p:ph type="title"/>
          </p:nvPr>
        </p:nvSpPr>
        <p:spPr>
          <a:xfrm>
            <a:off x="395288" y="223418"/>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Principios de la gestión de calidad</a:t>
            </a:r>
            <a:endParaRPr/>
          </a:p>
        </p:txBody>
      </p:sp>
      <p:sp>
        <p:nvSpPr>
          <p:cNvPr id="2281" name="Google Shape;2281;p292"/>
          <p:cNvSpPr txBox="1">
            <a:spLocks noGrp="1"/>
          </p:cNvSpPr>
          <p:nvPr>
            <p:ph type="body" idx="1"/>
          </p:nvPr>
        </p:nvSpPr>
        <p:spPr>
          <a:xfrm>
            <a:off x="0" y="1276710"/>
            <a:ext cx="9047181"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Enfoque en el cliente</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Liderazgo de la alta gerencia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Involucrar a las personas en todos los niveles de la organización</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Enfoque de proceso:</a:t>
            </a:r>
            <a:endParaRPr/>
          </a:p>
          <a:p>
            <a:pPr marL="952500" lvl="1" indent="-457200" algn="just" rtl="0">
              <a:lnSpc>
                <a:spcPct val="100000"/>
              </a:lnSpc>
              <a:spcBef>
                <a:spcPts val="0"/>
              </a:spcBef>
              <a:spcAft>
                <a:spcPts val="0"/>
              </a:spcAft>
              <a:buSzPts val="2400"/>
              <a:buChar char="○"/>
            </a:pPr>
            <a:r>
              <a:rPr lang="es-EC" sz="1800">
                <a:latin typeface="Arial"/>
                <a:ea typeface="Arial"/>
                <a:cs typeface="Arial"/>
                <a:sym typeface="Arial"/>
              </a:rPr>
              <a:t>Transformando una o más entradas para crear una salida de valor para el cliente</a:t>
            </a:r>
            <a:endParaRPr/>
          </a:p>
          <a:p>
            <a:pPr marL="952500" lvl="1" indent="-457200" algn="just" rtl="0">
              <a:lnSpc>
                <a:spcPct val="100000"/>
              </a:lnSpc>
              <a:spcBef>
                <a:spcPts val="0"/>
              </a:spcBef>
              <a:spcAft>
                <a:spcPts val="0"/>
              </a:spcAft>
              <a:buSzPts val="2400"/>
              <a:buChar char="○"/>
            </a:pPr>
            <a:r>
              <a:rPr lang="es-EC" sz="1800">
                <a:latin typeface="Arial"/>
                <a:ea typeface="Arial"/>
                <a:cs typeface="Arial"/>
                <a:sym typeface="Arial"/>
              </a:rPr>
              <a:t>Los procesos clave de negocio podrían estar respaldados por procedimientos e instrucciones de trabajo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Mejora continua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Toma de decisiones a través de la medición, monitoreo y el análisis de los datos del proceso y del producto.</a:t>
            </a:r>
            <a:endParaRPr/>
          </a:p>
          <a:p>
            <a:pPr marL="495300" lvl="0" indent="-266700" algn="just" rtl="0">
              <a:lnSpc>
                <a:spcPct val="100000"/>
              </a:lnSpc>
              <a:spcBef>
                <a:spcPts val="600"/>
              </a:spcBef>
              <a:spcAft>
                <a:spcPts val="0"/>
              </a:spcAft>
              <a:buSzPts val="3000"/>
              <a:buFont typeface="Arial"/>
              <a:buNone/>
            </a:pPr>
            <a:endParaRPr sz="2400">
              <a:latin typeface="Arial"/>
              <a:ea typeface="Arial"/>
              <a:cs typeface="Arial"/>
              <a:sym typeface="Arial"/>
            </a:endParaRPr>
          </a:p>
          <a:p>
            <a:pPr marL="495300" lvl="0" indent="-266700" algn="just" rtl="0">
              <a:lnSpc>
                <a:spcPct val="100000"/>
              </a:lnSpc>
              <a:spcBef>
                <a:spcPts val="600"/>
              </a:spcBef>
              <a:spcAft>
                <a:spcPts val="0"/>
              </a:spcAft>
              <a:buSzPts val="3000"/>
              <a:buFont typeface="Arial"/>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Font typeface="Arial"/>
              <a:buNone/>
            </a:pPr>
            <a:endParaRPr sz="1800">
              <a:latin typeface="Arial"/>
              <a:ea typeface="Arial"/>
              <a:cs typeface="Arial"/>
              <a:sym typeface="Arial"/>
            </a:endParaRPr>
          </a:p>
          <a:p>
            <a:pPr marL="495300" lvl="0" indent="-266700" algn="just" rtl="0">
              <a:lnSpc>
                <a:spcPct val="100000"/>
              </a:lnSpc>
              <a:spcBef>
                <a:spcPts val="600"/>
              </a:spcBef>
              <a:spcAft>
                <a:spcPts val="0"/>
              </a:spcAft>
              <a:buSzPts val="3000"/>
              <a:buFont typeface="Arial"/>
              <a:buNone/>
            </a:pPr>
            <a:endParaRPr sz="2400">
              <a:latin typeface="Arial"/>
              <a:ea typeface="Arial"/>
              <a:cs typeface="Arial"/>
              <a:sym typeface="Arial"/>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293"/>
          <p:cNvSpPr txBox="1">
            <a:spLocks noGrp="1"/>
          </p:cNvSpPr>
          <p:nvPr>
            <p:ph type="title"/>
          </p:nvPr>
        </p:nvSpPr>
        <p:spPr>
          <a:xfrm>
            <a:off x="395288" y="214793"/>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Cláusulas en un manual de calidad</a:t>
            </a:r>
            <a:endParaRPr/>
          </a:p>
        </p:txBody>
      </p:sp>
      <p:sp>
        <p:nvSpPr>
          <p:cNvPr id="2287" name="Google Shape;2287;p293"/>
          <p:cNvSpPr txBox="1">
            <a:spLocks noGrp="1"/>
          </p:cNvSpPr>
          <p:nvPr>
            <p:ph type="body" idx="1"/>
          </p:nvPr>
        </p:nvSpPr>
        <p:spPr>
          <a:xfrm>
            <a:off x="96819" y="1535603"/>
            <a:ext cx="9047181"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Realización del producto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Planificación</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Procesos relacionados con el cliente</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Diseño / Desarrollo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Compra</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Operaciones de producción y servicio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Control de dispositivos de medición y monitoreo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Medición, análisis y mejora</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Planificación</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Monitoreo y medición</a:t>
            </a:r>
            <a:endParaRPr sz="1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Diseño / Desarrollo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Control de no conformidades del producto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Análisis de datos</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Mejora</a:t>
            </a: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952500" lvl="1" indent="-304800" algn="just" rtl="0">
              <a:lnSpc>
                <a:spcPct val="100000"/>
              </a:lnSpc>
              <a:spcBef>
                <a:spcPts val="0"/>
              </a:spcBef>
              <a:spcAft>
                <a:spcPts val="0"/>
              </a:spcAft>
              <a:buSzPts val="2400"/>
              <a:buFont typeface="Arial"/>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Font typeface="Arial"/>
              <a:buNone/>
            </a:pPr>
            <a:endParaRPr sz="1800">
              <a:latin typeface="Arial"/>
              <a:ea typeface="Arial"/>
              <a:cs typeface="Arial"/>
              <a:sym typeface="Arial"/>
            </a:endParaRPr>
          </a:p>
          <a:p>
            <a:pPr marL="495300" lvl="0" indent="-266700" algn="just" rtl="0">
              <a:lnSpc>
                <a:spcPct val="100000"/>
              </a:lnSpc>
              <a:spcBef>
                <a:spcPts val="600"/>
              </a:spcBef>
              <a:spcAft>
                <a:spcPts val="0"/>
              </a:spcAft>
              <a:buSzPts val="3000"/>
              <a:buFont typeface="Arial"/>
              <a:buNone/>
            </a:pPr>
            <a:endParaRPr sz="2400">
              <a:latin typeface="Arial"/>
              <a:ea typeface="Arial"/>
              <a:cs typeface="Arial"/>
              <a:sym typeface="Arial"/>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294"/>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Auditorías y revisiones</a:t>
            </a:r>
            <a:endParaRPr/>
          </a:p>
        </p:txBody>
      </p:sp>
      <p:sp>
        <p:nvSpPr>
          <p:cNvPr id="2293" name="Google Shape;2293;p294"/>
          <p:cNvSpPr txBox="1">
            <a:spLocks noGrp="1"/>
          </p:cNvSpPr>
          <p:nvPr>
            <p:ph type="body" idx="1"/>
          </p:nvPr>
        </p:nvSpPr>
        <p:spPr>
          <a:xfrm>
            <a:off x="0" y="1233678"/>
            <a:ext cx="9047181"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Auditorías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Se llevan a cabo auditorías para asegurar que los métodos actuales se adhieren a los procedimientos estándares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Revisiones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Deben llevarse de manera periódica y sistemática, para garantizar que e sistema logre el efecto requerido, cubriendo:</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Resultados de auditorías</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Proceso y conformidad de producto</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Estado de las acciones preventivas y correctivas</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Cambios que podrían afectar el sistema de gestión de calidad</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Recomendaciones para mejoras</a:t>
            </a: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52500" lvl="1" indent="-304800" algn="just" rtl="0">
              <a:lnSpc>
                <a:spcPct val="100000"/>
              </a:lnSpc>
              <a:spcBef>
                <a:spcPts val="0"/>
              </a:spcBef>
              <a:spcAft>
                <a:spcPts val="0"/>
              </a:spcAft>
              <a:buSzPts val="2400"/>
              <a:buFont typeface="Arial"/>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Font typeface="Arial"/>
              <a:buNone/>
            </a:pPr>
            <a:endParaRPr sz="2000">
              <a:latin typeface="Arial"/>
              <a:ea typeface="Arial"/>
              <a:cs typeface="Arial"/>
              <a:sym typeface="Arial"/>
            </a:endParaRPr>
          </a:p>
          <a:p>
            <a:pPr marL="495300" lvl="0" indent="-266700" algn="just" rtl="0">
              <a:lnSpc>
                <a:spcPct val="100000"/>
              </a:lnSpc>
              <a:spcBef>
                <a:spcPts val="600"/>
              </a:spcBef>
              <a:spcAft>
                <a:spcPts val="0"/>
              </a:spcAft>
              <a:buSzPts val="3000"/>
              <a:buFont typeface="Arial"/>
              <a:buNone/>
            </a:pPr>
            <a:endParaRPr sz="2800">
              <a:latin typeface="Arial"/>
              <a:ea typeface="Arial"/>
              <a:cs typeface="Arial"/>
              <a:sym typeface="Arial"/>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295"/>
          <p:cNvSpPr txBox="1">
            <a:spLocks noGrp="1"/>
          </p:cNvSpPr>
          <p:nvPr>
            <p:ph type="title"/>
          </p:nvPr>
        </p:nvSpPr>
        <p:spPr>
          <a:xfrm>
            <a:off x="395288" y="188913"/>
            <a:ext cx="8424862" cy="329615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a:latin typeface="Arial"/>
                <a:ea typeface="Arial"/>
                <a:cs typeface="Arial"/>
                <a:sym typeface="Arial"/>
              </a:rPr>
              <a:t>SISTEMA DE GESTIÓN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296"/>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Definición</a:t>
            </a:r>
            <a:endParaRPr/>
          </a:p>
        </p:txBody>
      </p:sp>
      <p:sp>
        <p:nvSpPr>
          <p:cNvPr id="2304" name="Google Shape;2304;p296"/>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a:latin typeface="Arial"/>
                <a:ea typeface="Arial"/>
                <a:cs typeface="Arial"/>
                <a:sym typeface="Arial"/>
              </a:rPr>
              <a:t>Conjunto de elementos de una organización que están interrelacionados o interactúan para establecer políticas y objetivos, y procesos para lograr esos objetivos.</a:t>
            </a:r>
            <a:endParaRPr sz="2800">
              <a:latin typeface="Arial"/>
              <a:ea typeface="Arial"/>
              <a:cs typeface="Arial"/>
              <a:sym typeface="Arial"/>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297"/>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Notas</a:t>
            </a:r>
            <a:endParaRPr/>
          </a:p>
        </p:txBody>
      </p:sp>
      <p:sp>
        <p:nvSpPr>
          <p:cNvPr id="2310" name="Google Shape;2310;p297"/>
          <p:cNvSpPr txBox="1">
            <a:spLocks noGrp="1"/>
          </p:cNvSpPr>
          <p:nvPr>
            <p:ph type="body" idx="1"/>
          </p:nvPr>
        </p:nvSpPr>
        <p:spPr>
          <a:xfrm>
            <a:off x="173187" y="1276710"/>
            <a:ext cx="8435975" cy="543464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Un sistema de gestión puede abordar </a:t>
            </a:r>
            <a:r>
              <a:rPr lang="es-EC" sz="2000" b="1">
                <a:latin typeface="Arial"/>
                <a:ea typeface="Arial"/>
                <a:cs typeface="Arial"/>
                <a:sym typeface="Arial"/>
              </a:rPr>
              <a:t>una sola disciplina o varias </a:t>
            </a:r>
            <a:r>
              <a:rPr lang="es-EC" sz="2000">
                <a:latin typeface="Arial"/>
                <a:ea typeface="Arial"/>
                <a:cs typeface="Arial"/>
                <a:sym typeface="Arial"/>
              </a:rPr>
              <a:t>disciplinas, p. Ej. gestión de la calidad, gestión financiera o gestión medioambiental.</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Los elementos del sistema de gestión establecen la </a:t>
            </a:r>
            <a:r>
              <a:rPr lang="es-EC" sz="2000" b="1">
                <a:latin typeface="Arial"/>
                <a:ea typeface="Arial"/>
                <a:cs typeface="Arial"/>
                <a:sym typeface="Arial"/>
              </a:rPr>
              <a:t>estructura de la organización</a:t>
            </a:r>
            <a:r>
              <a:rPr lang="es-EC" sz="2000">
                <a:latin typeface="Arial"/>
                <a:ea typeface="Arial"/>
                <a:cs typeface="Arial"/>
                <a:sym typeface="Arial"/>
              </a:rPr>
              <a:t>, roles y responsabilidades, planificación, operación, políticas, prácticas, reglas, creencias, objetivos y procesos para lograr esos objetivos.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El alcance de un sistema de gestión puede incluir la </a:t>
            </a:r>
            <a:r>
              <a:rPr lang="es-EC" sz="2000" b="1">
                <a:latin typeface="Arial"/>
                <a:ea typeface="Arial"/>
                <a:cs typeface="Arial"/>
                <a:sym typeface="Arial"/>
              </a:rPr>
              <a:t>totalidad de la organización, funciones </a:t>
            </a:r>
            <a:r>
              <a:rPr lang="es-EC" sz="2000">
                <a:latin typeface="Arial"/>
                <a:ea typeface="Arial"/>
                <a:cs typeface="Arial"/>
                <a:sym typeface="Arial"/>
              </a:rPr>
              <a:t>específicas e identificadas de la organización, secciones específicas e identificadas de la organización, o una o más funciones en un grupo de organizaciones.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Este constituye uno de los términos comunes y definiciones básicas de las normas de gestión ISO.</a:t>
            </a:r>
            <a:endParaRPr sz="2400">
              <a:latin typeface="Arial"/>
              <a:ea typeface="Arial"/>
              <a:cs typeface="Arial"/>
              <a:sym typeface="Arial"/>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298"/>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ISO 9001 usa el enfoque PDCA y un enfoque de pensamiento basado en riesgos</a:t>
            </a:r>
            <a:endParaRPr/>
          </a:p>
        </p:txBody>
      </p:sp>
      <p:sp>
        <p:nvSpPr>
          <p:cNvPr id="2316" name="Google Shape;2316;p298"/>
          <p:cNvSpPr txBox="1">
            <a:spLocks noGrp="1"/>
          </p:cNvSpPr>
          <p:nvPr>
            <p:ph type="body" idx="1"/>
          </p:nvPr>
        </p:nvSpPr>
        <p:spPr>
          <a:xfrm>
            <a:off x="173187" y="1276710"/>
            <a:ext cx="8435975" cy="543464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El enfoque de procesos permite a una organización planificar sus procesos y sus interacciones.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El ciclo PDCA permite que una organización se asegure de que sus procesos cuenten con los recursos y la gestión adecuados y que se identifiquen e implementen oportunidades de mejora.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El enfoque de pensamiento basado en </a:t>
            </a:r>
            <a:r>
              <a:rPr lang="es-EC" sz="2400" b="1">
                <a:latin typeface="Arial"/>
                <a:ea typeface="Arial"/>
                <a:cs typeface="Arial"/>
                <a:sym typeface="Arial"/>
              </a:rPr>
              <a:t>riesgos</a:t>
            </a:r>
            <a:r>
              <a:rPr lang="es-EC" sz="2400">
                <a:latin typeface="Arial"/>
                <a:ea typeface="Arial"/>
                <a:cs typeface="Arial"/>
                <a:sym typeface="Arial"/>
              </a:rPr>
              <a:t> permite a una organización determinar los factores que pueden causar desviaciones de sus procesos y su SGC en relación con los resultados esperados, para implementar medidas preventivas con el fin de limitar los efectos negativos y aprovechar las oportunidades cuando surgen. </a:t>
            </a:r>
            <a:endParaRPr sz="2800">
              <a:latin typeface="Arial"/>
              <a:ea typeface="Arial"/>
              <a:cs typeface="Arial"/>
              <a:sym typeface="Arial"/>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p299"/>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N.15 </a:t>
            </a:r>
            <a:endParaRPr sz="4000" b="1" i="0" u="none" strike="noStrike" cap="none">
              <a:solidFill>
                <a:srgbClr val="92D050"/>
              </a:solidFill>
              <a:latin typeface="Arial"/>
              <a:ea typeface="Arial"/>
              <a:cs typeface="Arial"/>
              <a:sym typeface="Arial"/>
            </a:endParaRPr>
          </a:p>
        </p:txBody>
      </p:sp>
      <p:sp>
        <p:nvSpPr>
          <p:cNvPr id="2322" name="Google Shape;2322;p299"/>
          <p:cNvSpPr txBox="1">
            <a:spLocks noGrp="1"/>
          </p:cNvSpPr>
          <p:nvPr>
            <p:ph type="body" idx="4294967295"/>
          </p:nvPr>
        </p:nvSpPr>
        <p:spPr>
          <a:xfrm>
            <a:off x="330483" y="1575510"/>
            <a:ext cx="8321811" cy="89164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Ejemplificar un proceso</a:t>
            </a:r>
            <a:endParaRPr sz="2200">
              <a:latin typeface="Arial"/>
              <a:ea typeface="Arial"/>
              <a:cs typeface="Arial"/>
              <a:sym typeface="Arial"/>
            </a:endParaRPr>
          </a:p>
        </p:txBody>
      </p:sp>
      <p:cxnSp>
        <p:nvCxnSpPr>
          <p:cNvPr id="2323" name="Google Shape;2323;p29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324" name="Google Shape;2324;p29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325" name="Google Shape;2325;p29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299</a:t>
            </a:fld>
            <a:endParaRPr/>
          </a:p>
        </p:txBody>
      </p:sp>
      <p:pic>
        <p:nvPicPr>
          <p:cNvPr id="2326" name="Google Shape;2326;p299"/>
          <p:cNvPicPr preferRelativeResize="0"/>
          <p:nvPr/>
        </p:nvPicPr>
        <p:blipFill rotWithShape="1">
          <a:blip r:embed="rId3">
            <a:alphaModFix/>
          </a:blip>
          <a:srcRect/>
          <a:stretch/>
        </p:blipFill>
        <p:spPr>
          <a:xfrm>
            <a:off x="1061050" y="2616147"/>
            <a:ext cx="6659592" cy="38589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idx="4294967295"/>
          </p:nvPr>
        </p:nvSpPr>
        <p:spPr>
          <a:xfrm>
            <a:off x="956012" y="353683"/>
            <a:ext cx="5642100" cy="793631"/>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0091EA"/>
                </a:solidFill>
                <a:latin typeface="Arial"/>
                <a:ea typeface="Arial"/>
                <a:cs typeface="Arial"/>
                <a:sym typeface="Arial"/>
              </a:rPr>
              <a:t>Contenidos </a:t>
            </a:r>
            <a:endParaRPr sz="4000" b="1" i="0" u="none" strike="noStrike" cap="none">
              <a:solidFill>
                <a:srgbClr val="0091EA"/>
              </a:solidFill>
              <a:latin typeface="Arial"/>
              <a:ea typeface="Arial"/>
              <a:cs typeface="Arial"/>
              <a:sym typeface="Arial"/>
            </a:endParaRPr>
          </a:p>
        </p:txBody>
      </p:sp>
      <p:sp>
        <p:nvSpPr>
          <p:cNvPr id="53" name="Google Shape;53;p3"/>
          <p:cNvSpPr txBox="1">
            <a:spLocks noGrp="1"/>
          </p:cNvSpPr>
          <p:nvPr>
            <p:ph type="body" idx="4294967295"/>
          </p:nvPr>
        </p:nvSpPr>
        <p:spPr>
          <a:xfrm>
            <a:off x="621102" y="1043795"/>
            <a:ext cx="8212347" cy="5624423"/>
          </a:xfrm>
          <a:prstGeom prst="rect">
            <a:avLst/>
          </a:prstGeom>
          <a:noFill/>
          <a:ln>
            <a:noFill/>
          </a:ln>
        </p:spPr>
        <p:txBody>
          <a:bodyPr spcFirstLastPara="1" wrap="square" lIns="91425" tIns="91425" rIns="91425" bIns="91425" anchor="t" anchorCtr="0">
            <a:noAutofit/>
          </a:bodyPr>
          <a:lstStyle/>
          <a:p>
            <a:pPr marL="514350" lvl="0" indent="-514350" algn="l" rtl="0">
              <a:lnSpc>
                <a:spcPct val="100000"/>
              </a:lnSpc>
              <a:spcBef>
                <a:spcPts val="600"/>
              </a:spcBef>
              <a:spcAft>
                <a:spcPts val="0"/>
              </a:spcAft>
              <a:buSzPts val="3000"/>
              <a:buFont typeface="Arial"/>
              <a:buAutoNum type="arabicPeriod"/>
            </a:pPr>
            <a:r>
              <a:rPr lang="es-EC" sz="2400">
                <a:latin typeface="Arial"/>
                <a:ea typeface="Arial"/>
                <a:cs typeface="Arial"/>
                <a:sym typeface="Arial"/>
              </a:rPr>
              <a:t>CONCEPTOS DE CALIDAD DEL SOFTWARE</a:t>
            </a:r>
            <a:endParaRPr/>
          </a:p>
          <a:p>
            <a:pPr marL="971550" lvl="1" indent="-51435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Definición de calidad</a:t>
            </a:r>
            <a:endParaRPr/>
          </a:p>
          <a:p>
            <a:pPr marL="971550" lvl="1" indent="-51435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Definición de calidad de software: producto y proceso</a:t>
            </a:r>
            <a:endParaRPr/>
          </a:p>
          <a:p>
            <a:pPr marL="971550" lvl="1" indent="-51435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Definición de control y aseguramiento de calidad de software</a:t>
            </a:r>
            <a:endParaRPr/>
          </a:p>
          <a:p>
            <a:pPr marL="514350" lvl="0" indent="-514350" algn="l" rtl="0">
              <a:lnSpc>
                <a:spcPct val="100000"/>
              </a:lnSpc>
              <a:spcBef>
                <a:spcPts val="600"/>
              </a:spcBef>
              <a:spcAft>
                <a:spcPts val="0"/>
              </a:spcAft>
              <a:buSzPts val="3000"/>
              <a:buFont typeface="Arial"/>
              <a:buAutoNum type="arabicPeriod"/>
            </a:pPr>
            <a:r>
              <a:rPr lang="es-EC" sz="2400">
                <a:latin typeface="Arial"/>
                <a:ea typeface="Arial"/>
                <a:cs typeface="Arial"/>
                <a:sym typeface="Arial"/>
              </a:rPr>
              <a:t>CALIDAD DEL PRODUCTO DE SOFTWARE</a:t>
            </a:r>
            <a:endParaRPr sz="2800">
              <a:latin typeface="Arial"/>
              <a:ea typeface="Arial"/>
              <a:cs typeface="Arial"/>
              <a:sym typeface="Arial"/>
            </a:endParaRPr>
          </a:p>
          <a:p>
            <a:pPr marL="914400" lvl="1" indent="-45720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Modelos iniciales de calidad del producto: McCall, Boehm, FURPS</a:t>
            </a:r>
            <a:endParaRPr/>
          </a:p>
          <a:p>
            <a:pPr marL="914400" lvl="1" indent="-45720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Modelos de calidad del producto y calidad de uso (ISO/IEC 25010)</a:t>
            </a:r>
            <a:endParaRPr/>
          </a:p>
          <a:p>
            <a:pPr marL="914400" lvl="1" indent="-45720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Proceso de evaluación de la calidad del producto (ISO/IEC 25040)</a:t>
            </a:r>
            <a:endParaRPr/>
          </a:p>
          <a:p>
            <a:pPr marL="914400" lvl="1" indent="-45720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Métricas de calidad de producto y calidad de uso (ISO/IEC 25022 e ISO/IEC 25023)</a:t>
            </a:r>
            <a:endParaRPr/>
          </a:p>
          <a:p>
            <a:pPr marL="514350" lvl="0" indent="-514350" algn="l" rtl="0">
              <a:lnSpc>
                <a:spcPct val="100000"/>
              </a:lnSpc>
              <a:spcBef>
                <a:spcPts val="600"/>
              </a:spcBef>
              <a:spcAft>
                <a:spcPts val="0"/>
              </a:spcAft>
              <a:buSzPts val="3000"/>
              <a:buFont typeface="Arial"/>
              <a:buAutoNum type="arabicPeriod"/>
            </a:pPr>
            <a:r>
              <a:rPr lang="es-EC" sz="2400">
                <a:latin typeface="Arial"/>
                <a:ea typeface="Arial"/>
                <a:cs typeface="Arial"/>
                <a:sym typeface="Arial"/>
              </a:rPr>
              <a:t>CALIDAD DEL PROCESO DE SOFTWARE</a:t>
            </a:r>
            <a:endParaRPr/>
          </a:p>
          <a:p>
            <a:pPr marL="971550" lvl="1" indent="-51435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Modelos base para la calidad del proceso: PDCA, ISO 9001, ISO/IEC 90003</a:t>
            </a:r>
            <a:endParaRPr/>
          </a:p>
          <a:p>
            <a:pPr marL="971550" lvl="1" indent="-51435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Modelos de madurez y capacidad: CMMi, Introducción a la Familia ISO/IEC 33000</a:t>
            </a:r>
            <a:endParaRPr/>
          </a:p>
          <a:p>
            <a:pPr marL="971550" lvl="1" indent="-514350" algn="l" rtl="0">
              <a:lnSpc>
                <a:spcPct val="100000"/>
              </a:lnSpc>
              <a:spcBef>
                <a:spcPts val="0"/>
              </a:spcBef>
              <a:spcAft>
                <a:spcPts val="0"/>
              </a:spcAft>
              <a:buSzPts val="2400"/>
              <a:buFont typeface="Arial"/>
              <a:buAutoNum type="arabicPeriod"/>
            </a:pPr>
            <a:r>
              <a:rPr lang="es-EC" sz="1800">
                <a:latin typeface="Arial"/>
                <a:ea typeface="Arial"/>
                <a:cs typeface="Arial"/>
                <a:sym typeface="Arial"/>
              </a:rPr>
              <a:t>Mejoramiento del proceso de software: SPI Manifesto, ISO/IEC TR 33014</a:t>
            </a:r>
            <a:endParaRPr>
              <a:latin typeface="Arial"/>
              <a:ea typeface="Arial"/>
              <a:cs typeface="Arial"/>
              <a:sym typeface="Arial"/>
            </a:endParaRPr>
          </a:p>
          <a:p>
            <a:pPr marL="514350" lvl="0" indent="-323850" algn="l" rtl="0">
              <a:lnSpc>
                <a:spcPct val="100000"/>
              </a:lnSpc>
              <a:spcBef>
                <a:spcPts val="600"/>
              </a:spcBef>
              <a:spcAft>
                <a:spcPts val="0"/>
              </a:spcAft>
              <a:buSzPts val="3000"/>
              <a:buFont typeface="Arial"/>
              <a:buNone/>
            </a:pPr>
            <a:endParaRPr sz="2400">
              <a:latin typeface="Arial"/>
              <a:ea typeface="Arial"/>
              <a:cs typeface="Arial"/>
              <a:sym typeface="Arial"/>
            </a:endParaRPr>
          </a:p>
          <a:p>
            <a:pPr marL="0" lvl="0" indent="0" algn="l" rtl="0">
              <a:lnSpc>
                <a:spcPct val="100000"/>
              </a:lnSpc>
              <a:spcBef>
                <a:spcPts val="600"/>
              </a:spcBef>
              <a:spcAft>
                <a:spcPts val="0"/>
              </a:spcAft>
              <a:buSzPts val="3000"/>
              <a:buNone/>
            </a:pPr>
            <a:endParaRPr sz="2400">
              <a:latin typeface="Arial"/>
              <a:ea typeface="Arial"/>
              <a:cs typeface="Arial"/>
              <a:sym typeface="Arial"/>
            </a:endParaRPr>
          </a:p>
        </p:txBody>
      </p:sp>
      <p:cxnSp>
        <p:nvCxnSpPr>
          <p:cNvPr id="54" name="Google Shape;54;p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55" name="Google Shape;55;p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56" name="Google Shape;56;p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0"/>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Espiral</a:t>
            </a:r>
            <a:endParaRPr sz="4000" b="1" i="0" u="none" strike="noStrike" cap="none">
              <a:solidFill>
                <a:srgbClr val="1C405D"/>
              </a:solidFill>
              <a:latin typeface="Arial"/>
              <a:ea typeface="Arial"/>
              <a:cs typeface="Arial"/>
              <a:sym typeface="Arial"/>
            </a:endParaRPr>
          </a:p>
        </p:txBody>
      </p:sp>
      <p:sp>
        <p:nvSpPr>
          <p:cNvPr id="293" name="Google Shape;293;p30"/>
          <p:cNvSpPr txBox="1">
            <a:spLocks noGrp="1"/>
          </p:cNvSpPr>
          <p:nvPr>
            <p:ph type="body" idx="4294967295"/>
          </p:nvPr>
        </p:nvSpPr>
        <p:spPr>
          <a:xfrm>
            <a:off x="699776" y="1370594"/>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Es un modelo evolutivo de desarrollo, formado por un conjunto de vueltas de espiral. En las sucesivas vueltas  se desarrolla un prototipo, en las últimas iteraciones se obtienen versiones completas del producto.</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El número de actividades a desarrollar se incrementa a medida que nos alejamos </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 evaluación después de cada fase permite alinear la estrategia a los objetivos del proyecto</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Es un modelo dirigido por la evaluación de riesgos</a:t>
            </a:r>
            <a:endParaRPr/>
          </a:p>
          <a:p>
            <a:pPr marL="457200" lvl="0" indent="-2667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94" name="Google Shape;294;p3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95" name="Google Shape;295;p3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96" name="Google Shape;296;p3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30</a:t>
            </a:fld>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Google Shape;2331;p300"/>
          <p:cNvSpPr txBox="1">
            <a:spLocks noGrp="1"/>
          </p:cNvSpPr>
          <p:nvPr>
            <p:ph type="ctrTitle" idx="4294967295"/>
          </p:nvPr>
        </p:nvSpPr>
        <p:spPr>
          <a:xfrm>
            <a:off x="387054" y="2701501"/>
            <a:ext cx="8566030" cy="112683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ISO 9001</a:t>
            </a:r>
            <a:endParaRPr sz="4800" b="1" i="0" u="none" strike="noStrike" cap="none">
              <a:solidFill>
                <a:srgbClr val="00B0F0"/>
              </a:solidFill>
              <a:latin typeface="Arial"/>
              <a:ea typeface="Arial"/>
              <a:cs typeface="Arial"/>
              <a:sym typeface="Arial"/>
            </a:endParaRPr>
          </a:p>
        </p:txBody>
      </p:sp>
      <p:cxnSp>
        <p:nvCxnSpPr>
          <p:cNvPr id="2332" name="Google Shape;2332;p30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333" name="Google Shape;2333;p30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334" name="Google Shape;2334;p30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300</a:t>
            </a:fld>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301"/>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 </a:t>
            </a:r>
            <a:endParaRPr/>
          </a:p>
        </p:txBody>
      </p:sp>
      <p:sp>
        <p:nvSpPr>
          <p:cNvPr id="2340" name="Google Shape;2340;p301"/>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Es un estándar que no está orientado a un ámbito industrial en concreto. Se aplica a diversas industrias: transportes, química, electrónica, bancaria, etc.</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Para aplicar ISO 9001 al contexto del software es necesario utilizar como guía el estándar ISO 90003</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ISO 90003 es la guía para la aplicación de ISO 9001 al desarrollo, suministro y mantenimiento del software</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 idea subadyacente de estos dos estándares es que el sistema de calidad de una organización debe estar documentado, controlado, gestionado, auditado, mejorado continuamente y debe ser eficaz respecto al ámbito de negocio que se trate.</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302"/>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346" name="Google Shape;2346;p302"/>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Presenta los </a:t>
            </a:r>
            <a:r>
              <a:rPr lang="es-EC" sz="2400" b="1">
                <a:latin typeface="Arial"/>
                <a:ea typeface="Arial"/>
                <a:cs typeface="Arial"/>
                <a:sym typeface="Arial"/>
              </a:rPr>
              <a:t>conceptos, principios </a:t>
            </a:r>
            <a:r>
              <a:rPr lang="es-EC" sz="2400">
                <a:latin typeface="Arial"/>
                <a:ea typeface="Arial"/>
                <a:cs typeface="Arial"/>
                <a:sym typeface="Arial"/>
              </a:rPr>
              <a:t>del sistema de gestión de calidad</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Los </a:t>
            </a:r>
            <a:r>
              <a:rPr lang="es-EC" sz="2400" b="1">
                <a:latin typeface="Arial"/>
                <a:ea typeface="Arial"/>
                <a:cs typeface="Arial"/>
                <a:sym typeface="Arial"/>
              </a:rPr>
              <a:t>principios</a:t>
            </a:r>
            <a:r>
              <a:rPr lang="es-EC" sz="2400">
                <a:latin typeface="Arial"/>
                <a:ea typeface="Arial"/>
                <a:cs typeface="Arial"/>
                <a:sym typeface="Arial"/>
              </a:rPr>
              <a:t> de gestión de calidad son un conjunto de valores, reglas, estándares, convicciones fundamentales consideradas justas y que podrían ser la base para la gestión de calidad</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303"/>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Formas verbales</a:t>
            </a:r>
            <a:endParaRPr/>
          </a:p>
        </p:txBody>
      </p:sp>
      <p:sp>
        <p:nvSpPr>
          <p:cNvPr id="2352" name="Google Shape;2352;p303"/>
          <p:cNvSpPr txBox="1">
            <a:spLocks noGrp="1"/>
          </p:cNvSpPr>
          <p:nvPr>
            <p:ph type="body" idx="1"/>
          </p:nvPr>
        </p:nvSpPr>
        <p:spPr>
          <a:xfrm>
            <a:off x="265744" y="1276710"/>
            <a:ext cx="8554406" cy="5038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En esta Norma Internacional, se utilizan las siguientes formas verbales:</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“debe” indica un requisito;</a:t>
            </a:r>
            <a:endParaRPr/>
          </a:p>
          <a:p>
            <a:pPr marL="914400" lvl="1" indent="-228600" algn="just" rtl="0">
              <a:lnSpc>
                <a:spcPct val="100000"/>
              </a:lnSpc>
              <a:spcBef>
                <a:spcPts val="0"/>
              </a:spcBef>
              <a:spcAft>
                <a:spcPts val="0"/>
              </a:spcAft>
              <a:buSzPts val="2400"/>
              <a:buNone/>
            </a:pPr>
            <a:endParaRPr>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“debería” indica una recomendación;</a:t>
            </a:r>
            <a:endParaRPr/>
          </a:p>
          <a:p>
            <a:pPr marL="914400" lvl="1" indent="-228600" algn="just" rtl="0">
              <a:lnSpc>
                <a:spcPct val="100000"/>
              </a:lnSpc>
              <a:spcBef>
                <a:spcPts val="0"/>
              </a:spcBef>
              <a:spcAft>
                <a:spcPts val="0"/>
              </a:spcAft>
              <a:buSzPts val="2400"/>
              <a:buNone/>
            </a:pPr>
            <a:endParaRPr>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“puede” indica una posibilidad</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304"/>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Formas verbales – ejemplo </a:t>
            </a:r>
            <a:endParaRPr/>
          </a:p>
        </p:txBody>
      </p:sp>
      <p:sp>
        <p:nvSpPr>
          <p:cNvPr id="2358" name="Google Shape;2358;p304"/>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2359" name="Google Shape;2359;p304"/>
          <p:cNvPicPr preferRelativeResize="0"/>
          <p:nvPr/>
        </p:nvPicPr>
        <p:blipFill rotWithShape="1">
          <a:blip r:embed="rId3">
            <a:alphaModFix/>
          </a:blip>
          <a:srcRect/>
          <a:stretch/>
        </p:blipFill>
        <p:spPr>
          <a:xfrm>
            <a:off x="85922" y="1854679"/>
            <a:ext cx="9058078" cy="4592488"/>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305"/>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9001 - PDCA</a:t>
            </a:r>
            <a:endParaRPr/>
          </a:p>
        </p:txBody>
      </p:sp>
      <p:sp>
        <p:nvSpPr>
          <p:cNvPr id="2365" name="Google Shape;2365;p305"/>
          <p:cNvSpPr txBox="1">
            <a:spLocks noGrp="1"/>
          </p:cNvSpPr>
          <p:nvPr>
            <p:ph type="body" idx="1"/>
          </p:nvPr>
        </p:nvSpPr>
        <p:spPr>
          <a:xfrm>
            <a:off x="190440" y="1086522"/>
            <a:ext cx="8435975" cy="5038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a:latin typeface="Arial"/>
                <a:ea typeface="Arial"/>
                <a:cs typeface="Arial"/>
                <a:sym typeface="Arial"/>
              </a:rPr>
              <a:t>ISO 9001 usa el enfoque de procesos Plan-Do-Check-Act (PDCA) y un enfoque de pensamiento basado en el riesgo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pic>
        <p:nvPicPr>
          <p:cNvPr id="2366" name="Google Shape;2366;p305"/>
          <p:cNvPicPr preferRelativeResize="0"/>
          <p:nvPr/>
        </p:nvPicPr>
        <p:blipFill rotWithShape="1">
          <a:blip r:embed="rId3">
            <a:alphaModFix/>
          </a:blip>
          <a:srcRect/>
          <a:stretch/>
        </p:blipFill>
        <p:spPr>
          <a:xfrm>
            <a:off x="2226833" y="2789687"/>
            <a:ext cx="5083146" cy="3870593"/>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306"/>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372" name="Google Shape;2372;p306"/>
          <p:cNvSpPr txBox="1">
            <a:spLocks noGrp="1"/>
          </p:cNvSpPr>
          <p:nvPr>
            <p:ph type="body" idx="1"/>
          </p:nvPr>
        </p:nvSpPr>
        <p:spPr>
          <a:xfrm>
            <a:off x="265744" y="1276710"/>
            <a:ext cx="8554406" cy="5038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El enfoque basado en procesos permite a una organización planificar sus procesos y sus interacciones.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El ciclo PDCA permite a una organización asegurarse de que sus procesos cuentan con los recursos y la gestión adecuados y que se identifican e implementan oportunidades de mejora.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El enfoque de pensamiento basado en el riesgo permite a una organización determinar los factores que pueden causar una desviación de sus procesos y su SGC en relación con los resultados esperados, implementar medidas preventivas para limitar los efectos negativos y aprovechar las oportunidades cuando surjan.</a:t>
            </a:r>
            <a:endParaRPr sz="2000">
              <a:latin typeface="Arial"/>
              <a:ea typeface="Arial"/>
              <a:cs typeface="Arial"/>
              <a:sym typeface="Arial"/>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307"/>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9001 - requerimientos</a:t>
            </a:r>
            <a:endParaRPr/>
          </a:p>
        </p:txBody>
      </p:sp>
      <p:sp>
        <p:nvSpPr>
          <p:cNvPr id="2378" name="Google Shape;2378;p307"/>
          <p:cNvSpPr txBox="1">
            <a:spLocks noGrp="1"/>
          </p:cNvSpPr>
          <p:nvPr>
            <p:ph type="body" idx="1"/>
          </p:nvPr>
        </p:nvSpPr>
        <p:spPr>
          <a:xfrm>
            <a:off x="311972" y="1276710"/>
            <a:ext cx="8642247" cy="5038233"/>
          </a:xfrm>
          <a:prstGeom prst="rect">
            <a:avLst/>
          </a:prstGeom>
          <a:noFill/>
          <a:ln>
            <a:noFill/>
          </a:ln>
        </p:spPr>
        <p:txBody>
          <a:bodyPr spcFirstLastPara="1" wrap="square" lIns="91425" tIns="91425" rIns="91425" bIns="91425" anchor="t" anchorCtr="0">
            <a:noAutofit/>
          </a:bodyPr>
          <a:lstStyle/>
          <a:p>
            <a:pPr marL="38100" lvl="0" indent="0" algn="just" rtl="0">
              <a:lnSpc>
                <a:spcPct val="100000"/>
              </a:lnSpc>
              <a:spcBef>
                <a:spcPts val="600"/>
              </a:spcBef>
              <a:spcAft>
                <a:spcPts val="0"/>
              </a:spcAft>
              <a:buSzPts val="3000"/>
              <a:buNone/>
            </a:pPr>
            <a:r>
              <a:rPr lang="es-EC" sz="1600">
                <a:latin typeface="Arial"/>
                <a:ea typeface="Arial"/>
                <a:cs typeface="Arial"/>
                <a:sym typeface="Arial"/>
              </a:rPr>
              <a:t>Los requerimientos de ISO 9001 son presentados en los siguientes ítems:</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Alcance</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Referencias normativas (ISO 9000 – Fundamentos y vocabulario)</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Términos y definiciones</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Contexto de la organización (problemas externos e internos, necesidades, expectativas)</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Liderazgo (Liderazgo y compromiso, Política, Roles)</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Planificación del sistema de gestión de calidad (Acciones con respecto a los riesgos y oportunidades, objetivos de la calidad)</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Soporte (Requerimientos de recursos, Competencia, Comunicación, Documentación)</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Detalle de la Implementación de actividades operacionales (Planificación, Requisitos para productos y servicios, Diseño y Desarrollo, Control de procesos, productos y servicios suministrados externamente, liberación de productos y servicios, Control de salidas no conformes)</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Describe los requerimientos para evaluación de desempeño (Seguimiento, medición, análisis, auditoría interna)</a:t>
            </a:r>
            <a:endParaRPr/>
          </a:p>
          <a:p>
            <a:pPr marL="495300" lvl="0" indent="-457200" algn="just" rtl="0">
              <a:lnSpc>
                <a:spcPct val="100000"/>
              </a:lnSpc>
              <a:spcBef>
                <a:spcPts val="600"/>
              </a:spcBef>
              <a:spcAft>
                <a:spcPts val="0"/>
              </a:spcAft>
              <a:buSzPts val="3000"/>
              <a:buFont typeface="Arial"/>
              <a:buAutoNum type="arabicPeriod"/>
            </a:pPr>
            <a:r>
              <a:rPr lang="es-EC" sz="1600">
                <a:latin typeface="Arial"/>
                <a:ea typeface="Arial"/>
                <a:cs typeface="Arial"/>
                <a:sym typeface="Arial"/>
              </a:rPr>
              <a:t>Requerimientos para mejora (No conformidad y acción correctiva, Mejora continua)</a:t>
            </a:r>
            <a:endParaRPr sz="1400">
              <a:latin typeface="Arial"/>
              <a:ea typeface="Arial"/>
              <a:cs typeface="Arial"/>
              <a:sym typeface="Aria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308"/>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Sistema de gestión de calidad</a:t>
            </a:r>
            <a:endParaRPr/>
          </a:p>
        </p:txBody>
      </p:sp>
      <p:sp>
        <p:nvSpPr>
          <p:cNvPr id="2384" name="Google Shape;2384;p308"/>
          <p:cNvSpPr txBox="1">
            <a:spLocks noGrp="1"/>
          </p:cNvSpPr>
          <p:nvPr>
            <p:ph type="body" idx="1"/>
          </p:nvPr>
        </p:nvSpPr>
        <p:spPr>
          <a:xfrm>
            <a:off x="311972" y="1276710"/>
            <a:ext cx="8642247" cy="5038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 organización debe establecer, documentar, implementar y mantener un sistema de gestión de calidad y mejorar continuamente su eficacia de acuerdo con los requisitos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Para la aplicación se mencionan varias actividades:</a:t>
            </a:r>
            <a:endParaRPr/>
          </a:p>
          <a:p>
            <a:pPr marL="914400" lvl="1" indent="-381000" algn="just" rtl="0">
              <a:lnSpc>
                <a:spcPct val="100000"/>
              </a:lnSpc>
              <a:spcBef>
                <a:spcPts val="0"/>
              </a:spcBef>
              <a:spcAft>
                <a:spcPts val="0"/>
              </a:spcAft>
              <a:buSzPts val="2400"/>
              <a:buFont typeface="Arial"/>
              <a:buAutoNum type="arabicPeriod"/>
            </a:pPr>
            <a:r>
              <a:rPr lang="es-EC" sz="1600">
                <a:latin typeface="Arial"/>
                <a:ea typeface="Arial"/>
                <a:cs typeface="Arial"/>
                <a:sym typeface="Arial"/>
              </a:rPr>
              <a:t>Identificar los procesos necesarios para el sistema de gestión de calidad</a:t>
            </a:r>
            <a:endParaRPr/>
          </a:p>
          <a:p>
            <a:pPr marL="914400" lvl="1" indent="-381000" algn="just" rtl="0">
              <a:lnSpc>
                <a:spcPct val="100000"/>
              </a:lnSpc>
              <a:spcBef>
                <a:spcPts val="0"/>
              </a:spcBef>
              <a:spcAft>
                <a:spcPts val="0"/>
              </a:spcAft>
              <a:buSzPts val="2400"/>
              <a:buFont typeface="Arial"/>
              <a:buAutoNum type="arabicPeriod"/>
            </a:pPr>
            <a:r>
              <a:rPr lang="es-EC" sz="1600">
                <a:latin typeface="Arial"/>
                <a:ea typeface="Arial"/>
                <a:cs typeface="Arial"/>
                <a:sym typeface="Arial"/>
              </a:rPr>
              <a:t>Determinar la secuencia e interacción de los procesos</a:t>
            </a:r>
            <a:endParaRPr/>
          </a:p>
          <a:p>
            <a:pPr marL="914400" lvl="1" indent="-381000" algn="just" rtl="0">
              <a:lnSpc>
                <a:spcPct val="100000"/>
              </a:lnSpc>
              <a:spcBef>
                <a:spcPts val="0"/>
              </a:spcBef>
              <a:spcAft>
                <a:spcPts val="0"/>
              </a:spcAft>
              <a:buSzPts val="2400"/>
              <a:buFont typeface="Arial"/>
              <a:buAutoNum type="arabicPeriod"/>
            </a:pPr>
            <a:r>
              <a:rPr lang="es-EC" sz="1600">
                <a:latin typeface="Arial"/>
                <a:ea typeface="Arial"/>
                <a:cs typeface="Arial"/>
                <a:sym typeface="Arial"/>
              </a:rPr>
              <a:t>Determinar los criterios y métodos para asegurarse que tanto la operación como el control de estos procesos sean eficaces</a:t>
            </a:r>
            <a:endParaRPr/>
          </a:p>
          <a:p>
            <a:pPr marL="914400" lvl="1" indent="-381000" algn="just" rtl="0">
              <a:lnSpc>
                <a:spcPct val="100000"/>
              </a:lnSpc>
              <a:spcBef>
                <a:spcPts val="0"/>
              </a:spcBef>
              <a:spcAft>
                <a:spcPts val="0"/>
              </a:spcAft>
              <a:buSzPts val="2400"/>
              <a:buFont typeface="Arial"/>
              <a:buAutoNum type="arabicPeriod"/>
            </a:pPr>
            <a:r>
              <a:rPr lang="es-EC" sz="1600">
                <a:latin typeface="Arial"/>
                <a:ea typeface="Arial"/>
                <a:cs typeface="Arial"/>
                <a:sym typeface="Arial"/>
              </a:rPr>
              <a:t>Asegurarse de la disponibilidad de recursos e información necesaria para apoyar la operación y el seguimiento de procesos.</a:t>
            </a:r>
            <a:endParaRPr/>
          </a:p>
          <a:p>
            <a:pPr marL="914400" lvl="1" indent="-381000" algn="just" rtl="0">
              <a:lnSpc>
                <a:spcPct val="100000"/>
              </a:lnSpc>
              <a:spcBef>
                <a:spcPts val="0"/>
              </a:spcBef>
              <a:spcAft>
                <a:spcPts val="0"/>
              </a:spcAft>
              <a:buSzPts val="2400"/>
              <a:buFont typeface="Arial"/>
              <a:buAutoNum type="arabicPeriod"/>
            </a:pPr>
            <a:r>
              <a:rPr lang="es-EC" sz="1600">
                <a:latin typeface="Arial"/>
                <a:ea typeface="Arial"/>
                <a:cs typeface="Arial"/>
                <a:sym typeface="Arial"/>
              </a:rPr>
              <a:t>Realizar el seguimiento, medición y el análisis de los procesos</a:t>
            </a:r>
            <a:endParaRPr/>
          </a:p>
          <a:p>
            <a:pPr marL="914400" lvl="1" indent="-381000" algn="just" rtl="0">
              <a:lnSpc>
                <a:spcPct val="100000"/>
              </a:lnSpc>
              <a:spcBef>
                <a:spcPts val="0"/>
              </a:spcBef>
              <a:spcAft>
                <a:spcPts val="0"/>
              </a:spcAft>
              <a:buSzPts val="2400"/>
              <a:buFont typeface="Arial"/>
              <a:buAutoNum type="arabicPeriod"/>
            </a:pPr>
            <a:r>
              <a:rPr lang="es-EC" sz="1600">
                <a:latin typeface="Arial"/>
                <a:ea typeface="Arial"/>
                <a:cs typeface="Arial"/>
                <a:sym typeface="Arial"/>
              </a:rPr>
              <a:t>Implementar las acciones necesarias para alcanzar los resultados planificados y la mejora continua de los procesos.</a:t>
            </a:r>
            <a:endParaRPr sz="1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400">
              <a:latin typeface="Arial"/>
              <a:ea typeface="Arial"/>
              <a:cs typeface="Arial"/>
              <a:sym typeface="Aria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309"/>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1. </a:t>
            </a:r>
            <a:r>
              <a:rPr lang="es-EC" sz="2800"/>
              <a:t>Identificar los procesos necesarios para el sistema de gestión de calidad</a:t>
            </a:r>
            <a:endParaRPr sz="2800">
              <a:latin typeface="Arial"/>
              <a:ea typeface="Arial"/>
              <a:cs typeface="Arial"/>
              <a:sym typeface="Arial"/>
            </a:endParaRPr>
          </a:p>
        </p:txBody>
      </p:sp>
      <p:sp>
        <p:nvSpPr>
          <p:cNvPr id="2390" name="Google Shape;2390;p309"/>
          <p:cNvSpPr txBox="1">
            <a:spLocks noGrp="1"/>
          </p:cNvSpPr>
          <p:nvPr>
            <p:ph type="body" idx="1"/>
          </p:nvPr>
        </p:nvSpPr>
        <p:spPr>
          <a:xfrm>
            <a:off x="311972" y="1276710"/>
            <a:ext cx="8642247" cy="5038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procesos son necesarios para el sistema de gestión de calidad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¿Quienes son los clientes en cada proceso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¿Cuales son los requisitos para satisfacer a estos clientes?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¿Quién es el “dueño” del proceso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¿Se contrata externamente alguno de estos procesos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¿Cuales son los elementos de entrada y salida de cada proceso ?</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1"/>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Espiral</a:t>
            </a:r>
            <a:endParaRPr sz="4000" b="1" i="0" u="none" strike="noStrike" cap="none">
              <a:solidFill>
                <a:srgbClr val="1C405D"/>
              </a:solidFill>
              <a:latin typeface="Arial"/>
              <a:ea typeface="Arial"/>
              <a:cs typeface="Arial"/>
              <a:sym typeface="Arial"/>
            </a:endParaRPr>
          </a:p>
        </p:txBody>
      </p:sp>
      <p:sp>
        <p:nvSpPr>
          <p:cNvPr id="302" name="Google Shape;302;p31"/>
          <p:cNvSpPr txBox="1">
            <a:spLocks noGrp="1"/>
          </p:cNvSpPr>
          <p:nvPr>
            <p:ph type="body" idx="4294967295"/>
          </p:nvPr>
        </p:nvSpPr>
        <p:spPr>
          <a:xfrm>
            <a:off x="699776" y="6086570"/>
            <a:ext cx="8091233" cy="77143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t>Se aplica en proyectos innovadores con alto riesgo</a:t>
            </a:r>
            <a:endParaRPr sz="2400"/>
          </a:p>
        </p:txBody>
      </p:sp>
      <p:cxnSp>
        <p:nvCxnSpPr>
          <p:cNvPr id="303" name="Google Shape;303;p3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04" name="Google Shape;304;p3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05" name="Google Shape;305;p3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31</a:t>
            </a:fld>
            <a:endParaRPr/>
          </a:p>
        </p:txBody>
      </p:sp>
      <p:pic>
        <p:nvPicPr>
          <p:cNvPr id="306" name="Google Shape;306;p31"/>
          <p:cNvPicPr preferRelativeResize="0"/>
          <p:nvPr/>
        </p:nvPicPr>
        <p:blipFill rotWithShape="1">
          <a:blip r:embed="rId3">
            <a:alphaModFix/>
          </a:blip>
          <a:srcRect/>
          <a:stretch/>
        </p:blipFill>
        <p:spPr>
          <a:xfrm>
            <a:off x="808336" y="1212569"/>
            <a:ext cx="7229139" cy="4518212"/>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310"/>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2. Determinar la secuencia e interacción de los procesos</a:t>
            </a:r>
            <a:endParaRPr sz="2800">
              <a:latin typeface="Arial"/>
              <a:ea typeface="Arial"/>
              <a:cs typeface="Arial"/>
              <a:sym typeface="Arial"/>
            </a:endParaRPr>
          </a:p>
        </p:txBody>
      </p:sp>
      <p:sp>
        <p:nvSpPr>
          <p:cNvPr id="2396" name="Google Shape;2396;p310"/>
          <p:cNvSpPr txBox="1">
            <a:spLocks noGrp="1"/>
          </p:cNvSpPr>
          <p:nvPr>
            <p:ph type="body" idx="1"/>
          </p:nvPr>
        </p:nvSpPr>
        <p:spPr>
          <a:xfrm>
            <a:off x="311972" y="1276710"/>
            <a:ext cx="8642247" cy="5038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¿Cuál es el flujo de los procesos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¿Cómo se puede describirlos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¿Cuáles son las interfaces entre los procesos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documentos se necesita ?</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311"/>
          <p:cNvSpPr txBox="1">
            <a:spLocks noGrp="1"/>
          </p:cNvSpPr>
          <p:nvPr>
            <p:ph type="title"/>
          </p:nvPr>
        </p:nvSpPr>
        <p:spPr>
          <a:xfrm>
            <a:off x="395288" y="188914"/>
            <a:ext cx="8424862" cy="130345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3. Determinar los criterios y métodos para asegurarse que tanto la operación como el control de estos procesos sean eficaces</a:t>
            </a:r>
            <a:endParaRPr sz="2800">
              <a:latin typeface="Arial"/>
              <a:ea typeface="Arial"/>
              <a:cs typeface="Arial"/>
              <a:sym typeface="Arial"/>
            </a:endParaRPr>
          </a:p>
        </p:txBody>
      </p:sp>
      <p:sp>
        <p:nvSpPr>
          <p:cNvPr id="2402" name="Google Shape;2402;p311"/>
          <p:cNvSpPr txBox="1">
            <a:spLocks noGrp="1"/>
          </p:cNvSpPr>
          <p:nvPr>
            <p:ph type="body" idx="1"/>
          </p:nvPr>
        </p:nvSpPr>
        <p:spPr>
          <a:xfrm>
            <a:off x="286595" y="1492370"/>
            <a:ext cx="8642247" cy="5038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¿Cuáles son las características de los productos deseados y no deseados?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¿Cuáles son los criterios para el seguimiento, análisis y medición de los procesos?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¿Cómo se puede incorporar esto dentro de la planificación del Sistema de Gestión de Calidad y de los procesos de realización del producto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¿Cuáles son los aspectos económicos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métodos son apropiados para recopilar los datos ?</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312"/>
          <p:cNvSpPr txBox="1">
            <a:spLocks noGrp="1"/>
          </p:cNvSpPr>
          <p:nvPr>
            <p:ph type="title"/>
          </p:nvPr>
        </p:nvSpPr>
        <p:spPr>
          <a:xfrm>
            <a:off x="395288" y="188913"/>
            <a:ext cx="8424862" cy="129482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4. Asegurarse de la disponibilidad de recursos e información necesaria para apoyar la operación y el seguimiento de procesos</a:t>
            </a:r>
            <a:endParaRPr sz="2800">
              <a:latin typeface="Arial"/>
              <a:ea typeface="Arial"/>
              <a:cs typeface="Arial"/>
              <a:sym typeface="Arial"/>
            </a:endParaRPr>
          </a:p>
        </p:txBody>
      </p:sp>
      <p:sp>
        <p:nvSpPr>
          <p:cNvPr id="2408" name="Google Shape;2408;p312"/>
          <p:cNvSpPr txBox="1">
            <a:spLocks noGrp="1"/>
          </p:cNvSpPr>
          <p:nvPr>
            <p:ph type="body" idx="1"/>
          </p:nvPr>
        </p:nvSpPr>
        <p:spPr>
          <a:xfrm>
            <a:off x="311972" y="1483742"/>
            <a:ext cx="8642247" cy="483120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recursos se necesitan para cada proceso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¿Cuáles son los canales de comunicación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¿Cómo se puede proporcionar información externa e interna sobre el proceso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¿Cómo se puede obtener la retroalimentación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datos se necesita recopilar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registros se necesita mantener ?</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313"/>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5. Realizar el seguimiento, medición y el análisis de los procesos</a:t>
            </a:r>
            <a:endParaRPr sz="2800">
              <a:latin typeface="Arial"/>
              <a:ea typeface="Arial"/>
              <a:cs typeface="Arial"/>
              <a:sym typeface="Arial"/>
            </a:endParaRPr>
          </a:p>
        </p:txBody>
      </p:sp>
      <p:sp>
        <p:nvSpPr>
          <p:cNvPr id="2414" name="Google Shape;2414;p313"/>
          <p:cNvSpPr txBox="1">
            <a:spLocks noGrp="1"/>
          </p:cNvSpPr>
          <p:nvPr>
            <p:ph type="body" idx="1"/>
          </p:nvPr>
        </p:nvSpPr>
        <p:spPr>
          <a:xfrm>
            <a:off x="311972" y="1276710"/>
            <a:ext cx="8642247" cy="503823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¿Cómo se puede hacer seguimientos del desempeño del proceso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mediciones son necesarias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¿Cómo se puede analizar de la mejor manera la información recopilada?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dice el resultado de estos análisis?</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314"/>
          <p:cNvSpPr txBox="1">
            <a:spLocks noGrp="1"/>
          </p:cNvSpPr>
          <p:nvPr>
            <p:ph type="title"/>
          </p:nvPr>
        </p:nvSpPr>
        <p:spPr>
          <a:xfrm>
            <a:off x="395288" y="188913"/>
            <a:ext cx="8424862" cy="128620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6. Implementar las acciones necesarias para alcanzar los resultados planificados y la mejora continua de los procesos.</a:t>
            </a:r>
            <a:endParaRPr/>
          </a:p>
        </p:txBody>
      </p:sp>
      <p:sp>
        <p:nvSpPr>
          <p:cNvPr id="2420" name="Google Shape;2420;p314"/>
          <p:cNvSpPr txBox="1">
            <a:spLocks noGrp="1"/>
          </p:cNvSpPr>
          <p:nvPr>
            <p:ph type="body" idx="1"/>
          </p:nvPr>
        </p:nvSpPr>
        <p:spPr>
          <a:xfrm>
            <a:off x="311972" y="1362974"/>
            <a:ext cx="8642247" cy="495196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¿Cómo se puede mejorar el proceso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acciones preventivas y correctivas son necesarias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¿Se han implementado estas acciones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¿Qué tan eficaces resultan ?</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315"/>
          <p:cNvSpPr txBox="1">
            <a:spLocks noGrp="1"/>
          </p:cNvSpPr>
          <p:nvPr>
            <p:ph type="title"/>
          </p:nvPr>
        </p:nvSpPr>
        <p:spPr>
          <a:xfrm>
            <a:off x="592685" y="2491050"/>
            <a:ext cx="8410755" cy="108779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a:t>PROCESO EVALUADOR</a:t>
            </a:r>
            <a:endParaRPr/>
          </a:p>
        </p:txBody>
      </p:sp>
      <p:sp>
        <p:nvSpPr>
          <p:cNvPr id="2426" name="Google Shape;2426;p315"/>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38100" lvl="0" indent="0" algn="l" rtl="0">
              <a:lnSpc>
                <a:spcPct val="100000"/>
              </a:lnSpc>
              <a:spcBef>
                <a:spcPts val="600"/>
              </a:spcBef>
              <a:spcAft>
                <a:spcPts val="0"/>
              </a:spcAft>
              <a:buSzPts val="3000"/>
              <a:buNone/>
            </a:pPr>
            <a:endParaRPr>
              <a:latin typeface="Arial"/>
              <a:ea typeface="Arial"/>
              <a:cs typeface="Arial"/>
              <a:sym typeface="Arial"/>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316"/>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 evaluador</a:t>
            </a:r>
            <a:endParaRPr/>
          </a:p>
        </p:txBody>
      </p:sp>
      <p:sp>
        <p:nvSpPr>
          <p:cNvPr id="2432" name="Google Shape;2432;p316"/>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La organización evaluada debe definir e implementar su sistema de calidad basándose en los requisitos especificados en ISO 9001 y 90003 estándares teniendo presente que debe ser capaz de demostrar que los procesos utilizados son eficientes y eficaces</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El método evaluador verificará la eficiencia y eficacia , utilización y capacidad de demostración de cada uno de los requisitos que considera</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317"/>
          <p:cNvSpPr txBox="1">
            <a:spLocks noGrp="1"/>
          </p:cNvSpPr>
          <p:nvPr>
            <p:ph type="title"/>
          </p:nvPr>
        </p:nvSpPr>
        <p:spPr>
          <a:xfrm>
            <a:off x="431320" y="188914"/>
            <a:ext cx="8410755"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 evaluador</a:t>
            </a:r>
            <a:endParaRPr/>
          </a:p>
        </p:txBody>
      </p:sp>
      <p:sp>
        <p:nvSpPr>
          <p:cNvPr id="2438" name="Google Shape;2438;p317"/>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La ISO 9000 se usa como patrón de referencia para evaluar el sistema de calidad de cada organización</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El resultado de la evaluación, si el sistema satisface los requisitos del estándar, es otorgar una certificación que acredite la conformidad con ISO 9000</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La propia organización debe solicitar la evaluación a los organismos reconocidos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Previamente la organización ha definido e implementado un sistema de calidad según el estándar y realizado autorías internas que verifiquen la posibilidad de obtener la certificación</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318"/>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 evaluador</a:t>
            </a:r>
            <a:endParaRPr/>
          </a:p>
        </p:txBody>
      </p:sp>
      <p:sp>
        <p:nvSpPr>
          <p:cNvPr id="2444" name="Google Shape;2444;p318"/>
          <p:cNvSpPr txBox="1">
            <a:spLocks noGrp="1"/>
          </p:cNvSpPr>
          <p:nvPr>
            <p:ph type="body" idx="1"/>
          </p:nvPr>
        </p:nvSpPr>
        <p:spPr>
          <a:xfrm>
            <a:off x="0" y="1276710"/>
            <a:ext cx="9047181"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El proceso evaluador asociado al estándar ISO 9000 es una </a:t>
            </a:r>
            <a:r>
              <a:rPr lang="es-EC" sz="2000" b="1">
                <a:latin typeface="Arial"/>
                <a:ea typeface="Arial"/>
                <a:cs typeface="Arial"/>
                <a:sym typeface="Arial"/>
              </a:rPr>
              <a:t>auditoría</a:t>
            </a:r>
            <a:r>
              <a:rPr lang="es-EC" sz="2000">
                <a:latin typeface="Arial"/>
                <a:ea typeface="Arial"/>
                <a:cs typeface="Arial"/>
                <a:sym typeface="Arial"/>
              </a:rPr>
              <a:t>.</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Un equipo externo realiza la evaluación con el fin de certificar la conformidad del sistema de calidad de la organización con lo expuesto en el estándar.</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Es una evaluación de la organización como conjunto, no de proyectos concretos.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El equipo evaluador pertenece a organismos o entidades capacitadoras y reconocidas formalmente para emitir una certificación a la compañía que haya solicitado la evaluación y que cumpla con las especificaciones de ISO 9000</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La organización acuerda corregir cualquier problema dentro de un tiempo. Una vez que se corrigen los problemas, la empresa se certifica </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p319"/>
          <p:cNvSpPr txBox="1">
            <a:spLocks noGrp="1"/>
          </p:cNvSpPr>
          <p:nvPr>
            <p:ph type="title"/>
          </p:nvPr>
        </p:nvSpPr>
        <p:spPr>
          <a:xfrm>
            <a:off x="431320" y="188913"/>
            <a:ext cx="8410755" cy="117488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Procedimiento evaluador de la certificación ISO 9000</a:t>
            </a:r>
            <a:endParaRPr/>
          </a:p>
        </p:txBody>
      </p:sp>
      <p:sp>
        <p:nvSpPr>
          <p:cNvPr id="2450" name="Google Shape;2450;p319"/>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228600" algn="just" rtl="0">
              <a:lnSpc>
                <a:spcPct val="100000"/>
              </a:lnSpc>
              <a:spcBef>
                <a:spcPts val="600"/>
              </a:spcBef>
              <a:spcAft>
                <a:spcPts val="0"/>
              </a:spcAft>
              <a:buSzPts val="3000"/>
              <a:buNone/>
            </a:pPr>
            <a:endParaRPr sz="2000"/>
          </a:p>
          <a:p>
            <a:pPr marL="457200" lvl="0" indent="-228600" algn="just" rtl="0">
              <a:lnSpc>
                <a:spcPct val="100000"/>
              </a:lnSpc>
              <a:spcBef>
                <a:spcPts val="600"/>
              </a:spcBef>
              <a:spcAft>
                <a:spcPts val="0"/>
              </a:spcAft>
              <a:buSzPts val="3000"/>
              <a:buNone/>
            </a:pPr>
            <a:endParaRPr sz="2000"/>
          </a:p>
          <a:p>
            <a:pPr marL="457200" lvl="0" indent="-228600" algn="just" rtl="0">
              <a:lnSpc>
                <a:spcPct val="100000"/>
              </a:lnSpc>
              <a:spcBef>
                <a:spcPts val="600"/>
              </a:spcBef>
              <a:spcAft>
                <a:spcPts val="0"/>
              </a:spcAft>
              <a:buSzPts val="3000"/>
              <a:buNone/>
            </a:pPr>
            <a:endParaRPr sz="2000"/>
          </a:p>
          <a:p>
            <a:pPr marL="457200" lvl="0" indent="-228600" algn="just" rtl="0">
              <a:lnSpc>
                <a:spcPct val="100000"/>
              </a:lnSpc>
              <a:spcBef>
                <a:spcPts val="600"/>
              </a:spcBef>
              <a:spcAft>
                <a:spcPts val="0"/>
              </a:spcAft>
              <a:buSzPts val="3000"/>
              <a:buNone/>
            </a:pPr>
            <a:endParaRPr sz="2000"/>
          </a:p>
          <a:p>
            <a:pPr marL="457200" lvl="0" indent="-228600" algn="just" rtl="0">
              <a:lnSpc>
                <a:spcPct val="100000"/>
              </a:lnSpc>
              <a:spcBef>
                <a:spcPts val="600"/>
              </a:spcBef>
              <a:spcAft>
                <a:spcPts val="0"/>
              </a:spcAft>
              <a:buSzPts val="3000"/>
              <a:buNone/>
            </a:pPr>
            <a:endParaRPr sz="1600"/>
          </a:p>
          <a:p>
            <a:pPr marL="457200" lvl="0" indent="-228600" algn="just" rtl="0">
              <a:lnSpc>
                <a:spcPct val="100000"/>
              </a:lnSpc>
              <a:spcBef>
                <a:spcPts val="600"/>
              </a:spcBef>
              <a:spcAft>
                <a:spcPts val="0"/>
              </a:spcAft>
              <a:buSzPts val="3000"/>
              <a:buNone/>
            </a:pPr>
            <a:endParaRPr sz="2000"/>
          </a:p>
        </p:txBody>
      </p:sp>
      <p:pic>
        <p:nvPicPr>
          <p:cNvPr id="2451" name="Google Shape;2451;p319"/>
          <p:cNvPicPr preferRelativeResize="0"/>
          <p:nvPr/>
        </p:nvPicPr>
        <p:blipFill rotWithShape="1">
          <a:blip r:embed="rId3">
            <a:alphaModFix/>
          </a:blip>
          <a:srcRect/>
          <a:stretch/>
        </p:blipFill>
        <p:spPr>
          <a:xfrm>
            <a:off x="431321" y="1363803"/>
            <a:ext cx="8170704" cy="43468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Incremental</a:t>
            </a:r>
            <a:endParaRPr sz="4000" b="1" i="0" u="none" strike="noStrike" cap="none">
              <a:solidFill>
                <a:srgbClr val="1C405D"/>
              </a:solidFill>
              <a:latin typeface="Arial"/>
              <a:ea typeface="Arial"/>
              <a:cs typeface="Arial"/>
              <a:sym typeface="Arial"/>
            </a:endParaRPr>
          </a:p>
        </p:txBody>
      </p:sp>
      <p:sp>
        <p:nvSpPr>
          <p:cNvPr id="312" name="Google Shape;312;p32"/>
          <p:cNvSpPr txBox="1">
            <a:spLocks noGrp="1"/>
          </p:cNvSpPr>
          <p:nvPr>
            <p:ph type="body" idx="4294967295"/>
          </p:nvPr>
        </p:nvSpPr>
        <p:spPr>
          <a:xfrm>
            <a:off x="699776" y="1370594"/>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Construir una implementación parcial del sistema global y posteriormente ir aumentando la funcionalidad del sistema </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De inicio se conocen la mayoría de los requisitos. </a:t>
            </a:r>
            <a:endParaRPr sz="24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Las entregas de los incrementos se definen al principio del proceso software</a:t>
            </a:r>
            <a:endParaRPr sz="24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Produce un sistema operacional más rápidamente.</a:t>
            </a:r>
            <a:endParaRPr/>
          </a:p>
        </p:txBody>
      </p:sp>
      <p:cxnSp>
        <p:nvCxnSpPr>
          <p:cNvPr id="313" name="Google Shape;313;p3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14" name="Google Shape;314;p3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15" name="Google Shape;315;p3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32</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6" name="Google Shape;2456;p320"/>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Técnicas de valoración</a:t>
            </a:r>
            <a:endParaRPr/>
          </a:p>
        </p:txBody>
      </p:sp>
      <p:sp>
        <p:nvSpPr>
          <p:cNvPr id="2457" name="Google Shape;2457;p320"/>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Recopilación de documentación: </a:t>
            </a:r>
            <a:r>
              <a:rPr lang="es-EC" sz="2000">
                <a:latin typeface="Arial"/>
                <a:ea typeface="Arial"/>
                <a:cs typeface="Arial"/>
                <a:sym typeface="Arial"/>
              </a:rPr>
              <a:t>La organización debe proporcionar al auditor el manual de calidad, objetivos de calidad, procedimientos documentados, planificaciones, etc.</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Entrevistas</a:t>
            </a:r>
            <a:r>
              <a:rPr lang="es-EC" sz="2000">
                <a:latin typeface="Arial"/>
                <a:ea typeface="Arial"/>
                <a:cs typeface="Arial"/>
                <a:sym typeface="Arial"/>
              </a:rPr>
              <a:t>: Entrevista individual, las preguntas se preparan de antemano. Se utilizan preguntas cerradas o abiertas. La persona entrevistada describe que hace, si el proceso que desarrollado y se demuestra que es eficaz.</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321"/>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Ejemplos de preguntas utilizadas en la entrevista</a:t>
            </a:r>
            <a:endParaRPr/>
          </a:p>
        </p:txBody>
      </p:sp>
      <p:sp>
        <p:nvSpPr>
          <p:cNvPr id="2463" name="Google Shape;2463;p321"/>
          <p:cNvSpPr txBox="1">
            <a:spLocks noGrp="1"/>
          </p:cNvSpPr>
          <p:nvPr>
            <p:ph type="body" idx="1"/>
          </p:nvPr>
        </p:nvSpPr>
        <p:spPr>
          <a:xfrm>
            <a:off x="216319" y="1130060"/>
            <a:ext cx="8435975" cy="539151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¿Este procedimiento está documentado? ¿Puedo verlo ? </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¿Quién proporciona ese dato? ¿Cómo lo valida usted?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¿Quién aprueba esto? ¿Puede demostrarlo?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¿Cómo mide esto? ¿Quién define las mediciones? ¿Puedo verlo?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¿Cómo gestiona y o controla su trabajo?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¿Cómo se evalúa el código entregado por una compañía subcontratada? ¿Puede demostrarlo?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¿Puede analizar su manual de procedimientos?</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¿Puede explicar el proceso para …..?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¿Conoce las auditorías internas? ¿Se ha visto implicado en alguna?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¿Este proceso lo realiza usted solo? ¿Cómo interacciona con otras personas?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¿Dónde envía esto cuando usted ha finalizado su proceso?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¿Están documentados los resultados que usted proporciona? ¿Puedo verlo?</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¿Cómo se mide la calidad del producto final?</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¿Cómo está especificado lo que usted desarrolla? ¿Puedo verla? (El auditor puede verificar que está trabajando con la última versión) </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¿Cómo interaccionan entre sí los directivos? (Pregunta realizada a un directivo)</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A propósito, ¿mantiene registros de esto? ¿Por cuánto tiempo? ¿Puedo verlo? </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Usted desarrolla el ………….. ¿qué proceso sigue para hacer esto? ¿Dónde está documentado?</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¿Está documentada la prueba de unidad? ¿Cómo sabe que la prueba es adecuada?</a:t>
            </a:r>
            <a:endParaRPr sz="1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322"/>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Técnicas de síntesis: Discrepancias</a:t>
            </a:r>
            <a:endParaRPr/>
          </a:p>
        </p:txBody>
      </p:sp>
      <p:sp>
        <p:nvSpPr>
          <p:cNvPr id="2469" name="Google Shape;2469;p322"/>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El auditor utiliza la siguiente clasificación de discrepancias o no conformidades</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Discrepancia menor:  Se ha detectado la falta de algún elemento concreto de un requisito del procedimiento de calidad. Por ejemplo, falta de algún(os) procedimiento(s) documentado(s) o incapacidad de demostrar la validez de una prueba.</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Discrepancia severa: Relacionada con la ausencia o falta de conformidad respecto a algún requisitos del estándar. Por ejemplo, no existen auditorías internas, no se realizan pruebas, no se realizan procedimientos documentados, etc.</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323"/>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Técnicas de síntesis – Decisión </a:t>
            </a:r>
            <a:endParaRPr/>
          </a:p>
        </p:txBody>
      </p:sp>
      <p:sp>
        <p:nvSpPr>
          <p:cNvPr id="2475" name="Google Shape;2475;p323"/>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Teniendo en cuenta esta distinción se puede presentar la siguiente casuística:</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Si se  detecta alguna discrepancia severa no se concederá la certificación. La organización deberá corregir esta situación y someterse a otra auditoría como la realizada, no sólo sobre esta discrepancia</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Si no se detectan discrepancias severas, el equipo auditor analizará las no conformidades menores. Si éstas son demasiado numerosas o el equipo juzga que su interrelación o combinación demuestra que existen problemas graves en el sistema de la calidad, no se concederá la acreditación y se sigue el mismo procedimiento que en el caso anterior.</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Si las discrepancias menores no indican problemas graves del sistema de calidad, se concederá la acreditación con el compromiso de la organización de corregirlas en determinado período temporal. Tras ese plazo el auditor verificará que esta corrección se ha realizado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324"/>
          <p:cNvSpPr txBox="1">
            <a:spLocks noGrp="1"/>
          </p:cNvSpPr>
          <p:nvPr>
            <p:ph type="title"/>
          </p:nvPr>
        </p:nvSpPr>
        <p:spPr>
          <a:xfrm>
            <a:off x="395288" y="188913"/>
            <a:ext cx="8424862" cy="227824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481" name="Google Shape;2481;p324"/>
          <p:cNvSpPr txBox="1">
            <a:spLocks noGrp="1"/>
          </p:cNvSpPr>
          <p:nvPr>
            <p:ph type="body" idx="1"/>
          </p:nvPr>
        </p:nvSpPr>
        <p:spPr>
          <a:xfrm>
            <a:off x="284672" y="3347049"/>
            <a:ext cx="8341743" cy="2777706"/>
          </a:xfrm>
          <a:prstGeom prst="rect">
            <a:avLst/>
          </a:prstGeom>
          <a:noFill/>
          <a:ln>
            <a:noFill/>
          </a:ln>
        </p:spPr>
        <p:txBody>
          <a:bodyPr spcFirstLastPara="1" wrap="square" lIns="91425" tIns="91425" rIns="91425" bIns="91425" anchor="t" anchorCtr="0">
            <a:noAutofit/>
          </a:bodyPr>
          <a:lstStyle/>
          <a:p>
            <a:pPr marL="533400" lvl="1" indent="0" algn="just" rtl="0">
              <a:lnSpc>
                <a:spcPct val="100000"/>
              </a:lnSpc>
              <a:spcBef>
                <a:spcPts val="0"/>
              </a:spcBef>
              <a:spcAft>
                <a:spcPts val="0"/>
              </a:spcAft>
              <a:buSzPts val="2400"/>
              <a:buNone/>
            </a:pPr>
            <a:r>
              <a:rPr lang="es-EC" sz="2800">
                <a:latin typeface="Arial"/>
                <a:ea typeface="Arial"/>
                <a:cs typeface="Arial"/>
                <a:sym typeface="Arial"/>
              </a:rPr>
              <a:t>QUALITY MANAGEMENT PRINCIPLES (QMP)</a:t>
            </a:r>
            <a:endParaRPr sz="2800">
              <a:latin typeface="Arial"/>
              <a:ea typeface="Arial"/>
              <a:cs typeface="Arial"/>
              <a:sym typeface="Aria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325"/>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487" name="Google Shape;2487;p325"/>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solidFill>
                  <a:srgbClr val="702627"/>
                </a:solidFill>
                <a:latin typeface="Arial"/>
                <a:ea typeface="Arial"/>
                <a:cs typeface="Arial"/>
                <a:sym typeface="Arial"/>
              </a:rPr>
              <a:t>Principio 1: Enfoque en el cliente</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Las organizaciones dependen de sus clientes y, por lo tanto, deben comprender las necesidades actuales y futuras de los clientes, deben cumplir con los requisitos del cliente y esforzarse por superar las expectativas del cliente.</a:t>
            </a: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Google Shape;2492;p326"/>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493" name="Google Shape;2493;p326"/>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solidFill>
                  <a:srgbClr val="702627"/>
                </a:solidFill>
                <a:latin typeface="Arial"/>
                <a:ea typeface="Arial"/>
                <a:cs typeface="Arial"/>
                <a:sym typeface="Arial"/>
              </a:rPr>
              <a:t>Principio 2: Liderazgo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Los líderes establecen unidad de propósito y de dirección de la organización. Deben crear y mantener el entorno interno en el que las personas puedan participar plenamente en el logro de los objetivos de la organización</a:t>
            </a: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327"/>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499" name="Google Shape;2499;p327"/>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solidFill>
                  <a:srgbClr val="702627"/>
                </a:solidFill>
                <a:latin typeface="Arial"/>
                <a:ea typeface="Arial"/>
                <a:cs typeface="Arial"/>
                <a:sym typeface="Arial"/>
              </a:rPr>
              <a:t>Principio 3: Involucramiento de las personas</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Las personas en todos los niveles son la esencia de una organización y su participación total permite que sus habilidades se utilicen para el beneficio de la organización</a:t>
            </a:r>
            <a:endParaRPr sz="2800">
              <a:latin typeface="Arial"/>
              <a:ea typeface="Arial"/>
              <a:cs typeface="Arial"/>
              <a:sym typeface="Arial"/>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328"/>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505" name="Google Shape;2505;p328"/>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solidFill>
                  <a:srgbClr val="702627"/>
                </a:solidFill>
                <a:latin typeface="Arial"/>
                <a:ea typeface="Arial"/>
                <a:cs typeface="Arial"/>
                <a:sym typeface="Arial"/>
              </a:rPr>
              <a:t>Principio 4: Enfoque de proceso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El resultado deseado se logra de manera eficiente cuando las actividades y los recursos relacionados se gestionan como un proceso</a:t>
            </a:r>
            <a:endParaRPr sz="2800">
              <a:latin typeface="Arial"/>
              <a:ea typeface="Arial"/>
              <a:cs typeface="Arial"/>
              <a:sym typeface="Aria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0" name="Google Shape;2510;p329"/>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511" name="Google Shape;2511;p329"/>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solidFill>
                  <a:srgbClr val="702627"/>
                </a:solidFill>
                <a:latin typeface="Arial"/>
                <a:ea typeface="Arial"/>
                <a:cs typeface="Arial"/>
                <a:sym typeface="Arial"/>
              </a:rPr>
              <a:t>Principio 5: Enfoque de sistema para la gestión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Identificar, comprender y administrar procesos interrelacionados como un sistema que contribuye a la eficacia y eficiencia de la organización para lograr sus objetivos.</a:t>
            </a:r>
            <a:endParaRPr sz="2800">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title"/>
          </p:nvPr>
        </p:nvSpPr>
        <p:spPr>
          <a:xfrm>
            <a:off x="395288" y="188913"/>
            <a:ext cx="8497887"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rgbClr val="002060"/>
                </a:solidFill>
                <a:latin typeface="Arial"/>
                <a:ea typeface="Arial"/>
                <a:cs typeface="Arial"/>
                <a:sym typeface="Arial"/>
              </a:rPr>
              <a:t>Vertical User Stories</a:t>
            </a:r>
            <a:endParaRPr>
              <a:solidFill>
                <a:srgbClr val="002060"/>
              </a:solidFill>
              <a:latin typeface="Arial"/>
              <a:ea typeface="Arial"/>
              <a:cs typeface="Arial"/>
              <a:sym typeface="Arial"/>
            </a:endParaRPr>
          </a:p>
        </p:txBody>
      </p:sp>
      <p:sp>
        <p:nvSpPr>
          <p:cNvPr id="321" name="Google Shape;321;p33"/>
          <p:cNvSpPr txBox="1">
            <a:spLocks noGrp="1"/>
          </p:cNvSpPr>
          <p:nvPr>
            <p:ph type="body" idx="1"/>
          </p:nvPr>
        </p:nvSpPr>
        <p:spPr>
          <a:xfrm>
            <a:off x="611188" y="1628775"/>
            <a:ext cx="8064500" cy="467995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sz="2400">
              <a:solidFill>
                <a:srgbClr val="000000"/>
              </a:solidFill>
            </a:endParaRPr>
          </a:p>
          <a:p>
            <a:pPr marL="457200" lvl="0" indent="-228600" algn="l" rtl="0">
              <a:lnSpc>
                <a:spcPct val="100000"/>
              </a:lnSpc>
              <a:spcBef>
                <a:spcPts val="600"/>
              </a:spcBef>
              <a:spcAft>
                <a:spcPts val="0"/>
              </a:spcAft>
              <a:buSzPts val="3000"/>
              <a:buFont typeface="Noto Sans Symbols"/>
              <a:buNone/>
            </a:pPr>
            <a:endParaRPr sz="2400">
              <a:solidFill>
                <a:srgbClr val="000000"/>
              </a:solidFill>
            </a:endParaRPr>
          </a:p>
          <a:p>
            <a:pPr marL="457200" lvl="1" indent="0" algn="l" rtl="0">
              <a:lnSpc>
                <a:spcPct val="100000"/>
              </a:lnSpc>
              <a:spcBef>
                <a:spcPts val="0"/>
              </a:spcBef>
              <a:spcAft>
                <a:spcPts val="0"/>
              </a:spcAft>
              <a:buSzPts val="2400"/>
              <a:buFont typeface="Arial"/>
              <a:buNone/>
            </a:pPr>
            <a:endParaRPr sz="2400">
              <a:solidFill>
                <a:srgbClr val="000000"/>
              </a:solidFill>
            </a:endParaRPr>
          </a:p>
          <a:p>
            <a:pPr marL="457200" lvl="0" indent="-228600" algn="just" rtl="0">
              <a:lnSpc>
                <a:spcPct val="100000"/>
              </a:lnSpc>
              <a:spcBef>
                <a:spcPts val="600"/>
              </a:spcBef>
              <a:spcAft>
                <a:spcPts val="0"/>
              </a:spcAft>
              <a:buSzPts val="3000"/>
              <a:buNone/>
            </a:pPr>
            <a:endParaRPr>
              <a:solidFill>
                <a:srgbClr val="000000"/>
              </a:solidFill>
            </a:endParaRPr>
          </a:p>
        </p:txBody>
      </p:sp>
      <p:sp>
        <p:nvSpPr>
          <p:cNvPr id="322" name="Google Shape;322;p33"/>
          <p:cNvSpPr txBox="1"/>
          <p:nvPr/>
        </p:nvSpPr>
        <p:spPr>
          <a:xfrm>
            <a:off x="395288" y="1611313"/>
            <a:ext cx="8064500" cy="33845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Char char="•"/>
            </a:pPr>
            <a:r>
              <a:rPr lang="es-EC" sz="2000" b="0" i="0" u="none" strike="noStrike" cap="none">
                <a:solidFill>
                  <a:srgbClr val="000000"/>
                </a:solidFill>
                <a:latin typeface="Arial"/>
                <a:ea typeface="Arial"/>
                <a:cs typeface="Arial"/>
                <a:sym typeface="Arial"/>
              </a:rPr>
              <a:t>Vertical, Testable, User valuable</a:t>
            </a: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4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a:buChar char="•"/>
            </a:pPr>
            <a:r>
              <a:rPr lang="es-EC" sz="2000" b="0" i="0" u="none" strike="noStrike" cap="none">
                <a:solidFill>
                  <a:srgbClr val="000000"/>
                </a:solidFill>
                <a:latin typeface="Arial"/>
                <a:ea typeface="Arial"/>
                <a:cs typeface="Arial"/>
                <a:sym typeface="Arial"/>
              </a:rPr>
              <a:t>INVEST</a:t>
            </a:r>
            <a:endParaRPr sz="2000" b="0" i="0" u="none" strike="noStrike" cap="none">
              <a:solidFill>
                <a:srgbClr val="000000"/>
              </a:solidFill>
              <a:latin typeface="Arial"/>
              <a:ea typeface="Arial"/>
              <a:cs typeface="Arial"/>
              <a:sym typeface="Arial"/>
            </a:endParaRPr>
          </a:p>
          <a:p>
            <a:pPr marL="742950" marR="0" lvl="1" indent="-285750" algn="l" rtl="0">
              <a:lnSpc>
                <a:spcPct val="100000"/>
              </a:lnSpc>
              <a:spcBef>
                <a:spcPts val="320"/>
              </a:spcBef>
              <a:spcAft>
                <a:spcPts val="0"/>
              </a:spcAft>
              <a:buClr>
                <a:srgbClr val="000000"/>
              </a:buClr>
              <a:buSzPts val="1600"/>
              <a:buFont typeface="Arial"/>
              <a:buChar char="–"/>
            </a:pPr>
            <a:r>
              <a:rPr lang="es-EC" sz="1600" b="0" i="0" u="none" strike="noStrike" cap="none">
                <a:solidFill>
                  <a:srgbClr val="000000"/>
                </a:solidFill>
                <a:latin typeface="Arial"/>
                <a:ea typeface="Arial"/>
                <a:cs typeface="Arial"/>
                <a:sym typeface="Arial"/>
              </a:rPr>
              <a:t>Independient</a:t>
            </a:r>
            <a:endParaRPr sz="1600" b="0" i="0" u="none" strike="noStrike" cap="none">
              <a:solidFill>
                <a:srgbClr val="000000"/>
              </a:solidFill>
              <a:latin typeface="Arial"/>
              <a:ea typeface="Arial"/>
              <a:cs typeface="Arial"/>
              <a:sym typeface="Arial"/>
            </a:endParaRPr>
          </a:p>
          <a:p>
            <a:pPr marL="742950" marR="0" lvl="1" indent="-285750" algn="l" rtl="0">
              <a:lnSpc>
                <a:spcPct val="100000"/>
              </a:lnSpc>
              <a:spcBef>
                <a:spcPts val="320"/>
              </a:spcBef>
              <a:spcAft>
                <a:spcPts val="0"/>
              </a:spcAft>
              <a:buClr>
                <a:srgbClr val="000000"/>
              </a:buClr>
              <a:buSzPts val="1600"/>
              <a:buFont typeface="Arial"/>
              <a:buChar char="–"/>
            </a:pPr>
            <a:r>
              <a:rPr lang="es-EC" sz="1600" b="0" i="0" u="none" strike="noStrike" cap="none">
                <a:solidFill>
                  <a:srgbClr val="000000"/>
                </a:solidFill>
                <a:latin typeface="Arial"/>
                <a:ea typeface="Arial"/>
                <a:cs typeface="Arial"/>
                <a:sym typeface="Arial"/>
              </a:rPr>
              <a:t>Negotiable</a:t>
            </a:r>
            <a:endParaRPr sz="1600" b="0" i="0" u="none" strike="noStrike" cap="none">
              <a:solidFill>
                <a:srgbClr val="000000"/>
              </a:solidFill>
              <a:latin typeface="Arial"/>
              <a:ea typeface="Arial"/>
              <a:cs typeface="Arial"/>
              <a:sym typeface="Arial"/>
            </a:endParaRPr>
          </a:p>
          <a:p>
            <a:pPr marL="742950" marR="0" lvl="1" indent="-285750" algn="l" rtl="0">
              <a:lnSpc>
                <a:spcPct val="100000"/>
              </a:lnSpc>
              <a:spcBef>
                <a:spcPts val="320"/>
              </a:spcBef>
              <a:spcAft>
                <a:spcPts val="0"/>
              </a:spcAft>
              <a:buClr>
                <a:srgbClr val="000000"/>
              </a:buClr>
              <a:buSzPts val="1600"/>
              <a:buFont typeface="Arial"/>
              <a:buChar char="–"/>
            </a:pPr>
            <a:r>
              <a:rPr lang="es-EC" sz="1600" b="0" i="0" u="none" strike="noStrike" cap="none">
                <a:solidFill>
                  <a:srgbClr val="000000"/>
                </a:solidFill>
                <a:latin typeface="Arial"/>
                <a:ea typeface="Arial"/>
                <a:cs typeface="Arial"/>
                <a:sym typeface="Arial"/>
              </a:rPr>
              <a:t>Valuable</a:t>
            </a:r>
            <a:endParaRPr sz="1600" b="0" i="0" u="none" strike="noStrike" cap="none">
              <a:solidFill>
                <a:srgbClr val="000000"/>
              </a:solidFill>
              <a:latin typeface="Arial"/>
              <a:ea typeface="Arial"/>
              <a:cs typeface="Arial"/>
              <a:sym typeface="Arial"/>
            </a:endParaRPr>
          </a:p>
          <a:p>
            <a:pPr marL="742950" marR="0" lvl="1" indent="-285750" algn="l" rtl="0">
              <a:lnSpc>
                <a:spcPct val="100000"/>
              </a:lnSpc>
              <a:spcBef>
                <a:spcPts val="320"/>
              </a:spcBef>
              <a:spcAft>
                <a:spcPts val="0"/>
              </a:spcAft>
              <a:buClr>
                <a:srgbClr val="000000"/>
              </a:buClr>
              <a:buSzPts val="1600"/>
              <a:buFont typeface="Arial"/>
              <a:buChar char="–"/>
            </a:pPr>
            <a:r>
              <a:rPr lang="es-EC" sz="1600" b="0" i="0" u="none" strike="noStrike" cap="none">
                <a:solidFill>
                  <a:srgbClr val="000000"/>
                </a:solidFill>
                <a:latin typeface="Arial"/>
                <a:ea typeface="Arial"/>
                <a:cs typeface="Arial"/>
                <a:sym typeface="Arial"/>
              </a:rPr>
              <a:t>Estimable</a:t>
            </a:r>
            <a:endParaRPr/>
          </a:p>
          <a:p>
            <a:pPr marL="742950" marR="0" lvl="1" indent="-285750" algn="l" rtl="0">
              <a:lnSpc>
                <a:spcPct val="100000"/>
              </a:lnSpc>
              <a:spcBef>
                <a:spcPts val="320"/>
              </a:spcBef>
              <a:spcAft>
                <a:spcPts val="0"/>
              </a:spcAft>
              <a:buClr>
                <a:srgbClr val="000000"/>
              </a:buClr>
              <a:buSzPts val="1600"/>
              <a:buFont typeface="Arial"/>
              <a:buChar char="–"/>
            </a:pPr>
            <a:r>
              <a:rPr lang="es-EC" sz="1600" b="0" i="0" u="none" strike="noStrike" cap="none">
                <a:solidFill>
                  <a:srgbClr val="000000"/>
                </a:solidFill>
                <a:latin typeface="Arial"/>
                <a:ea typeface="Arial"/>
                <a:cs typeface="Arial"/>
                <a:sym typeface="Arial"/>
              </a:rPr>
              <a:t>Small</a:t>
            </a:r>
            <a:endParaRPr/>
          </a:p>
          <a:p>
            <a:pPr marL="742950" marR="0" lvl="1" indent="-285750" algn="l" rtl="0">
              <a:lnSpc>
                <a:spcPct val="100000"/>
              </a:lnSpc>
              <a:spcBef>
                <a:spcPts val="320"/>
              </a:spcBef>
              <a:spcAft>
                <a:spcPts val="0"/>
              </a:spcAft>
              <a:buClr>
                <a:srgbClr val="000000"/>
              </a:buClr>
              <a:buSzPts val="1600"/>
              <a:buFont typeface="Arial"/>
              <a:buChar char="–"/>
            </a:pPr>
            <a:r>
              <a:rPr lang="es-EC" sz="1600" b="0" i="0" u="none" strike="noStrike" cap="none">
                <a:solidFill>
                  <a:srgbClr val="000000"/>
                </a:solidFill>
                <a:latin typeface="Arial"/>
                <a:ea typeface="Arial"/>
                <a:cs typeface="Arial"/>
                <a:sym typeface="Arial"/>
              </a:rPr>
              <a:t>Testable</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40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342900" marR="0" lvl="0" indent="-190500"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457200" marR="0" lvl="1" indent="0" algn="l" rtl="0">
              <a:lnSpc>
                <a:spcPct val="100000"/>
              </a:lnSpc>
              <a:spcBef>
                <a:spcPts val="48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342900" marR="0" lvl="0" indent="-139700" algn="just" rtl="0">
              <a:lnSpc>
                <a:spcPct val="100000"/>
              </a:lnSpc>
              <a:spcBef>
                <a:spcPts val="64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pic>
        <p:nvPicPr>
          <p:cNvPr id="323" name="Google Shape;323;p33"/>
          <p:cNvPicPr preferRelativeResize="0"/>
          <p:nvPr/>
        </p:nvPicPr>
        <p:blipFill rotWithShape="1">
          <a:blip r:embed="rId3">
            <a:alphaModFix/>
          </a:blip>
          <a:srcRect/>
          <a:stretch/>
        </p:blipFill>
        <p:spPr>
          <a:xfrm>
            <a:off x="3330575" y="2806700"/>
            <a:ext cx="5562600" cy="3486150"/>
          </a:xfrm>
          <a:prstGeom prst="rect">
            <a:avLst/>
          </a:prstGeom>
          <a:noFill/>
          <a:ln>
            <a:noFill/>
          </a:ln>
        </p:spPr>
      </p:pic>
      <p:sp>
        <p:nvSpPr>
          <p:cNvPr id="324" name="Google Shape;324;p33"/>
          <p:cNvSpPr txBox="1"/>
          <p:nvPr/>
        </p:nvSpPr>
        <p:spPr>
          <a:xfrm>
            <a:off x="7380288" y="6570663"/>
            <a:ext cx="1512887" cy="314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EC" sz="1100" b="0" i="0" u="none" strike="noStrike" cap="none">
                <a:solidFill>
                  <a:srgbClr val="000000"/>
                </a:solidFill>
                <a:latin typeface="Arial"/>
                <a:ea typeface="Arial"/>
                <a:cs typeface="Arial"/>
                <a:sym typeface="Arial"/>
              </a:rPr>
              <a:t>www.deltamatrix.com</a:t>
            </a:r>
            <a:endParaRPr/>
          </a:p>
          <a:p>
            <a:pPr marL="0" marR="0" lvl="0" indent="0" algn="l" rtl="0">
              <a:lnSpc>
                <a:spcPct val="100000"/>
              </a:lnSpc>
              <a:spcBef>
                <a:spcPts val="28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254000" algn="l" rtl="0">
              <a:lnSpc>
                <a:spcPct val="100000"/>
              </a:lnSpc>
              <a:spcBef>
                <a:spcPts val="28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342900" marR="0" lvl="0" indent="-241300" algn="l" rtl="0">
              <a:lnSpc>
                <a:spcPct val="100000"/>
              </a:lnSpc>
              <a:spcBef>
                <a:spcPts val="32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1" indent="0" algn="l" rtl="0">
              <a:lnSpc>
                <a:spcPct val="100000"/>
              </a:lnSpc>
              <a:spcBef>
                <a:spcPts val="32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342900" marR="0" lvl="0" indent="-215900" algn="just" rtl="0">
              <a:lnSpc>
                <a:spcPct val="100000"/>
              </a:lnSpc>
              <a:spcBef>
                <a:spcPts val="40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330"/>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517" name="Google Shape;2517;p330"/>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solidFill>
                  <a:srgbClr val="702627"/>
                </a:solidFill>
                <a:latin typeface="Arial"/>
                <a:ea typeface="Arial"/>
                <a:cs typeface="Arial"/>
                <a:sym typeface="Arial"/>
              </a:rPr>
              <a:t>Principio 6: Enfoque para la toma de decisiones</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Las decisiones efectivas se basan en el análisis de datos e información</a:t>
            </a:r>
            <a:endParaRPr sz="2800">
              <a:latin typeface="Arial"/>
              <a:ea typeface="Arial"/>
              <a:cs typeface="Arial"/>
              <a:sym typeface="Arial"/>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331"/>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9001</a:t>
            </a:r>
            <a:endParaRPr/>
          </a:p>
        </p:txBody>
      </p:sp>
      <p:sp>
        <p:nvSpPr>
          <p:cNvPr id="2523" name="Google Shape;2523;p331"/>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solidFill>
                  <a:srgbClr val="702627"/>
                </a:solidFill>
                <a:latin typeface="Arial"/>
                <a:ea typeface="Arial"/>
                <a:cs typeface="Arial"/>
                <a:sym typeface="Arial"/>
              </a:rPr>
              <a:t>Principio 7: Relaciones de proveedores mutuamente beneficiosas</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Una organización y sus proveedores son interdependientes y una relación de beneficio mutuo mejora la capacidad de ambos para crear valor.</a:t>
            </a:r>
            <a:endParaRPr sz="2800">
              <a:latin typeface="Arial"/>
              <a:ea typeface="Arial"/>
              <a:cs typeface="Arial"/>
              <a:sym typeface="Arial"/>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2528" name="Google Shape;2528;p332"/>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N.14a </a:t>
            </a:r>
            <a:endParaRPr sz="4000" b="1" i="0" u="none" strike="noStrike" cap="none">
              <a:solidFill>
                <a:srgbClr val="92D050"/>
              </a:solidFill>
              <a:latin typeface="Arial"/>
              <a:ea typeface="Arial"/>
              <a:cs typeface="Arial"/>
              <a:sym typeface="Arial"/>
            </a:endParaRPr>
          </a:p>
        </p:txBody>
      </p:sp>
      <p:sp>
        <p:nvSpPr>
          <p:cNvPr id="2529" name="Google Shape;2529;p332"/>
          <p:cNvSpPr txBox="1">
            <a:spLocks noGrp="1"/>
          </p:cNvSpPr>
          <p:nvPr>
            <p:ph type="body" idx="4294967295"/>
          </p:nvPr>
        </p:nvSpPr>
        <p:spPr>
          <a:xfrm>
            <a:off x="330483" y="1575509"/>
            <a:ext cx="8321811" cy="46182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Lectura de artículo</a:t>
            </a:r>
            <a:endParaRPr/>
          </a:p>
          <a:p>
            <a:pPr marL="914400" lvl="1" indent="-457200" algn="just" rtl="0">
              <a:lnSpc>
                <a:spcPct val="100000"/>
              </a:lnSpc>
              <a:spcBef>
                <a:spcPts val="0"/>
              </a:spcBef>
              <a:spcAft>
                <a:spcPts val="0"/>
              </a:spcAft>
              <a:buSzPts val="2400"/>
              <a:buFont typeface="Noto Sans Symbols"/>
              <a:buChar char="▪"/>
            </a:pPr>
            <a:r>
              <a:rPr lang="es-EC" sz="2200">
                <a:latin typeface="Arial"/>
                <a:ea typeface="Arial"/>
                <a:cs typeface="Arial"/>
                <a:sym typeface="Arial"/>
              </a:rPr>
              <a:t>How ISO 9001 fits into the software world, Coallier, Canadá</a:t>
            </a:r>
            <a:endParaRPr/>
          </a:p>
          <a:p>
            <a:pPr marL="914400" lvl="1" indent="-304800" algn="just" rtl="0">
              <a:lnSpc>
                <a:spcPct val="100000"/>
              </a:lnSpc>
              <a:spcBef>
                <a:spcPts val="0"/>
              </a:spcBef>
              <a:spcAft>
                <a:spcPts val="0"/>
              </a:spcAft>
              <a:buSzPts val="2400"/>
              <a:buFont typeface="Noto Sans Symbols"/>
              <a:buNone/>
            </a:pPr>
            <a:endParaRPr sz="2200">
              <a:latin typeface="Arial"/>
              <a:ea typeface="Arial"/>
              <a:cs typeface="Arial"/>
              <a:sym typeface="Arial"/>
            </a:endParaRPr>
          </a:p>
        </p:txBody>
      </p:sp>
      <p:cxnSp>
        <p:nvCxnSpPr>
          <p:cNvPr id="2530" name="Google Shape;2530;p33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531" name="Google Shape;2531;p33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532" name="Google Shape;2532;p33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332</a:t>
            </a:fld>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7" name="Google Shape;2537;p333"/>
          <p:cNvSpPr txBox="1">
            <a:spLocks noGrp="1"/>
          </p:cNvSpPr>
          <p:nvPr>
            <p:ph type="ctrTitle" idx="4294967295"/>
          </p:nvPr>
        </p:nvSpPr>
        <p:spPr>
          <a:xfrm>
            <a:off x="387054" y="2701501"/>
            <a:ext cx="8566030" cy="177480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ISO/IEC 90003</a:t>
            </a:r>
            <a:br>
              <a:rPr lang="es-EC" sz="4800" b="1" i="0" u="none" strike="noStrike" cap="none">
                <a:solidFill>
                  <a:srgbClr val="00B0F0"/>
                </a:solidFill>
                <a:latin typeface="Arial"/>
                <a:ea typeface="Arial"/>
                <a:cs typeface="Arial"/>
                <a:sym typeface="Arial"/>
              </a:rPr>
            </a:b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Guía para la aplicación de ISO 9001 al Software</a:t>
            </a:r>
            <a:endParaRPr sz="4800" b="1" i="0" u="none" strike="noStrike" cap="none">
              <a:solidFill>
                <a:srgbClr val="00B0F0"/>
              </a:solidFill>
              <a:latin typeface="Arial"/>
              <a:ea typeface="Arial"/>
              <a:cs typeface="Arial"/>
              <a:sym typeface="Arial"/>
            </a:endParaRPr>
          </a:p>
        </p:txBody>
      </p:sp>
      <p:cxnSp>
        <p:nvCxnSpPr>
          <p:cNvPr id="2538" name="Google Shape;2538;p33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539" name="Google Shape;2539;p33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540" name="Google Shape;2540;p33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333</a:t>
            </a:fld>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334"/>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ISO/IEC 90003</a:t>
            </a:r>
            <a:endParaRPr/>
          </a:p>
        </p:txBody>
      </p:sp>
      <p:sp>
        <p:nvSpPr>
          <p:cNvPr id="2546" name="Google Shape;2546;p334"/>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La aplicación de todos los requisitos al ámbito del software puede ser difícil y confuso debido a que el </a:t>
            </a:r>
            <a:r>
              <a:rPr lang="es-EC" sz="2000" b="1">
                <a:latin typeface="Arial"/>
                <a:ea typeface="Arial"/>
                <a:cs typeface="Arial"/>
                <a:sym typeface="Arial"/>
              </a:rPr>
              <a:t>proceso software</a:t>
            </a:r>
            <a:r>
              <a:rPr lang="es-EC" sz="2000">
                <a:latin typeface="Arial"/>
                <a:ea typeface="Arial"/>
                <a:cs typeface="Arial"/>
                <a:sym typeface="Arial"/>
              </a:rPr>
              <a:t> presenta características propias.</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Se usa el estándar ISO 9000-3 como “Guía para la aplicación del estándar ISO 9001 al desarrollo, suministro y mantenimiento del software” </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ISO 9000-3 se ha desarrollado sobre la base que la organización utiliza un ciclo de vida para el proyecto de desarrollo de software. Este define como un conjunto de fases, cada una con actividades concretas y en cierto orden</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550"/>
        <p:cNvGrpSpPr/>
        <p:nvPr/>
      </p:nvGrpSpPr>
      <p:grpSpPr>
        <a:xfrm>
          <a:off x="0" y="0"/>
          <a:ext cx="0" cy="0"/>
          <a:chOff x="0" y="0"/>
          <a:chExt cx="0" cy="0"/>
        </a:xfrm>
      </p:grpSpPr>
      <p:sp>
        <p:nvSpPr>
          <p:cNvPr id="2551" name="Google Shape;2551;p335"/>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ISO/IEC 90003</a:t>
            </a:r>
            <a:endParaRPr/>
          </a:p>
        </p:txBody>
      </p:sp>
      <p:sp>
        <p:nvSpPr>
          <p:cNvPr id="2552" name="Google Shape;2552;p335"/>
          <p:cNvSpPr txBox="1">
            <a:spLocks noGrp="1"/>
          </p:cNvSpPr>
          <p:nvPr>
            <p:ph type="body" idx="1"/>
          </p:nvPr>
        </p:nvSpPr>
        <p:spPr>
          <a:xfrm>
            <a:off x="173969" y="1210235"/>
            <a:ext cx="8867499" cy="5647765"/>
          </a:xfrm>
          <a:prstGeom prst="rect">
            <a:avLst/>
          </a:prstGeom>
          <a:noFill/>
          <a:ln>
            <a:noFill/>
          </a:ln>
        </p:spPr>
        <p:txBody>
          <a:bodyPr spcFirstLastPara="1" wrap="square" lIns="91425" tIns="91425" rIns="91425" bIns="91425" anchor="t" anchorCtr="0">
            <a:noAutofit/>
          </a:bodyPr>
          <a:lstStyle/>
          <a:p>
            <a:pPr marL="38100" lvl="0" indent="0" algn="just" rtl="0">
              <a:lnSpc>
                <a:spcPct val="100000"/>
              </a:lnSpc>
              <a:spcBef>
                <a:spcPts val="600"/>
              </a:spcBef>
              <a:spcAft>
                <a:spcPts val="0"/>
              </a:spcAft>
              <a:buSzPts val="3000"/>
              <a:buNone/>
            </a:pPr>
            <a:r>
              <a:rPr lang="es-EC" sz="1400">
                <a:latin typeface="Arial"/>
                <a:ea typeface="Arial"/>
                <a:cs typeface="Arial"/>
                <a:sym typeface="Arial"/>
              </a:rPr>
              <a:t>ISO 9001: 2008, Sistemas de gestión de calidad: requisitos</a:t>
            </a:r>
            <a:endParaRPr/>
          </a:p>
          <a:p>
            <a:pPr marL="457200" lvl="0" indent="-419100" algn="just" rtl="0">
              <a:lnSpc>
                <a:spcPct val="100000"/>
              </a:lnSpc>
              <a:spcBef>
                <a:spcPts val="600"/>
              </a:spcBef>
              <a:spcAft>
                <a:spcPts val="0"/>
              </a:spcAft>
              <a:buSzPts val="3000"/>
              <a:buChar char="▪"/>
            </a:pPr>
            <a:r>
              <a:rPr lang="es-EC" sz="1400" i="1">
                <a:latin typeface="Arial"/>
                <a:ea typeface="Arial"/>
                <a:cs typeface="Arial"/>
                <a:sym typeface="Arial"/>
              </a:rPr>
              <a:t>7.3.5 Verificación de diseño y desarrollo </a:t>
            </a:r>
            <a:endParaRPr sz="1400" i="1">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i="1">
                <a:latin typeface="Arial"/>
                <a:ea typeface="Arial"/>
                <a:cs typeface="Arial"/>
                <a:sym typeface="Arial"/>
              </a:rPr>
              <a:t>La verificación se realizará de acuerdo con los acuerdos planificados (ver 7.3.1) para asegurar que los resultados de diseño y desarrollo cumplan con los requisitos de entrada de diseño y desarrollo. Se deben mantener registros de los resultados de la verificación y cualquier acción necesaria (ver 4.2.4).</a:t>
            </a:r>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a:p>
            <a:pPr marL="38100" lvl="0" indent="0" algn="just" rtl="0">
              <a:lnSpc>
                <a:spcPct val="100000"/>
              </a:lnSpc>
              <a:spcBef>
                <a:spcPts val="600"/>
              </a:spcBef>
              <a:spcAft>
                <a:spcPts val="0"/>
              </a:spcAft>
              <a:buSzPts val="3000"/>
              <a:buNone/>
            </a:pPr>
            <a:r>
              <a:rPr lang="es-EC" sz="1400">
                <a:latin typeface="Arial"/>
                <a:ea typeface="Arial"/>
                <a:cs typeface="Arial"/>
                <a:sym typeface="Arial"/>
              </a:rPr>
              <a:t>Texto de ISO 90003 que explica la sección 7.3.5</a:t>
            </a:r>
            <a:endParaRPr/>
          </a:p>
          <a:p>
            <a:pPr marL="457200" lvl="0" indent="-419100" algn="just" rtl="0">
              <a:lnSpc>
                <a:spcPct val="100000"/>
              </a:lnSpc>
              <a:spcBef>
                <a:spcPts val="600"/>
              </a:spcBef>
              <a:spcAft>
                <a:spcPts val="0"/>
              </a:spcAft>
              <a:buSzPts val="3000"/>
              <a:buChar char="▪"/>
            </a:pPr>
            <a:r>
              <a:rPr lang="es-EC" sz="1400" i="1">
                <a:latin typeface="Arial"/>
                <a:ea typeface="Arial"/>
                <a:cs typeface="Arial"/>
                <a:sym typeface="Arial"/>
              </a:rPr>
              <a:t>La verificación del software tiene como objetivo asegurar que el resultado de una actividad de diseño y desarrollo se realice conforme a los requisitos de entrada.</a:t>
            </a:r>
            <a:endParaRPr/>
          </a:p>
          <a:p>
            <a:pPr marL="457200" lvl="0" indent="-419100" algn="just" rtl="0">
              <a:lnSpc>
                <a:spcPct val="100000"/>
              </a:lnSpc>
              <a:spcBef>
                <a:spcPts val="600"/>
              </a:spcBef>
              <a:spcAft>
                <a:spcPts val="0"/>
              </a:spcAft>
              <a:buSzPts val="3000"/>
              <a:buChar char="▪"/>
            </a:pPr>
            <a:r>
              <a:rPr lang="es-EC" sz="1400" i="1">
                <a:latin typeface="Arial"/>
                <a:ea typeface="Arial"/>
                <a:cs typeface="Arial"/>
                <a:sym typeface="Arial"/>
              </a:rPr>
              <a:t>La verificación puede incluir revisiones de los resultados de diseño y desarrollo (por ejemplo, mediante inspecciones y walk-throughts), análisis, demostraciones, simulaciones o pruebas. La verificación se puede realizar en el resultado de otras actividades, por ejemplo: productos comerciales y suministrados por el cliente.</a:t>
            </a:r>
            <a:endParaRPr/>
          </a:p>
          <a:p>
            <a:pPr marL="457200" lvl="0" indent="-419100" algn="just" rtl="0">
              <a:lnSpc>
                <a:spcPct val="100000"/>
              </a:lnSpc>
              <a:spcBef>
                <a:spcPts val="600"/>
              </a:spcBef>
              <a:spcAft>
                <a:spcPts val="0"/>
              </a:spcAft>
              <a:buSzPts val="3000"/>
              <a:buChar char="▪"/>
            </a:pPr>
            <a:r>
              <a:rPr lang="es-EC" sz="1400" i="1">
                <a:latin typeface="Arial"/>
                <a:ea typeface="Arial"/>
                <a:cs typeface="Arial"/>
                <a:sym typeface="Arial"/>
              </a:rPr>
              <a:t>Los resultados de la verificación y cualquier otra acción deben registrarse cuando las acciones son completadas.</a:t>
            </a:r>
            <a:endParaRPr sz="1400" i="1">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i="1">
                <a:latin typeface="Arial"/>
                <a:ea typeface="Arial"/>
                <a:cs typeface="Arial"/>
                <a:sym typeface="Arial"/>
              </a:rPr>
              <a:t>Cuando el tamaño, la complejidad o la criticidad de un producto de software lo justifique, se deben utilizar métodos de garantía específicos para la verificación, como métricas de complejidad, revisiones por pares, cobertura de condición / decisión o métodos formales.</a:t>
            </a:r>
            <a:endParaRPr/>
          </a:p>
          <a:p>
            <a:pPr marL="457200" lvl="0" indent="-419100" algn="just" rtl="0">
              <a:lnSpc>
                <a:spcPct val="100000"/>
              </a:lnSpc>
              <a:spcBef>
                <a:spcPts val="600"/>
              </a:spcBef>
              <a:spcAft>
                <a:spcPts val="0"/>
              </a:spcAft>
              <a:buSzPts val="3000"/>
              <a:buChar char="▪"/>
            </a:pPr>
            <a:r>
              <a:rPr lang="es-EC" sz="1400" i="1">
                <a:latin typeface="Arial"/>
                <a:ea typeface="Arial"/>
                <a:cs typeface="Arial"/>
                <a:sym typeface="Arial"/>
              </a:rPr>
              <a:t>Solo los resultados verificados de diseño y desarrollo deben presentarse para su aceptación y uso posterior. Cualquier hallazgo debe abordarse y resolverse de forma apropiada. Para más información, ver ISO 12207.</a:t>
            </a:r>
            <a:endParaRPr sz="1400" i="1">
              <a:latin typeface="Arial"/>
              <a:ea typeface="Arial"/>
              <a:cs typeface="Arial"/>
              <a:sym typeface="Arial"/>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336"/>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ISO/IEC 90003 – Requisitos 1/5</a:t>
            </a:r>
            <a:endParaRPr/>
          </a:p>
        </p:txBody>
      </p:sp>
      <p:sp>
        <p:nvSpPr>
          <p:cNvPr id="2558" name="Google Shape;2558;p336"/>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del Sistema de gestión de calidad (Secuencia, interacción de procesos, recursos, seguimiento, medición, análisis, mejora)</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la documentación del SGC (política, objetivos, manual, procedimientos,  control de cambios)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la Responsabilidad de la Dirección: Compromiso, enfoque al cliente</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la Planificación: definición de los productos de las fases del desarrollo, planes de gestión de proyecto, gestión de la configuración, plan de aseguramiento de la calidad, plan de formación</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comunicación interna</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revisión por la dirección (resultados de auditorías, retroalimentación del cliente, acciones preventivas y correctivas)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la gestión de recursos: (competencia, formación en aspectos de desarrollo de software) </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337"/>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ISO/IEC 90003 – Requisitos 2/5</a:t>
            </a:r>
            <a:endParaRPr/>
          </a:p>
        </p:txBody>
      </p:sp>
      <p:sp>
        <p:nvSpPr>
          <p:cNvPr id="2564" name="Google Shape;2564;p337"/>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Requisitos sobre la infraestructura (determinar, mantener y suministrar edificios, espacio de trabajo, herramientas, entornos, librerías, etc.)</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Requisitos para planificar el desarrollo del producto (Ciclo de vida del software, requisitos de calidad respecto al producto, planificación de la calidad a nivel de proyecto, procedimientos de gestión de la configuración, gestión de cambios , medición, criterios para el comienzo y final del producto)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Requisitos relacionados con el cliente (métodos para acuerdo de requisitos, registro de discusión de involucrados, desarrollo de requisitos, aprobación de requisitos, resolución de diferencias), Riesgos (, experiencia, herramientas, estimaciones, etc.)</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Requisitos relacionados con la comunicación con el cliente (resultados de pruebas de aceptación, progreso de las actividades, riesgos, ayudas consultas, quejas, encuestas)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Requisitos relacionados con la planificación y diseño (actividades, riesgos, calendario, actividades de verificación y validación)</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568"/>
        <p:cNvGrpSpPr/>
        <p:nvPr/>
      </p:nvGrpSpPr>
      <p:grpSpPr>
        <a:xfrm>
          <a:off x="0" y="0"/>
          <a:ext cx="0" cy="0"/>
          <a:chOff x="0" y="0"/>
          <a:chExt cx="0" cy="0"/>
        </a:xfrm>
      </p:grpSpPr>
      <p:sp>
        <p:nvSpPr>
          <p:cNvPr id="2569" name="Google Shape;2569;p338"/>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ISO/IEC 90003 – Requisitos 3/5</a:t>
            </a:r>
            <a:endParaRPr/>
          </a:p>
        </p:txBody>
      </p:sp>
      <p:sp>
        <p:nvSpPr>
          <p:cNvPr id="2570" name="Google Shape;2570;p338"/>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relacionados con las entradas para el diseño y desarrollo (comprobación de ambigüedades y contradicciones, riesgos, especificaciones poco realistas, incoherencias, requisitos o información inviable o incompleta )</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relacionados con los resultados del diseño y del desarrollo (especificaciones de pruebas, modelos de datos, código fuente)</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relacionados con la revisión del diseño y desarrollo (actas de reunión, problemas, acciones)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verificación del diseño y desarrollo (revisiones del resultado del diseño, resultados de pruebas unitarias, de integración)</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validación del diseño y desarrollo (pruebas bajo condiciones similares al entorno de producción, pruebas de aceptación, simulaciones, riesgos	)</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del control de cambios</a:t>
            </a:r>
            <a:endParaRPr sz="2000">
              <a:latin typeface="Arial"/>
              <a:ea typeface="Arial"/>
              <a:cs typeface="Arial"/>
              <a:sym typeface="Arial"/>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sp>
        <p:nvSpPr>
          <p:cNvPr id="2575" name="Google Shape;2575;p339"/>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ISO/IEC 90003 – Requisitos 4/5</a:t>
            </a:r>
            <a:endParaRPr/>
          </a:p>
        </p:txBody>
      </p:sp>
      <p:sp>
        <p:nvSpPr>
          <p:cNvPr id="2576" name="Google Shape;2576;p339"/>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relacionados con el proceso de compra (desarrollo, suministro, instalación y mantenimiento de productos software, evaluación del proveedor, gestión de riesgos, evaluación de las propuestas, verificación de los productos comprados)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seguimiento y medición (análisis de llamadas de soporte, , métricas derivadas de la respuesta del cliente, métricas basadas en el uso del producto, duración planificada y real del proceso, costo planificado y real, medida de funcionalidad, eficiencia, usabilidad, fiabilidad)</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del control del producto no conforme (transferencia del producto fuera de un entorno de producción, investigación y resolución del defecto, análisis del impacto, reparación, aceptación, tratamiento como producto conforme, rechazo)</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de análisis de datos (problemas encontrados en las pruebas, cuestiones encontradas en las revisiones)</a:t>
            </a:r>
            <a:endParaRPr sz="200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395288" y="188913"/>
            <a:ext cx="8497887"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rgbClr val="002060"/>
                </a:solidFill>
                <a:latin typeface="Arial"/>
                <a:ea typeface="Arial"/>
                <a:cs typeface="Arial"/>
                <a:sym typeface="Arial"/>
              </a:rPr>
              <a:t>INVEST (Bill Wake)</a:t>
            </a:r>
            <a:endParaRPr/>
          </a:p>
        </p:txBody>
      </p:sp>
      <p:sp>
        <p:nvSpPr>
          <p:cNvPr id="330" name="Google Shape;330;p34"/>
          <p:cNvSpPr txBox="1">
            <a:spLocks noGrp="1"/>
          </p:cNvSpPr>
          <p:nvPr>
            <p:ph type="body" idx="1"/>
          </p:nvPr>
        </p:nvSpPr>
        <p:spPr>
          <a:xfrm>
            <a:off x="323850" y="1341438"/>
            <a:ext cx="8569325" cy="4795837"/>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solidFill>
                  <a:srgbClr val="000000"/>
                </a:solidFill>
                <a:latin typeface="Arial"/>
                <a:ea typeface="Arial"/>
                <a:cs typeface="Arial"/>
                <a:sym typeface="Arial"/>
              </a:rPr>
              <a:t>Atributos de una buena historia de usuario.</a:t>
            </a:r>
            <a:endParaRPr/>
          </a:p>
          <a:p>
            <a:pPr marL="914400" lvl="1" indent="-381000" algn="l" rtl="0">
              <a:lnSpc>
                <a:spcPct val="100000"/>
              </a:lnSpc>
              <a:spcBef>
                <a:spcPts val="0"/>
              </a:spcBef>
              <a:spcAft>
                <a:spcPts val="0"/>
              </a:spcAft>
              <a:buSzPts val="2400"/>
              <a:buChar char="○"/>
            </a:pPr>
            <a:r>
              <a:rPr lang="es-EC" sz="1600" b="1">
                <a:solidFill>
                  <a:srgbClr val="000000"/>
                </a:solidFill>
                <a:latin typeface="Arial"/>
                <a:ea typeface="Arial"/>
                <a:cs typeface="Arial"/>
                <a:sym typeface="Arial"/>
              </a:rPr>
              <a:t>Independiente</a:t>
            </a:r>
            <a:r>
              <a:rPr lang="es-EC" sz="1600">
                <a:solidFill>
                  <a:srgbClr val="000000"/>
                </a:solidFill>
                <a:latin typeface="Arial"/>
                <a:ea typeface="Arial"/>
                <a:cs typeface="Arial"/>
                <a:sym typeface="Arial"/>
              </a:rPr>
              <a:t>: Significa que cada historia puede ser desarrollada, probada e incluso entregada, por su cuenta.</a:t>
            </a:r>
            <a:endParaRPr/>
          </a:p>
          <a:p>
            <a:pPr marL="914400" lvl="1" indent="-381000" algn="l" rtl="0">
              <a:lnSpc>
                <a:spcPct val="100000"/>
              </a:lnSpc>
              <a:spcBef>
                <a:spcPts val="0"/>
              </a:spcBef>
              <a:spcAft>
                <a:spcPts val="0"/>
              </a:spcAft>
              <a:buSzPts val="2400"/>
              <a:buChar char="○"/>
            </a:pPr>
            <a:r>
              <a:rPr lang="es-EC" sz="1600" b="1">
                <a:solidFill>
                  <a:srgbClr val="000000"/>
                </a:solidFill>
                <a:latin typeface="Arial"/>
                <a:ea typeface="Arial"/>
                <a:cs typeface="Arial"/>
                <a:sym typeface="Arial"/>
              </a:rPr>
              <a:t>Negociable</a:t>
            </a:r>
            <a:r>
              <a:rPr lang="es-EC" sz="1600">
                <a:solidFill>
                  <a:srgbClr val="000000"/>
                </a:solidFill>
                <a:latin typeface="Arial"/>
                <a:ea typeface="Arial"/>
                <a:cs typeface="Arial"/>
                <a:sym typeface="Arial"/>
              </a:rPr>
              <a:t>: A diferencia de los requisitos tradicionales, una US no es un contrato para una funcionalidad específica, sino más bien un espacio para que los requerimientos sean discutidos, desarrollados, probados y aceptados.</a:t>
            </a:r>
            <a:endParaRPr/>
          </a:p>
          <a:p>
            <a:pPr marL="914400" lvl="1" indent="-381000" algn="l" rtl="0">
              <a:lnSpc>
                <a:spcPct val="100000"/>
              </a:lnSpc>
              <a:spcBef>
                <a:spcPts val="0"/>
              </a:spcBef>
              <a:spcAft>
                <a:spcPts val="0"/>
              </a:spcAft>
              <a:buSzPts val="2400"/>
              <a:buChar char="○"/>
            </a:pPr>
            <a:r>
              <a:rPr lang="es-EC" sz="1600" b="1">
                <a:solidFill>
                  <a:srgbClr val="000000"/>
                </a:solidFill>
                <a:latin typeface="Arial"/>
                <a:ea typeface="Arial"/>
                <a:cs typeface="Arial"/>
                <a:sym typeface="Arial"/>
              </a:rPr>
              <a:t>Verificable</a:t>
            </a:r>
            <a:r>
              <a:rPr lang="es-EC" sz="1600">
                <a:solidFill>
                  <a:srgbClr val="000000"/>
                </a:solidFill>
                <a:latin typeface="Arial"/>
                <a:ea typeface="Arial"/>
                <a:cs typeface="Arial"/>
                <a:sym typeface="Arial"/>
              </a:rPr>
              <a:t>: El objetivo de un equipo ágil es el siguiente: entregar el mayor valor dadas las restricciones existentes de tiempo y recursos. Cada historia de usuario debe entregar valor al usuario, cliente, o stakeholder del producto. (Vertical User Stories, Slicing)</a:t>
            </a:r>
            <a:endParaRPr/>
          </a:p>
          <a:p>
            <a:pPr marL="914400" lvl="1" indent="-381000" algn="l" rtl="0">
              <a:lnSpc>
                <a:spcPct val="100000"/>
              </a:lnSpc>
              <a:spcBef>
                <a:spcPts val="0"/>
              </a:spcBef>
              <a:spcAft>
                <a:spcPts val="0"/>
              </a:spcAft>
              <a:buSzPts val="2400"/>
              <a:buChar char="○"/>
            </a:pPr>
            <a:r>
              <a:rPr lang="es-EC" sz="1600" b="1">
                <a:solidFill>
                  <a:srgbClr val="000000"/>
                </a:solidFill>
                <a:latin typeface="Arial"/>
                <a:ea typeface="Arial"/>
                <a:cs typeface="Arial"/>
                <a:sym typeface="Arial"/>
              </a:rPr>
              <a:t>Estimable</a:t>
            </a:r>
            <a:r>
              <a:rPr lang="es-EC" sz="1600">
                <a:solidFill>
                  <a:srgbClr val="000000"/>
                </a:solidFill>
                <a:latin typeface="Arial"/>
                <a:ea typeface="Arial"/>
                <a:cs typeface="Arial"/>
                <a:sym typeface="Arial"/>
              </a:rPr>
              <a:t>: Una buena historia de usuario es estimable. Si el equipo no es capaz de estimar la historia de usuario, esto indicaría que la historia es muy grande o incierta. </a:t>
            </a:r>
            <a:endParaRPr/>
          </a:p>
          <a:p>
            <a:pPr marL="914400" lvl="1" indent="-381000" algn="l" rtl="0">
              <a:lnSpc>
                <a:spcPct val="100000"/>
              </a:lnSpc>
              <a:spcBef>
                <a:spcPts val="0"/>
              </a:spcBef>
              <a:spcAft>
                <a:spcPts val="0"/>
              </a:spcAft>
              <a:buSzPts val="2400"/>
              <a:buChar char="○"/>
            </a:pPr>
            <a:r>
              <a:rPr lang="es-EC" sz="1600" b="1">
                <a:solidFill>
                  <a:srgbClr val="000000"/>
                </a:solidFill>
                <a:latin typeface="Arial"/>
                <a:ea typeface="Arial"/>
                <a:cs typeface="Arial"/>
                <a:sym typeface="Arial"/>
              </a:rPr>
              <a:t>Pequeña</a:t>
            </a:r>
            <a:r>
              <a:rPr lang="es-EC" sz="1600">
                <a:solidFill>
                  <a:srgbClr val="000000"/>
                </a:solidFill>
                <a:latin typeface="Arial"/>
                <a:ea typeface="Arial"/>
                <a:cs typeface="Arial"/>
                <a:sym typeface="Arial"/>
              </a:rPr>
              <a:t>: Las US deberían ser lo suficientemente pequeñas para ser completadas en una sola interacción. Incrementan el rendimiento y disminuyen la complejidad.</a:t>
            </a:r>
            <a:endParaRPr/>
          </a:p>
          <a:p>
            <a:pPr marL="914400" lvl="1" indent="-381000" algn="l" rtl="0">
              <a:lnSpc>
                <a:spcPct val="100000"/>
              </a:lnSpc>
              <a:spcBef>
                <a:spcPts val="0"/>
              </a:spcBef>
              <a:spcAft>
                <a:spcPts val="0"/>
              </a:spcAft>
              <a:buSzPts val="2400"/>
              <a:buChar char="○"/>
            </a:pPr>
            <a:r>
              <a:rPr lang="es-EC" sz="1600" b="1">
                <a:solidFill>
                  <a:srgbClr val="000000"/>
                </a:solidFill>
                <a:latin typeface="Arial"/>
                <a:ea typeface="Arial"/>
                <a:cs typeface="Arial"/>
                <a:sym typeface="Arial"/>
              </a:rPr>
              <a:t>Testable</a:t>
            </a:r>
            <a:r>
              <a:rPr lang="es-EC" sz="1600">
                <a:solidFill>
                  <a:srgbClr val="000000"/>
                </a:solidFill>
                <a:latin typeface="Arial"/>
                <a:ea typeface="Arial"/>
                <a:cs typeface="Arial"/>
                <a:sym typeface="Arial"/>
              </a:rPr>
              <a:t>: Si una historia no parece ser testable, entonces la historia esta probablemente mal formada, es excesivamente compleja o dependiente de historias retrasadas. </a:t>
            </a:r>
            <a:endParaRPr/>
          </a:p>
          <a:p>
            <a:pPr marL="914400" lvl="1" indent="-228600" algn="l" rtl="0">
              <a:lnSpc>
                <a:spcPct val="100000"/>
              </a:lnSpc>
              <a:spcBef>
                <a:spcPts val="0"/>
              </a:spcBef>
              <a:spcAft>
                <a:spcPts val="0"/>
              </a:spcAft>
              <a:buSzPts val="2400"/>
              <a:buNone/>
            </a:pPr>
            <a:endParaRPr sz="2000">
              <a:solidFill>
                <a:srgbClr val="000000"/>
              </a:solidFill>
              <a:latin typeface="Arial"/>
              <a:ea typeface="Arial"/>
              <a:cs typeface="Arial"/>
              <a:sym typeface="Arial"/>
            </a:endParaRPr>
          </a:p>
          <a:p>
            <a:pPr marL="457200" lvl="0" indent="-228600" algn="just" rtl="0">
              <a:lnSpc>
                <a:spcPct val="100000"/>
              </a:lnSpc>
              <a:spcBef>
                <a:spcPts val="600"/>
              </a:spcBef>
              <a:spcAft>
                <a:spcPts val="0"/>
              </a:spcAft>
              <a:buSzPts val="3000"/>
              <a:buNone/>
            </a:pPr>
            <a:endParaRPr>
              <a:solidFill>
                <a:srgbClr val="000000"/>
              </a:solidFill>
              <a:latin typeface="Arial"/>
              <a:ea typeface="Arial"/>
              <a:cs typeface="Arial"/>
              <a:sym typeface="Arial"/>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340"/>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ISO/IEC 90003 – Requisitos 5/5</a:t>
            </a:r>
            <a:endParaRPr/>
          </a:p>
        </p:txBody>
      </p:sp>
      <p:sp>
        <p:nvSpPr>
          <p:cNvPr id="2582" name="Google Shape;2582;p340"/>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Requisitos relacionados con la mejora (evaluación del proceso, mejora del proceso, cambios en los procesos del ciclo de vida, recogida de datos de cara a anticiparse a problemas)</a:t>
            </a:r>
            <a:endParaRPr sz="2000">
              <a:latin typeface="Arial"/>
              <a:ea typeface="Arial"/>
              <a:cs typeface="Arial"/>
              <a:sym typeface="Arial"/>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341"/>
          <p:cNvSpPr txBox="1">
            <a:spLocks noGrp="1"/>
          </p:cNvSpPr>
          <p:nvPr>
            <p:ph type="ctrTitle" idx="4294967295"/>
          </p:nvPr>
        </p:nvSpPr>
        <p:spPr>
          <a:xfrm>
            <a:off x="404308" y="1624505"/>
            <a:ext cx="8548776" cy="31745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NORMATIVIDAD PARA PROCESOS SOFTWARE Y CICLOS DE VIDA</a:t>
            </a:r>
            <a:endParaRPr sz="4800" b="1" i="0" u="none" strike="noStrike" cap="none">
              <a:solidFill>
                <a:srgbClr val="00B0F0"/>
              </a:solidFill>
              <a:latin typeface="Arial"/>
              <a:ea typeface="Arial"/>
              <a:cs typeface="Arial"/>
              <a:sym typeface="Arial"/>
            </a:endParaRPr>
          </a:p>
        </p:txBody>
      </p:sp>
      <p:cxnSp>
        <p:nvCxnSpPr>
          <p:cNvPr id="2588" name="Google Shape;2588;p34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589" name="Google Shape;2589;p34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590" name="Google Shape;2590;p34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341</a:t>
            </a:fld>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342"/>
          <p:cNvSpPr txBox="1">
            <a:spLocks noGrp="1"/>
          </p:cNvSpPr>
          <p:nvPr>
            <p:ph type="ctrTitle" idx="4294967295"/>
          </p:nvPr>
        </p:nvSpPr>
        <p:spPr>
          <a:xfrm>
            <a:off x="672861" y="1701211"/>
            <a:ext cx="7893169" cy="297869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ISO 12207</a:t>
            </a:r>
            <a:br>
              <a:rPr lang="es-EC" sz="4800" b="1" i="0" u="none" strike="noStrike" cap="none">
                <a:solidFill>
                  <a:srgbClr val="00B0F0"/>
                </a:solidFill>
                <a:latin typeface="Arial"/>
                <a:ea typeface="Arial"/>
                <a:cs typeface="Arial"/>
                <a:sym typeface="Arial"/>
              </a:rPr>
            </a:b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Framework para el ciclo de vida del software</a:t>
            </a:r>
            <a:endParaRPr sz="4800" b="1" i="0" u="none" strike="noStrike" cap="none">
              <a:solidFill>
                <a:srgbClr val="00B0F0"/>
              </a:solidFill>
              <a:latin typeface="Arial"/>
              <a:ea typeface="Arial"/>
              <a:cs typeface="Arial"/>
              <a:sym typeface="Arial"/>
            </a:endParaRPr>
          </a:p>
        </p:txBody>
      </p:sp>
      <p:cxnSp>
        <p:nvCxnSpPr>
          <p:cNvPr id="2596" name="Google Shape;2596;p34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597" name="Google Shape;2597;p34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598" name="Google Shape;2598;p34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342</a:t>
            </a:fld>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602"/>
        <p:cNvGrpSpPr/>
        <p:nvPr/>
      </p:nvGrpSpPr>
      <p:grpSpPr>
        <a:xfrm>
          <a:off x="0" y="0"/>
          <a:ext cx="0" cy="0"/>
          <a:chOff x="0" y="0"/>
          <a:chExt cx="0" cy="0"/>
        </a:xfrm>
      </p:grpSpPr>
      <p:sp>
        <p:nvSpPr>
          <p:cNvPr id="2603" name="Google Shape;2603;p343"/>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IEEE 12207</a:t>
            </a:r>
            <a:endParaRPr sz="4000" b="1" i="0" u="none" strike="noStrike" cap="none">
              <a:solidFill>
                <a:srgbClr val="1C405D"/>
              </a:solidFill>
              <a:latin typeface="Arial"/>
              <a:ea typeface="Arial"/>
              <a:cs typeface="Arial"/>
              <a:sym typeface="Arial"/>
            </a:endParaRPr>
          </a:p>
        </p:txBody>
      </p:sp>
      <p:sp>
        <p:nvSpPr>
          <p:cNvPr id="2604" name="Google Shape;2604;p343"/>
          <p:cNvSpPr txBox="1">
            <a:spLocks noGrp="1"/>
          </p:cNvSpPr>
          <p:nvPr>
            <p:ph type="body" idx="4294967295"/>
          </p:nvPr>
        </p:nvSpPr>
        <p:spPr>
          <a:xfrm>
            <a:off x="699776" y="1370593"/>
            <a:ext cx="8091233" cy="5170055"/>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b="1">
                <a:latin typeface="Arial"/>
                <a:ea typeface="Arial"/>
                <a:cs typeface="Arial"/>
                <a:sym typeface="Arial"/>
              </a:rPr>
              <a:t>Dominio</a:t>
            </a:r>
            <a:r>
              <a:rPr lang="es-EC" sz="2400">
                <a:latin typeface="Arial"/>
                <a:ea typeface="Arial"/>
                <a:cs typeface="Arial"/>
                <a:sym typeface="Arial"/>
              </a:rPr>
              <a:t>: Ingeniería del Software </a:t>
            </a:r>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b="1">
                <a:latin typeface="Arial"/>
                <a:ea typeface="Arial"/>
                <a:cs typeface="Arial"/>
                <a:sym typeface="Arial"/>
              </a:rPr>
              <a:t>Enfoque</a:t>
            </a:r>
            <a:r>
              <a:rPr lang="es-EC" sz="2400">
                <a:latin typeface="Arial"/>
                <a:ea typeface="Arial"/>
                <a:cs typeface="Arial"/>
                <a:sym typeface="Arial"/>
              </a:rPr>
              <a:t>: Procesos del ciclo de vida del software</a:t>
            </a:r>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b="1">
                <a:latin typeface="Arial"/>
                <a:ea typeface="Arial"/>
                <a:cs typeface="Arial"/>
                <a:sym typeface="Arial"/>
              </a:rPr>
              <a:t>Propósito</a:t>
            </a:r>
            <a:r>
              <a:rPr lang="es-EC" sz="2400">
                <a:latin typeface="Arial"/>
                <a:ea typeface="Arial"/>
                <a:cs typeface="Arial"/>
                <a:sym typeface="Arial"/>
              </a:rPr>
              <a:t>: Establecer un marco común para el ciclo de vida del software para fomentar el entendimiento mutuo entre las partes empresariales para adquirir, suministrar, desarrollar, operar y mantener el software. </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Facilitar la comunicación entre las partes interesadas en el ciclo de vida del producto software.</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Evaluar la conformidad de un conjunto establecido de procesos de ciclo de vida.</a:t>
            </a: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2605" name="Google Shape;2605;p34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06" name="Google Shape;2606;p34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07" name="Google Shape;2607;p34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343</a:t>
            </a:fld>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344"/>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IEEE 12207 - Historia</a:t>
            </a:r>
            <a:endParaRPr sz="4000" b="1" i="0" u="none" strike="noStrike" cap="none">
              <a:solidFill>
                <a:srgbClr val="1C405D"/>
              </a:solidFill>
              <a:latin typeface="Arial"/>
              <a:ea typeface="Arial"/>
              <a:cs typeface="Arial"/>
              <a:sym typeface="Arial"/>
            </a:endParaRPr>
          </a:p>
        </p:txBody>
      </p:sp>
      <p:sp>
        <p:nvSpPr>
          <p:cNvPr id="2613" name="Google Shape;2613;p344"/>
          <p:cNvSpPr txBox="1">
            <a:spLocks noGrp="1"/>
          </p:cNvSpPr>
          <p:nvPr>
            <p:ph type="body" idx="4294967295"/>
          </p:nvPr>
        </p:nvSpPr>
        <p:spPr>
          <a:xfrm>
            <a:off x="587501" y="1212569"/>
            <a:ext cx="8091233" cy="5040178"/>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ISO: International Organization for Standarization</a:t>
            </a:r>
            <a:endParaRPr sz="20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IEC: International Electrotechnical Commision</a:t>
            </a:r>
            <a:endParaRPr sz="2000">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0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Joint Technical Comittee 1  (JTC1) – Information Technology (IT)</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Established 1987</a:t>
            </a:r>
            <a:endParaRPr/>
          </a:p>
          <a:p>
            <a:pPr marL="457200" lvl="0" indent="-4572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Llevar a cabo el trabajo de estandarización en IT</a:t>
            </a:r>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Vocabulary</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Character set &amp; Information coding</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Telecommunications &amp; information Exchange between systems</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b="1">
                <a:latin typeface="Arial"/>
                <a:ea typeface="Arial"/>
                <a:cs typeface="Arial"/>
                <a:sym typeface="Arial"/>
              </a:rPr>
              <a:t>Software Engineering</a:t>
            </a:r>
            <a:endParaRPr sz="1600" b="1">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Flexible magnetic media for digital data interchange</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Representation of data elements</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Labeling and file structure</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Identification cards &amp; related services</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Document processing and related communication</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Information retrieval, transfer &amp; management</a:t>
            </a:r>
            <a:endParaRPr sz="1600">
              <a:latin typeface="Arial"/>
              <a:ea typeface="Arial"/>
              <a:cs typeface="Arial"/>
              <a:sym typeface="Arial"/>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Programming languages, their environments &amp; systems software interfaces</a:t>
            </a:r>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Optical disks cartridges for information interchange…..</a:t>
            </a:r>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a:t>
            </a:r>
            <a:endParaRPr/>
          </a:p>
          <a:p>
            <a:pPr marL="457200" lvl="0" indent="-266700" algn="l" rtl="0">
              <a:lnSpc>
                <a:spcPct val="100000"/>
              </a:lnSpc>
              <a:spcBef>
                <a:spcPts val="600"/>
              </a:spcBef>
              <a:spcAft>
                <a:spcPts val="0"/>
              </a:spcAft>
              <a:buSzPts val="3000"/>
              <a:buFont typeface="Noto Sans Symbols"/>
              <a:buNone/>
            </a:pPr>
            <a:endParaRPr sz="20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cxnSp>
        <p:nvCxnSpPr>
          <p:cNvPr id="2614" name="Google Shape;2614;p34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15" name="Google Shape;2615;p34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16" name="Google Shape;2616;p34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344</a:t>
            </a:fld>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345"/>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IEEE 12207 - Historia</a:t>
            </a:r>
            <a:endParaRPr sz="4000" b="1" i="0" u="none" strike="noStrike" cap="none">
              <a:solidFill>
                <a:srgbClr val="1C405D"/>
              </a:solidFill>
              <a:latin typeface="Arial"/>
              <a:ea typeface="Arial"/>
              <a:cs typeface="Arial"/>
              <a:sym typeface="Arial"/>
            </a:endParaRPr>
          </a:p>
        </p:txBody>
      </p:sp>
      <p:sp>
        <p:nvSpPr>
          <p:cNvPr id="2622" name="Google Shape;2622;p345"/>
          <p:cNvSpPr txBox="1">
            <a:spLocks noGrp="1"/>
          </p:cNvSpPr>
          <p:nvPr>
            <p:ph type="body" idx="4294967295"/>
          </p:nvPr>
        </p:nvSpPr>
        <p:spPr>
          <a:xfrm>
            <a:off x="587501" y="1212569"/>
            <a:ext cx="8091233" cy="5040178"/>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1800">
                <a:latin typeface="Arial"/>
                <a:ea typeface="Arial"/>
                <a:cs typeface="Arial"/>
                <a:sym typeface="Arial"/>
              </a:rPr>
              <a:t>ISO/IEC 12207 Sponsor :</a:t>
            </a:r>
            <a:endParaRPr/>
          </a:p>
          <a:p>
            <a:pPr marL="914400" lvl="1" indent="-4572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Joint Technical Committe 1 (JTC1) (Information Technology) of International Organization for Standardization (ISO) and International Electrotechnical Commission 7 (IEC).</a:t>
            </a:r>
            <a:endParaRPr/>
          </a:p>
          <a:p>
            <a:pPr marL="914400" lvl="1" indent="-4572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Developer: Subcommittee 7 (SC7) (Software Engineering)</a:t>
            </a:r>
            <a:endParaRPr/>
          </a:p>
          <a:p>
            <a:pPr marL="457200" lvl="0" indent="-457200" algn="just" rtl="0">
              <a:lnSpc>
                <a:spcPct val="100000"/>
              </a:lnSpc>
              <a:spcBef>
                <a:spcPts val="600"/>
              </a:spcBef>
              <a:spcAft>
                <a:spcPts val="0"/>
              </a:spcAft>
              <a:buSzPts val="3000"/>
              <a:buFont typeface="Noto Sans Symbols"/>
              <a:buChar char="▪"/>
            </a:pPr>
            <a:r>
              <a:rPr lang="es-EC" sz="1800">
                <a:latin typeface="Arial"/>
                <a:ea typeface="Arial"/>
                <a:cs typeface="Arial"/>
                <a:sym typeface="Arial"/>
              </a:rPr>
              <a:t>Proposed in June 1988</a:t>
            </a:r>
            <a:endParaRPr/>
          </a:p>
          <a:p>
            <a:pPr marL="457200" lvl="0" indent="-457200" algn="just" rtl="0">
              <a:lnSpc>
                <a:spcPct val="100000"/>
              </a:lnSpc>
              <a:spcBef>
                <a:spcPts val="600"/>
              </a:spcBef>
              <a:spcAft>
                <a:spcPts val="0"/>
              </a:spcAft>
              <a:buSzPts val="3000"/>
              <a:buFont typeface="Noto Sans Symbols"/>
              <a:buChar char="▪"/>
            </a:pPr>
            <a:r>
              <a:rPr lang="es-EC" sz="1800">
                <a:latin typeface="Arial"/>
                <a:ea typeface="Arial"/>
                <a:cs typeface="Arial"/>
                <a:sym typeface="Arial"/>
              </a:rPr>
              <a:t>Published 1 August 1995</a:t>
            </a:r>
            <a:endParaRPr/>
          </a:p>
          <a:p>
            <a:pPr marL="457200" lvl="0" indent="-457200" algn="just" rtl="0">
              <a:lnSpc>
                <a:spcPct val="100000"/>
              </a:lnSpc>
              <a:spcBef>
                <a:spcPts val="600"/>
              </a:spcBef>
              <a:spcAft>
                <a:spcPts val="0"/>
              </a:spcAft>
              <a:buSzPts val="3000"/>
              <a:buFont typeface="Noto Sans Symbols"/>
              <a:buChar char="▪"/>
            </a:pPr>
            <a:r>
              <a:rPr lang="es-EC" sz="1800">
                <a:latin typeface="Arial"/>
                <a:ea typeface="Arial"/>
                <a:cs typeface="Arial"/>
                <a:sym typeface="Arial"/>
              </a:rPr>
              <a:t>ISO/IEC 12207:1995/Amd 1:2002</a:t>
            </a:r>
            <a:endParaRPr/>
          </a:p>
          <a:p>
            <a:pPr marL="457200" lvl="0" indent="-457200" algn="just" rtl="0">
              <a:lnSpc>
                <a:spcPct val="100000"/>
              </a:lnSpc>
              <a:spcBef>
                <a:spcPts val="600"/>
              </a:spcBef>
              <a:spcAft>
                <a:spcPts val="0"/>
              </a:spcAft>
              <a:buSzPts val="3000"/>
              <a:buFont typeface="Noto Sans Symbols"/>
              <a:buChar char="▪"/>
            </a:pPr>
            <a:r>
              <a:rPr lang="es-EC" sz="1800">
                <a:latin typeface="Arial"/>
                <a:ea typeface="Arial"/>
                <a:cs typeface="Arial"/>
                <a:sym typeface="Arial"/>
              </a:rPr>
              <a:t>ISO/IEC 12207:1995/Amd 1:2004</a:t>
            </a:r>
            <a:endParaRPr sz="18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1800">
                <a:latin typeface="Arial"/>
                <a:ea typeface="Arial"/>
                <a:cs typeface="Arial"/>
                <a:sym typeface="Arial"/>
              </a:rPr>
              <a:t>ISO/IEC 12207:2008</a:t>
            </a:r>
            <a:endParaRPr sz="18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1800" b="1">
                <a:latin typeface="Arial"/>
                <a:ea typeface="Arial"/>
                <a:cs typeface="Arial"/>
                <a:sym typeface="Arial"/>
              </a:rPr>
              <a:t>ISO/IEC/IEEE 12207: 2017: </a:t>
            </a:r>
            <a:r>
              <a:rPr lang="es-EC" sz="1800">
                <a:latin typeface="Arial"/>
                <a:ea typeface="Arial"/>
                <a:cs typeface="Arial"/>
                <a:sym typeface="Arial"/>
              </a:rPr>
              <a:t>Divide los procesos del ciclo de vida del software en cuatro grupos de procesos principales: procesos de acuerdos, procesos de habilitación de proyecto organizacional, procesos de gestión técnica y procesos técnicos. Bajo cada uno de estos grupos de procesos hay una variedad de categorías, incluídas las actividades principales de adquisición y suministro (agreeement); configuration (technical management); y operación, mantenimiento y baja (técnica).</a:t>
            </a:r>
            <a:endParaRPr/>
          </a:p>
        </p:txBody>
      </p:sp>
      <p:cxnSp>
        <p:nvCxnSpPr>
          <p:cNvPr id="2623" name="Google Shape;2623;p34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24" name="Google Shape;2624;p34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25" name="Google Shape;2625;p34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345</a:t>
            </a:fld>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346"/>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IEEE 12207 - Intro</a:t>
            </a:r>
            <a:endParaRPr sz="4000" b="1" i="0" u="none" strike="noStrike" cap="none">
              <a:solidFill>
                <a:srgbClr val="1C405D"/>
              </a:solidFill>
              <a:latin typeface="Arial"/>
              <a:ea typeface="Arial"/>
              <a:cs typeface="Arial"/>
              <a:sym typeface="Arial"/>
            </a:endParaRPr>
          </a:p>
        </p:txBody>
      </p:sp>
      <p:sp>
        <p:nvSpPr>
          <p:cNvPr id="2631" name="Google Shape;2631;p346"/>
          <p:cNvSpPr txBox="1">
            <a:spLocks noGrp="1"/>
          </p:cNvSpPr>
          <p:nvPr>
            <p:ph type="body" idx="4294967295"/>
          </p:nvPr>
        </p:nvSpPr>
        <p:spPr>
          <a:xfrm>
            <a:off x="699776" y="1370594"/>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Es una sucesión de etapas por las que pasa el software en su desarrollo, desde que se concibe la idea hasta que el software deja de utilizarse (obsolescencia)</a:t>
            </a:r>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Cada etapa lleva asociada una serie de actividades y tareas que se deben realizar, y una serie de documentos que serán la salida de cada una de estas fases y que servirán de entrada a la fase siguiente</a:t>
            </a:r>
            <a:endParaRPr sz="1800">
              <a:latin typeface="Arial"/>
              <a:ea typeface="Arial"/>
              <a:cs typeface="Arial"/>
              <a:sym typeface="Arial"/>
            </a:endParaRPr>
          </a:p>
        </p:txBody>
      </p:sp>
      <p:cxnSp>
        <p:nvCxnSpPr>
          <p:cNvPr id="2632" name="Google Shape;2632;p34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33" name="Google Shape;2633;p34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34" name="Google Shape;2634;p34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346</a:t>
            </a:fld>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347"/>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IEEE 12207 - Intro</a:t>
            </a:r>
            <a:endParaRPr sz="4000" b="1" i="0" u="none" strike="noStrike" cap="none">
              <a:solidFill>
                <a:srgbClr val="1C405D"/>
              </a:solidFill>
              <a:latin typeface="Arial"/>
              <a:ea typeface="Arial"/>
              <a:cs typeface="Arial"/>
              <a:sym typeface="Arial"/>
            </a:endParaRPr>
          </a:p>
        </p:txBody>
      </p:sp>
      <p:sp>
        <p:nvSpPr>
          <p:cNvPr id="2640" name="Google Shape;2640;p347"/>
          <p:cNvSpPr txBox="1">
            <a:spLocks noGrp="1"/>
          </p:cNvSpPr>
          <p:nvPr>
            <p:ph type="body" idx="4294967295"/>
          </p:nvPr>
        </p:nvSpPr>
        <p:spPr>
          <a:xfrm>
            <a:off x="699776" y="1370593"/>
            <a:ext cx="8253308" cy="463217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Según la norma ISO/IEC Standard 12207:2008: Software life-Cycle processes propuesta por la ISO (International Organization for Standardization):</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Font typeface="Noto Sans Symbols"/>
              <a:buChar char="▪"/>
            </a:pPr>
            <a:r>
              <a:rPr lang="es-EC" sz="2400" i="1">
                <a:latin typeface="Arial"/>
                <a:ea typeface="Arial"/>
                <a:cs typeface="Arial"/>
                <a:sym typeface="Arial"/>
              </a:rPr>
              <a:t>“Esta Norma Internacional establece un marco común para los procesos de ciclo de vida de software, con terminología bien definida, el cual puede ser referenciado por la industria de software. Esta contiene procesos, actividades y tareas que serán aplicadas durante la compra de un producto o servicio de software y durante el suministro, desarrollo, operación, mantenimiento y desecho de los productos de software”</a:t>
            </a:r>
            <a:endParaRPr sz="1800" i="1">
              <a:latin typeface="Arial"/>
              <a:ea typeface="Arial"/>
              <a:cs typeface="Arial"/>
              <a:sym typeface="Arial"/>
            </a:endParaRPr>
          </a:p>
        </p:txBody>
      </p:sp>
      <p:cxnSp>
        <p:nvCxnSpPr>
          <p:cNvPr id="2641" name="Google Shape;2641;p34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42" name="Google Shape;2642;p34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43" name="Google Shape;2643;p34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347</a:t>
            </a:fld>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647"/>
        <p:cNvGrpSpPr/>
        <p:nvPr/>
      </p:nvGrpSpPr>
      <p:grpSpPr>
        <a:xfrm>
          <a:off x="0" y="0"/>
          <a:ext cx="0" cy="0"/>
          <a:chOff x="0" y="0"/>
          <a:chExt cx="0" cy="0"/>
        </a:xfrm>
      </p:grpSpPr>
      <p:sp>
        <p:nvSpPr>
          <p:cNvPr id="2648" name="Google Shape;2648;p348"/>
          <p:cNvSpPr txBox="1">
            <a:spLocks noGrp="1"/>
          </p:cNvSpPr>
          <p:nvPr>
            <p:ph type="ctrTitle" idx="4294967295"/>
          </p:nvPr>
        </p:nvSpPr>
        <p:spPr>
          <a:xfrm>
            <a:off x="244549" y="290073"/>
            <a:ext cx="2870792" cy="171948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2400" b="1" i="0" u="none" strike="noStrike" cap="none">
                <a:solidFill>
                  <a:srgbClr val="1C405D"/>
                </a:solidFill>
                <a:latin typeface="Arial"/>
                <a:ea typeface="Arial"/>
                <a:cs typeface="Arial"/>
                <a:sym typeface="Arial"/>
              </a:rPr>
              <a:t>ISO/IEC/IEEE 12207 Procesos del ciclo de vida del software</a:t>
            </a:r>
            <a:endParaRPr sz="2400" b="1" i="0" u="none" strike="noStrike" cap="none">
              <a:solidFill>
                <a:srgbClr val="1C405D"/>
              </a:solidFill>
              <a:latin typeface="Arial"/>
              <a:ea typeface="Arial"/>
              <a:cs typeface="Arial"/>
              <a:sym typeface="Arial"/>
            </a:endParaRPr>
          </a:p>
        </p:txBody>
      </p:sp>
      <p:cxnSp>
        <p:nvCxnSpPr>
          <p:cNvPr id="2649" name="Google Shape;2649;p34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50" name="Google Shape;2650;p34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51" name="Google Shape;2651;p34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348</a:t>
            </a:fld>
            <a:endParaRPr/>
          </a:p>
        </p:txBody>
      </p:sp>
      <p:pic>
        <p:nvPicPr>
          <p:cNvPr id="2652" name="Google Shape;2652;p348"/>
          <p:cNvPicPr preferRelativeResize="0"/>
          <p:nvPr/>
        </p:nvPicPr>
        <p:blipFill rotWithShape="1">
          <a:blip r:embed="rId3">
            <a:alphaModFix/>
          </a:blip>
          <a:srcRect/>
          <a:stretch/>
        </p:blipFill>
        <p:spPr>
          <a:xfrm>
            <a:off x="3115341" y="173094"/>
            <a:ext cx="5146411" cy="6684906"/>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sp>
        <p:nvSpPr>
          <p:cNvPr id="2657" name="Google Shape;2657;p349"/>
          <p:cNvSpPr txBox="1">
            <a:spLocks noGrp="1"/>
          </p:cNvSpPr>
          <p:nvPr>
            <p:ph type="ctrTitle" idx="4294967295"/>
          </p:nvPr>
        </p:nvSpPr>
        <p:spPr>
          <a:xfrm>
            <a:off x="665435" y="247541"/>
            <a:ext cx="7738949" cy="762551"/>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Encuesta:</a:t>
            </a:r>
            <a:endParaRPr sz="4000" b="1" i="0" u="none" strike="noStrike" cap="none">
              <a:solidFill>
                <a:srgbClr val="92D050"/>
              </a:solidFill>
              <a:latin typeface="Arial"/>
              <a:ea typeface="Arial"/>
              <a:cs typeface="Arial"/>
              <a:sym typeface="Arial"/>
            </a:endParaRPr>
          </a:p>
        </p:txBody>
      </p:sp>
      <p:sp>
        <p:nvSpPr>
          <p:cNvPr id="2658" name="Google Shape;2658;p349"/>
          <p:cNvSpPr txBox="1">
            <a:spLocks noGrp="1"/>
          </p:cNvSpPr>
          <p:nvPr>
            <p:ph type="body" idx="4294967295"/>
          </p:nvPr>
        </p:nvSpPr>
        <p:spPr>
          <a:xfrm>
            <a:off x="304209" y="911884"/>
            <a:ext cx="8461400" cy="4626169"/>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3000"/>
              <a:buNone/>
            </a:pPr>
            <a:r>
              <a:rPr lang="es-EC" sz="2400" u="sng">
                <a:solidFill>
                  <a:schemeClr val="hlink"/>
                </a:solidFill>
                <a:latin typeface="Arial"/>
                <a:ea typeface="Arial"/>
                <a:cs typeface="Arial"/>
                <a:sym typeface="Arial"/>
                <a:hlinkClick r:id="rId3"/>
              </a:rPr>
              <a:t>https://docs.google.com/forms/d/e/1FAIpQLScVNpVa7H48lq2pak9JXGUvpwf2oxgf1X_qGGhlB--4iXkI5A/viewform?vc=0&amp;c=0&amp;w=1</a:t>
            </a:r>
            <a:endParaRPr sz="2400">
              <a:latin typeface="Arial"/>
              <a:ea typeface="Arial"/>
              <a:cs typeface="Arial"/>
              <a:sym typeface="Arial"/>
            </a:endParaRPr>
          </a:p>
          <a:p>
            <a:pPr marL="0" lvl="0" indent="0" algn="just" rtl="0">
              <a:lnSpc>
                <a:spcPct val="100000"/>
              </a:lnSpc>
              <a:spcBef>
                <a:spcPts val="600"/>
              </a:spcBef>
              <a:spcAft>
                <a:spcPts val="0"/>
              </a:spcAft>
              <a:buSzPts val="3000"/>
              <a:buNone/>
            </a:pPr>
            <a:endParaRPr sz="2400">
              <a:latin typeface="Arial"/>
              <a:ea typeface="Arial"/>
              <a:cs typeface="Arial"/>
              <a:sym typeface="Arial"/>
            </a:endParaRPr>
          </a:p>
          <a:p>
            <a:pPr marL="0" lvl="0" indent="0" algn="just" rtl="0">
              <a:lnSpc>
                <a:spcPct val="100000"/>
              </a:lnSpc>
              <a:spcBef>
                <a:spcPts val="600"/>
              </a:spcBef>
              <a:spcAft>
                <a:spcPts val="0"/>
              </a:spcAft>
              <a:buSzPts val="3000"/>
              <a:buNone/>
            </a:pPr>
            <a:r>
              <a:rPr lang="es-EC" sz="2400">
                <a:latin typeface="Arial"/>
                <a:ea typeface="Arial"/>
                <a:cs typeface="Arial"/>
                <a:sym typeface="Arial"/>
              </a:rPr>
              <a:t>Escala de evaluación</a:t>
            </a:r>
            <a:endParaRPr/>
          </a:p>
          <a:p>
            <a:pPr marL="0" lvl="0" indent="0" algn="just" rtl="0">
              <a:lnSpc>
                <a:spcPct val="100000"/>
              </a:lnSpc>
              <a:spcBef>
                <a:spcPts val="600"/>
              </a:spcBef>
              <a:spcAft>
                <a:spcPts val="0"/>
              </a:spcAft>
              <a:buSzPts val="3000"/>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1. No conozco de que se trata </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2. Conozco muy poco o alguien me ha contado o lo he leído algún artículo</a:t>
            </a: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3. Conozco conceptos o lo aplico de manera Ad hoc en la empresa</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4. Conozco conceptos, técnicas, métodos (Universidad)</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5. Conozco conceptos, técnicas, métodos y además tengo experiencia aplicándolo con éxito en proyectos.</a:t>
            </a:r>
            <a:endParaRPr sz="2400">
              <a:latin typeface="Arial"/>
              <a:ea typeface="Arial"/>
              <a:cs typeface="Arial"/>
              <a:sym typeface="Arial"/>
            </a:endParaRPr>
          </a:p>
        </p:txBody>
      </p:sp>
      <p:cxnSp>
        <p:nvCxnSpPr>
          <p:cNvPr id="2659" name="Google Shape;2659;p34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60" name="Google Shape;2660;p34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61" name="Google Shape;2661;p34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349</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395288" y="188913"/>
            <a:ext cx="8497887"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rgbClr val="002060"/>
                </a:solidFill>
                <a:latin typeface="Arial"/>
                <a:ea typeface="Arial"/>
                <a:cs typeface="Arial"/>
                <a:sym typeface="Arial"/>
              </a:rPr>
              <a:t>Slicing</a:t>
            </a:r>
            <a:endParaRPr>
              <a:solidFill>
                <a:srgbClr val="002060"/>
              </a:solidFill>
              <a:latin typeface="Arial"/>
              <a:ea typeface="Arial"/>
              <a:cs typeface="Arial"/>
              <a:sym typeface="Arial"/>
            </a:endParaRPr>
          </a:p>
        </p:txBody>
      </p:sp>
      <p:sp>
        <p:nvSpPr>
          <p:cNvPr id="336" name="Google Shape;336;p35"/>
          <p:cNvSpPr txBox="1">
            <a:spLocks noGrp="1"/>
          </p:cNvSpPr>
          <p:nvPr>
            <p:ph type="body" idx="1"/>
          </p:nvPr>
        </p:nvSpPr>
        <p:spPr>
          <a:xfrm>
            <a:off x="395288" y="1628775"/>
            <a:ext cx="8280400" cy="467995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solidFill>
                  <a:srgbClr val="000000"/>
                </a:solidFill>
                <a:latin typeface="Arial"/>
                <a:ea typeface="Arial"/>
                <a:cs typeface="Arial"/>
                <a:sym typeface="Arial"/>
              </a:rPr>
              <a:t>Pensar en una historia entera como una torta multicapa, por ejemplo, una capa de red, una capa de persistencia, una capa lógica, y una capa de presentación. Cuando dividimos una historia (horizontalmente), estamos sirviendo solo una parte de ese pastel. Queremos dar al cliente la esencia de todo el pastel, y la mejor manera es cortar verticalmente a través de capas. Los desarrolladores a menudo tienen una inclinación a trabajar en una sola capa a la vez; pero una capa de base de datos completa (por ejemplo) tiene poco valor para el cliente si no hay capa de presentación.</a:t>
            </a:r>
            <a:endParaRPr sz="1600">
              <a:solidFill>
                <a:srgbClr val="000000"/>
              </a:solidFill>
              <a:latin typeface="Arial"/>
              <a:ea typeface="Arial"/>
              <a:cs typeface="Arial"/>
              <a:sym typeface="Arial"/>
            </a:endParaRPr>
          </a:p>
          <a:p>
            <a:pPr marL="914400" lvl="1" indent="-228600" algn="l" rtl="0">
              <a:lnSpc>
                <a:spcPct val="100000"/>
              </a:lnSpc>
              <a:spcBef>
                <a:spcPts val="0"/>
              </a:spcBef>
              <a:spcAft>
                <a:spcPts val="0"/>
              </a:spcAft>
              <a:buSzPts val="2400"/>
              <a:buNone/>
            </a:pPr>
            <a:endParaRPr sz="2000">
              <a:solidFill>
                <a:srgbClr val="000000"/>
              </a:solidFill>
              <a:latin typeface="Arial"/>
              <a:ea typeface="Arial"/>
              <a:cs typeface="Arial"/>
              <a:sym typeface="Arial"/>
            </a:endParaRPr>
          </a:p>
          <a:p>
            <a:pPr marL="457200" lvl="0" indent="-228600" algn="just" rtl="0">
              <a:lnSpc>
                <a:spcPct val="100000"/>
              </a:lnSpc>
              <a:spcBef>
                <a:spcPts val="600"/>
              </a:spcBef>
              <a:spcAft>
                <a:spcPts val="0"/>
              </a:spcAft>
              <a:buSzPts val="3000"/>
              <a:buNone/>
            </a:pPr>
            <a:endParaRPr>
              <a:solidFill>
                <a:srgbClr val="000000"/>
              </a:solidFill>
              <a:latin typeface="Arial"/>
              <a:ea typeface="Arial"/>
              <a:cs typeface="Arial"/>
              <a:sym typeface="Arial"/>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sp>
        <p:nvSpPr>
          <p:cNvPr id="2666" name="Google Shape;2666;p350"/>
          <p:cNvSpPr txBox="1">
            <a:spLocks noGrp="1"/>
          </p:cNvSpPr>
          <p:nvPr>
            <p:ph type="ctrTitle" idx="4294967295"/>
          </p:nvPr>
        </p:nvSpPr>
        <p:spPr>
          <a:xfrm>
            <a:off x="397950" y="453974"/>
            <a:ext cx="8746050"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IEEE 12207 – Arquitectura del ciclo de vida</a:t>
            </a:r>
            <a:endParaRPr sz="4000" b="1" i="0" u="none" strike="noStrike" cap="none">
              <a:solidFill>
                <a:srgbClr val="1C405D"/>
              </a:solidFill>
              <a:latin typeface="Arial"/>
              <a:ea typeface="Arial"/>
              <a:cs typeface="Arial"/>
              <a:sym typeface="Arial"/>
            </a:endParaRPr>
          </a:p>
        </p:txBody>
      </p:sp>
      <p:cxnSp>
        <p:nvCxnSpPr>
          <p:cNvPr id="2667" name="Google Shape;2667;p35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68" name="Google Shape;2668;p35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69" name="Google Shape;2669;p35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350</a:t>
            </a:fld>
            <a:endParaRPr/>
          </a:p>
        </p:txBody>
      </p:sp>
      <p:pic>
        <p:nvPicPr>
          <p:cNvPr id="2670" name="Google Shape;2670;p350"/>
          <p:cNvPicPr preferRelativeResize="0"/>
          <p:nvPr/>
        </p:nvPicPr>
        <p:blipFill rotWithShape="1">
          <a:blip r:embed="rId3">
            <a:alphaModFix/>
          </a:blip>
          <a:srcRect/>
          <a:stretch/>
        </p:blipFill>
        <p:spPr>
          <a:xfrm>
            <a:off x="1056347" y="1605680"/>
            <a:ext cx="7101451" cy="4268001"/>
          </a:xfrm>
          <a:prstGeom prst="rect">
            <a:avLst/>
          </a:prstGeom>
          <a:noFill/>
          <a:ln>
            <a:noFill/>
          </a:ln>
        </p:spPr>
      </p:pic>
      <p:sp>
        <p:nvSpPr>
          <p:cNvPr id="2671" name="Google Shape;2671;p350"/>
          <p:cNvSpPr/>
          <p:nvPr/>
        </p:nvSpPr>
        <p:spPr>
          <a:xfrm>
            <a:off x="397949" y="5873681"/>
            <a:ext cx="8040775"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Esta norma internacional contiene procesos, actividades y tareas que serán aplicadas durante la compra de un producto o servicio de software y durante el suministro, desarrollo, operación, mantenimiento y desecho de los productos de software.</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sp>
        <p:nvSpPr>
          <p:cNvPr id="2676" name="Google Shape;2676;p351"/>
          <p:cNvSpPr txBox="1">
            <a:spLocks noGrp="1"/>
          </p:cNvSpPr>
          <p:nvPr>
            <p:ph type="ctrTitle" idx="4294967295"/>
          </p:nvPr>
        </p:nvSpPr>
        <p:spPr>
          <a:xfrm>
            <a:off x="699776" y="290072"/>
            <a:ext cx="7738949"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actividades y tareas</a:t>
            </a:r>
            <a:endParaRPr sz="4000" b="1" i="0" u="none" strike="noStrike" cap="none">
              <a:solidFill>
                <a:srgbClr val="1C405D"/>
              </a:solidFill>
              <a:latin typeface="Arial"/>
              <a:ea typeface="Arial"/>
              <a:cs typeface="Arial"/>
              <a:sym typeface="Arial"/>
            </a:endParaRPr>
          </a:p>
        </p:txBody>
      </p:sp>
      <p:sp>
        <p:nvSpPr>
          <p:cNvPr id="2677" name="Google Shape;2677;p351"/>
          <p:cNvSpPr txBox="1">
            <a:spLocks noGrp="1"/>
          </p:cNvSpPr>
          <p:nvPr>
            <p:ph type="body" idx="4294967295"/>
          </p:nvPr>
        </p:nvSpPr>
        <p:spPr>
          <a:xfrm>
            <a:off x="699776" y="1812419"/>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b="1">
                <a:latin typeface="Arial"/>
                <a:ea typeface="Arial"/>
                <a:cs typeface="Arial"/>
                <a:sym typeface="Arial"/>
              </a:rPr>
              <a:t>Proceso</a:t>
            </a:r>
            <a:r>
              <a:rPr lang="es-EC" sz="2400">
                <a:latin typeface="Arial"/>
                <a:ea typeface="Arial"/>
                <a:cs typeface="Arial"/>
                <a:sym typeface="Arial"/>
              </a:rPr>
              <a:t>: Conjunto de actividades interrelacionadas que transforman datos de entrada en resultados</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b="1">
                <a:latin typeface="Arial"/>
                <a:ea typeface="Arial"/>
                <a:cs typeface="Arial"/>
                <a:sym typeface="Arial"/>
              </a:rPr>
              <a:t>Actividad</a:t>
            </a:r>
            <a:r>
              <a:rPr lang="es-EC" sz="2400">
                <a:latin typeface="Arial"/>
                <a:ea typeface="Arial"/>
                <a:cs typeface="Arial"/>
                <a:sym typeface="Arial"/>
              </a:rPr>
              <a:t>: Una actividad es un conjunto de tareas.</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b="1">
                <a:latin typeface="Arial"/>
                <a:ea typeface="Arial"/>
                <a:cs typeface="Arial"/>
                <a:sym typeface="Arial"/>
              </a:rPr>
              <a:t>Tarea</a:t>
            </a:r>
            <a:r>
              <a:rPr lang="es-EC" sz="2400">
                <a:latin typeface="Arial"/>
                <a:ea typeface="Arial"/>
                <a:cs typeface="Arial"/>
                <a:sym typeface="Arial"/>
              </a:rPr>
              <a:t>: Requerimiento, recomendación para contribuir al cumplimiento de uno o más resultados de un proceso</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2678" name="Google Shape;2678;p35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79" name="Google Shape;2679;p35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80" name="Google Shape;2680;p35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351</a:t>
            </a:fld>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352"/>
          <p:cNvSpPr txBox="1">
            <a:spLocks noGrp="1"/>
          </p:cNvSpPr>
          <p:nvPr>
            <p:ph type="ctrTitle" idx="4294967295"/>
          </p:nvPr>
        </p:nvSpPr>
        <p:spPr>
          <a:xfrm>
            <a:off x="223284" y="290072"/>
            <a:ext cx="8729800"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Proceso – Propósito</a:t>
            </a:r>
            <a:endParaRPr sz="3600" b="1" i="0" u="none" strike="noStrike" cap="none">
              <a:solidFill>
                <a:srgbClr val="1C405D"/>
              </a:solidFill>
              <a:latin typeface="Arial"/>
              <a:ea typeface="Arial"/>
              <a:cs typeface="Arial"/>
              <a:sym typeface="Arial"/>
            </a:endParaRPr>
          </a:p>
        </p:txBody>
      </p:sp>
      <p:cxnSp>
        <p:nvCxnSpPr>
          <p:cNvPr id="2686" name="Google Shape;2686;p35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87" name="Google Shape;2687;p35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88" name="Google Shape;2688;p35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352</a:t>
            </a:fld>
            <a:endParaRPr/>
          </a:p>
        </p:txBody>
      </p:sp>
      <p:pic>
        <p:nvPicPr>
          <p:cNvPr id="2689" name="Google Shape;2689;p352"/>
          <p:cNvPicPr preferRelativeResize="0"/>
          <p:nvPr/>
        </p:nvPicPr>
        <p:blipFill rotWithShape="1">
          <a:blip r:embed="rId3">
            <a:alphaModFix/>
          </a:blip>
          <a:srcRect/>
          <a:stretch/>
        </p:blipFill>
        <p:spPr>
          <a:xfrm>
            <a:off x="0" y="2288817"/>
            <a:ext cx="9144000" cy="2380458"/>
          </a:xfrm>
          <a:prstGeom prst="rect">
            <a:avLst/>
          </a:prstGeom>
          <a:noFill/>
          <a:ln>
            <a:noFill/>
          </a:ln>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353"/>
          <p:cNvSpPr txBox="1">
            <a:spLocks noGrp="1"/>
          </p:cNvSpPr>
          <p:nvPr>
            <p:ph type="ctrTitle" idx="4294967295"/>
          </p:nvPr>
        </p:nvSpPr>
        <p:spPr>
          <a:xfrm>
            <a:off x="223284" y="290072"/>
            <a:ext cx="8729800"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Proceso – Resultados</a:t>
            </a:r>
            <a:endParaRPr sz="3600" b="1" i="0" u="none" strike="noStrike" cap="none">
              <a:solidFill>
                <a:srgbClr val="1C405D"/>
              </a:solidFill>
              <a:latin typeface="Arial"/>
              <a:ea typeface="Arial"/>
              <a:cs typeface="Arial"/>
              <a:sym typeface="Arial"/>
            </a:endParaRPr>
          </a:p>
        </p:txBody>
      </p:sp>
      <p:cxnSp>
        <p:nvCxnSpPr>
          <p:cNvPr id="2695" name="Google Shape;2695;p35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696" name="Google Shape;2696;p35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697" name="Google Shape;2697;p35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353</a:t>
            </a:fld>
            <a:endParaRPr/>
          </a:p>
        </p:txBody>
      </p:sp>
      <p:pic>
        <p:nvPicPr>
          <p:cNvPr id="2698" name="Google Shape;2698;p353"/>
          <p:cNvPicPr preferRelativeResize="0"/>
          <p:nvPr/>
        </p:nvPicPr>
        <p:blipFill rotWithShape="1">
          <a:blip r:embed="rId3">
            <a:alphaModFix/>
          </a:blip>
          <a:srcRect/>
          <a:stretch/>
        </p:blipFill>
        <p:spPr>
          <a:xfrm>
            <a:off x="16184" y="1783137"/>
            <a:ext cx="9144000" cy="4316461"/>
          </a:xfrm>
          <a:prstGeom prst="rect">
            <a:avLst/>
          </a:prstGeom>
          <a:noFill/>
          <a:ln>
            <a:noFill/>
          </a:ln>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354"/>
          <p:cNvSpPr txBox="1">
            <a:spLocks noGrp="1"/>
          </p:cNvSpPr>
          <p:nvPr>
            <p:ph type="ctrTitle" idx="4294967295"/>
          </p:nvPr>
        </p:nvSpPr>
        <p:spPr>
          <a:xfrm>
            <a:off x="223284" y="290072"/>
            <a:ext cx="8729800"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Proceso – Actividades</a:t>
            </a:r>
            <a:endParaRPr sz="3600" b="1" i="0" u="none" strike="noStrike" cap="none">
              <a:solidFill>
                <a:srgbClr val="1C405D"/>
              </a:solidFill>
              <a:latin typeface="Arial"/>
              <a:ea typeface="Arial"/>
              <a:cs typeface="Arial"/>
              <a:sym typeface="Arial"/>
            </a:endParaRPr>
          </a:p>
        </p:txBody>
      </p:sp>
      <p:cxnSp>
        <p:nvCxnSpPr>
          <p:cNvPr id="2704" name="Google Shape;2704;p35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05" name="Google Shape;2705;p35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06" name="Google Shape;2706;p35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354</a:t>
            </a:fld>
            <a:endParaRPr/>
          </a:p>
        </p:txBody>
      </p:sp>
      <p:pic>
        <p:nvPicPr>
          <p:cNvPr id="2707" name="Google Shape;2707;p354"/>
          <p:cNvPicPr preferRelativeResize="0"/>
          <p:nvPr/>
        </p:nvPicPr>
        <p:blipFill rotWithShape="1">
          <a:blip r:embed="rId3">
            <a:alphaModFix/>
          </a:blip>
          <a:srcRect/>
          <a:stretch/>
        </p:blipFill>
        <p:spPr>
          <a:xfrm>
            <a:off x="0" y="2818299"/>
            <a:ext cx="9144000" cy="636368"/>
          </a:xfrm>
          <a:prstGeom prst="rect">
            <a:avLst/>
          </a:prstGeom>
          <a:noFill/>
          <a:ln>
            <a:noFill/>
          </a:ln>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355"/>
          <p:cNvSpPr txBox="1">
            <a:spLocks noGrp="1"/>
          </p:cNvSpPr>
          <p:nvPr>
            <p:ph type="ctrTitle" idx="4294967295"/>
          </p:nvPr>
        </p:nvSpPr>
        <p:spPr>
          <a:xfrm>
            <a:off x="223284" y="290072"/>
            <a:ext cx="8729800"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Proceso – Tareas</a:t>
            </a:r>
            <a:endParaRPr sz="3600" b="1" i="0" u="none" strike="noStrike" cap="none">
              <a:solidFill>
                <a:srgbClr val="1C405D"/>
              </a:solidFill>
              <a:latin typeface="Arial"/>
              <a:ea typeface="Arial"/>
              <a:cs typeface="Arial"/>
              <a:sym typeface="Arial"/>
            </a:endParaRPr>
          </a:p>
        </p:txBody>
      </p:sp>
      <p:cxnSp>
        <p:nvCxnSpPr>
          <p:cNvPr id="2713" name="Google Shape;2713;p35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14" name="Google Shape;2714;p35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15" name="Google Shape;2715;p35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355</a:t>
            </a:fld>
            <a:endParaRPr/>
          </a:p>
        </p:txBody>
      </p:sp>
      <p:pic>
        <p:nvPicPr>
          <p:cNvPr id="2716" name="Google Shape;2716;p355"/>
          <p:cNvPicPr preferRelativeResize="0"/>
          <p:nvPr/>
        </p:nvPicPr>
        <p:blipFill rotWithShape="1">
          <a:blip r:embed="rId3">
            <a:alphaModFix/>
          </a:blip>
          <a:srcRect/>
          <a:stretch/>
        </p:blipFill>
        <p:spPr>
          <a:xfrm>
            <a:off x="0" y="1956193"/>
            <a:ext cx="9144000" cy="3288632"/>
          </a:xfrm>
          <a:prstGeom prst="rect">
            <a:avLst/>
          </a:prstGeom>
          <a:noFill/>
          <a:ln>
            <a:noFill/>
          </a:ln>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p356"/>
          <p:cNvSpPr txBox="1">
            <a:spLocks noGrp="1"/>
          </p:cNvSpPr>
          <p:nvPr>
            <p:ph type="ctrTitle" idx="4294967295"/>
          </p:nvPr>
        </p:nvSpPr>
        <p:spPr>
          <a:xfrm>
            <a:off x="699776" y="290072"/>
            <a:ext cx="7738949"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Lo que no es 12207</a:t>
            </a:r>
            <a:endParaRPr sz="4000" b="1" i="0" u="none" strike="noStrike" cap="none">
              <a:solidFill>
                <a:srgbClr val="1C405D"/>
              </a:solidFill>
              <a:latin typeface="Arial"/>
              <a:ea typeface="Arial"/>
              <a:cs typeface="Arial"/>
              <a:sym typeface="Arial"/>
            </a:endParaRPr>
          </a:p>
        </p:txBody>
      </p:sp>
      <p:sp>
        <p:nvSpPr>
          <p:cNvPr id="2722" name="Google Shape;2722;p356"/>
          <p:cNvSpPr txBox="1">
            <a:spLocks noGrp="1"/>
          </p:cNvSpPr>
          <p:nvPr>
            <p:ph type="body" idx="4294967295"/>
          </p:nvPr>
        </p:nvSpPr>
        <p:spPr>
          <a:xfrm>
            <a:off x="639391" y="1448231"/>
            <a:ext cx="8091233" cy="436419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No indica cómo</a:t>
            </a:r>
            <a:endParaRPr sz="28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No es un estándar para métodos, técnicas y modelos</a:t>
            </a:r>
            <a:endParaRPr/>
          </a:p>
          <a:p>
            <a:pPr marL="914400" lvl="1" indent="-4572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No prescribe métodos de gestión e ingeniería</a:t>
            </a:r>
            <a:endParaRPr/>
          </a:p>
          <a:p>
            <a:pPr marL="914400" lvl="1" indent="-4572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No prescribe lenguajes</a:t>
            </a:r>
            <a:endParaRPr/>
          </a:p>
          <a:p>
            <a:pPr marL="914400" lvl="1" indent="-4572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No prescribe una metodología de desarrollo</a:t>
            </a:r>
            <a:endParaRPr/>
          </a:p>
          <a:p>
            <a:pPr marL="914400" lvl="1" indent="-4572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Etc.</a:t>
            </a:r>
            <a:endParaRPr/>
          </a:p>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No es un estándar para métricas</a:t>
            </a:r>
            <a:endParaRPr/>
          </a:p>
          <a:p>
            <a:pPr marL="914400" lvl="1" indent="-4572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Muchas tareas necesitan métricas e indicadores</a:t>
            </a:r>
            <a:endParaRPr/>
          </a:p>
          <a:p>
            <a:pPr marL="914400" lvl="1" indent="-4572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Pero no prescribe métricas / indicadores</a:t>
            </a:r>
            <a:endParaRPr/>
          </a:p>
          <a:p>
            <a:pPr marL="914400" lvl="1" indent="-4572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Referirse a ISO/IEC 25010</a:t>
            </a:r>
            <a:endParaRPr/>
          </a:p>
          <a:p>
            <a:pPr marL="457200" lvl="0" indent="-266700" algn="just"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000">
              <a:latin typeface="Arial"/>
              <a:ea typeface="Arial"/>
              <a:cs typeface="Arial"/>
              <a:sym typeface="Arial"/>
            </a:endParaRPr>
          </a:p>
        </p:txBody>
      </p:sp>
      <p:cxnSp>
        <p:nvCxnSpPr>
          <p:cNvPr id="2723" name="Google Shape;2723;p35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24" name="Google Shape;2724;p35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25" name="Google Shape;2725;p35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356</a:t>
            </a:fld>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357"/>
          <p:cNvSpPr txBox="1">
            <a:spLocks noGrp="1"/>
          </p:cNvSpPr>
          <p:nvPr>
            <p:ph type="ctrTitle" idx="4294967295"/>
          </p:nvPr>
        </p:nvSpPr>
        <p:spPr>
          <a:xfrm>
            <a:off x="376518" y="290072"/>
            <a:ext cx="8240357" cy="1080522"/>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Evaluación y mejora del proceso</a:t>
            </a:r>
            <a:endParaRPr sz="4000" b="1" i="0" u="none" strike="noStrike" cap="none">
              <a:solidFill>
                <a:srgbClr val="1C405D"/>
              </a:solidFill>
              <a:latin typeface="Arial"/>
              <a:ea typeface="Arial"/>
              <a:cs typeface="Arial"/>
              <a:sym typeface="Arial"/>
            </a:endParaRPr>
          </a:p>
        </p:txBody>
      </p:sp>
      <p:sp>
        <p:nvSpPr>
          <p:cNvPr id="2731" name="Google Shape;2731;p357"/>
          <p:cNvSpPr txBox="1">
            <a:spLocks noGrp="1"/>
          </p:cNvSpPr>
          <p:nvPr>
            <p:ph type="body" idx="4294967295"/>
          </p:nvPr>
        </p:nvSpPr>
        <p:spPr>
          <a:xfrm>
            <a:off x="639391" y="1448232"/>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La existencia de un proceso software no garantiza que el software sea entregado a tiempo, cumpla las necesidades de los clientes y las características técnicas de calidad.</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El proceso tiene que ser evaluado para asegurar que reúna los criterios básicos para una ingeniería de software exitosa.</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Standard CMMI Assessment Method for Process Improvement (SCAMPI). Usa SEI CMMI como base para la evaluación.</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CMM-Based Appraisal for Internal Process Improvement (CBA IPI). Usa SEI CMMI como base para la evaluación.</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ISO 9001:2000 : Estándar de mejora de la calidad para las organizaciones.</a:t>
            </a:r>
            <a:endParaRPr/>
          </a:p>
        </p:txBody>
      </p:sp>
      <p:cxnSp>
        <p:nvCxnSpPr>
          <p:cNvPr id="2732" name="Google Shape;2732;p35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33" name="Google Shape;2733;p35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34" name="Google Shape;2734;p35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357</a:t>
            </a:fld>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358"/>
          <p:cNvSpPr txBox="1">
            <a:spLocks noGrp="1"/>
          </p:cNvSpPr>
          <p:nvPr>
            <p:ph type="ctrTitle" idx="4294967295"/>
          </p:nvPr>
        </p:nvSpPr>
        <p:spPr>
          <a:xfrm>
            <a:off x="388190" y="290072"/>
            <a:ext cx="8564894"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Grupos de procesos</a:t>
            </a:r>
            <a:endParaRPr sz="3600" b="1" i="0" u="none" strike="noStrike" cap="none">
              <a:solidFill>
                <a:srgbClr val="1C405D"/>
              </a:solidFill>
              <a:latin typeface="Arial"/>
              <a:ea typeface="Arial"/>
              <a:cs typeface="Arial"/>
              <a:sym typeface="Arial"/>
            </a:endParaRPr>
          </a:p>
        </p:txBody>
      </p:sp>
      <p:sp>
        <p:nvSpPr>
          <p:cNvPr id="2740" name="Google Shape;2740;p358"/>
          <p:cNvSpPr txBox="1">
            <a:spLocks noGrp="1"/>
          </p:cNvSpPr>
          <p:nvPr>
            <p:ph type="body" idx="4294967295"/>
          </p:nvPr>
        </p:nvSpPr>
        <p:spPr>
          <a:xfrm>
            <a:off x="298555" y="1266190"/>
            <a:ext cx="8140170" cy="4784194"/>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La normative agrupa las actividades que pueden ser realizadas durante el ciclo de vida de un Sistema software en siete grupos de procesos:</a:t>
            </a:r>
            <a:endParaRPr/>
          </a:p>
          <a:p>
            <a:pPr marL="457200" lvl="0" indent="-266700" algn="just"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514350" lvl="0" indent="-514350" algn="just" rtl="0">
              <a:lnSpc>
                <a:spcPct val="100000"/>
              </a:lnSpc>
              <a:spcBef>
                <a:spcPts val="600"/>
              </a:spcBef>
              <a:spcAft>
                <a:spcPts val="0"/>
              </a:spcAft>
              <a:buSzPts val="3000"/>
              <a:buFont typeface="Arial"/>
              <a:buAutoNum type="alphaLcParenR"/>
            </a:pPr>
            <a:r>
              <a:rPr lang="es-EC" sz="2800">
                <a:latin typeface="Arial"/>
                <a:ea typeface="Arial"/>
                <a:cs typeface="Arial"/>
                <a:sym typeface="Arial"/>
              </a:rPr>
              <a:t>Procesos de acuerdo</a:t>
            </a:r>
            <a:endParaRPr sz="2800">
              <a:latin typeface="Arial"/>
              <a:ea typeface="Arial"/>
              <a:cs typeface="Arial"/>
              <a:sym typeface="Arial"/>
            </a:endParaRPr>
          </a:p>
          <a:p>
            <a:pPr marL="514350" lvl="0" indent="-514350" algn="just" rtl="0">
              <a:lnSpc>
                <a:spcPct val="100000"/>
              </a:lnSpc>
              <a:spcBef>
                <a:spcPts val="600"/>
              </a:spcBef>
              <a:spcAft>
                <a:spcPts val="0"/>
              </a:spcAft>
              <a:buSzPts val="3000"/>
              <a:buFont typeface="Arial"/>
              <a:buAutoNum type="alphaLcParenR"/>
            </a:pPr>
            <a:r>
              <a:rPr lang="es-EC" sz="2800">
                <a:latin typeface="Arial"/>
                <a:ea typeface="Arial"/>
                <a:cs typeface="Arial"/>
                <a:sym typeface="Arial"/>
              </a:rPr>
              <a:t>Proyecto organizacional – Procesos permisivos</a:t>
            </a:r>
            <a:endParaRPr sz="2800">
              <a:latin typeface="Arial"/>
              <a:ea typeface="Arial"/>
              <a:cs typeface="Arial"/>
              <a:sym typeface="Arial"/>
            </a:endParaRPr>
          </a:p>
          <a:p>
            <a:pPr marL="514350" lvl="0" indent="-514350" algn="just" rtl="0">
              <a:lnSpc>
                <a:spcPct val="100000"/>
              </a:lnSpc>
              <a:spcBef>
                <a:spcPts val="600"/>
              </a:spcBef>
              <a:spcAft>
                <a:spcPts val="0"/>
              </a:spcAft>
              <a:buSzPts val="3000"/>
              <a:buFont typeface="Arial"/>
              <a:buAutoNum type="alphaLcParenR"/>
            </a:pPr>
            <a:r>
              <a:rPr lang="es-EC" sz="2800">
                <a:latin typeface="Arial"/>
                <a:ea typeface="Arial"/>
                <a:cs typeface="Arial"/>
                <a:sym typeface="Arial"/>
              </a:rPr>
              <a:t>Procesos de gestión técnica</a:t>
            </a:r>
            <a:endParaRPr sz="2800">
              <a:latin typeface="Arial"/>
              <a:ea typeface="Arial"/>
              <a:cs typeface="Arial"/>
              <a:sym typeface="Arial"/>
            </a:endParaRPr>
          </a:p>
          <a:p>
            <a:pPr marL="514350" lvl="0" indent="-514350" algn="just" rtl="0">
              <a:lnSpc>
                <a:spcPct val="100000"/>
              </a:lnSpc>
              <a:spcBef>
                <a:spcPts val="600"/>
              </a:spcBef>
              <a:spcAft>
                <a:spcPts val="0"/>
              </a:spcAft>
              <a:buSzPts val="3000"/>
              <a:buFont typeface="Arial"/>
              <a:buAutoNum type="alphaLcParenR"/>
            </a:pPr>
            <a:r>
              <a:rPr lang="es-EC" sz="2800">
                <a:latin typeface="Arial"/>
                <a:ea typeface="Arial"/>
                <a:cs typeface="Arial"/>
                <a:sym typeface="Arial"/>
              </a:rPr>
              <a:t>Procesos técnicos</a:t>
            </a:r>
            <a:endParaRPr sz="2800">
              <a:latin typeface="Arial"/>
              <a:ea typeface="Arial"/>
              <a:cs typeface="Arial"/>
              <a:sym typeface="Arial"/>
            </a:endParaRPr>
          </a:p>
        </p:txBody>
      </p:sp>
      <p:cxnSp>
        <p:nvCxnSpPr>
          <p:cNvPr id="2741" name="Google Shape;2741;p35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42" name="Google Shape;2742;p35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43" name="Google Shape;2743;p35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358</a:t>
            </a:fld>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748" name="Google Shape;2748;p359"/>
          <p:cNvSpPr txBox="1">
            <a:spLocks noGrp="1"/>
          </p:cNvSpPr>
          <p:nvPr>
            <p:ph type="ctrTitle" idx="4294967295"/>
          </p:nvPr>
        </p:nvSpPr>
        <p:spPr>
          <a:xfrm>
            <a:off x="388190" y="290072"/>
            <a:ext cx="8564894"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Uso de ISO 12207</a:t>
            </a:r>
            <a:endParaRPr sz="3600" b="1" i="0" u="none" strike="noStrike" cap="none">
              <a:solidFill>
                <a:srgbClr val="1C405D"/>
              </a:solidFill>
              <a:latin typeface="Arial"/>
              <a:ea typeface="Arial"/>
              <a:cs typeface="Arial"/>
              <a:sym typeface="Arial"/>
            </a:endParaRPr>
          </a:p>
        </p:txBody>
      </p:sp>
      <p:sp>
        <p:nvSpPr>
          <p:cNvPr id="2749" name="Google Shape;2749;p359"/>
          <p:cNvSpPr txBox="1">
            <a:spLocks noGrp="1"/>
          </p:cNvSpPr>
          <p:nvPr>
            <p:ph type="body" idx="4294967295"/>
          </p:nvPr>
        </p:nvSpPr>
        <p:spPr>
          <a:xfrm>
            <a:off x="298555" y="1266190"/>
            <a:ext cx="8140170" cy="4784194"/>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b="1">
                <a:latin typeface="Arial"/>
                <a:ea typeface="Arial"/>
                <a:cs typeface="Arial"/>
                <a:sym typeface="Arial"/>
              </a:rPr>
              <a:t>Por una organización</a:t>
            </a:r>
            <a:r>
              <a:rPr lang="es-EC" sz="2800">
                <a:latin typeface="Arial"/>
                <a:ea typeface="Arial"/>
                <a:cs typeface="Arial"/>
                <a:sym typeface="Arial"/>
              </a:rPr>
              <a:t>: para ayudar a establecer un ambiente de procesos deseados</a:t>
            </a:r>
            <a:endParaRPr sz="28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800" b="1">
                <a:latin typeface="Arial"/>
                <a:ea typeface="Arial"/>
                <a:cs typeface="Arial"/>
                <a:sym typeface="Arial"/>
              </a:rPr>
              <a:t>Por un proyecto</a:t>
            </a:r>
            <a:r>
              <a:rPr lang="es-EC" sz="2800">
                <a:latin typeface="Arial"/>
                <a:ea typeface="Arial"/>
                <a:cs typeface="Arial"/>
                <a:sym typeface="Arial"/>
              </a:rPr>
              <a:t>: para seleccionar los elementos de un ciclo de vida de un Proyecto</a:t>
            </a:r>
            <a:endParaRPr/>
          </a:p>
          <a:p>
            <a:pPr marL="457200" lvl="0" indent="-457200" algn="just" rtl="0">
              <a:lnSpc>
                <a:spcPct val="100000"/>
              </a:lnSpc>
              <a:spcBef>
                <a:spcPts val="600"/>
              </a:spcBef>
              <a:spcAft>
                <a:spcPts val="0"/>
              </a:spcAft>
              <a:buSzPts val="3000"/>
              <a:buFont typeface="Noto Sans Symbols"/>
              <a:buChar char="▪"/>
            </a:pPr>
            <a:r>
              <a:rPr lang="es-EC" sz="2800" b="1">
                <a:latin typeface="Arial"/>
                <a:ea typeface="Arial"/>
                <a:cs typeface="Arial"/>
                <a:sym typeface="Arial"/>
              </a:rPr>
              <a:t>Por un comprador y un proveedor</a:t>
            </a:r>
            <a:r>
              <a:rPr lang="es-EC" sz="2800">
                <a:latin typeface="Arial"/>
                <a:ea typeface="Arial"/>
                <a:cs typeface="Arial"/>
                <a:sym typeface="Arial"/>
              </a:rPr>
              <a:t>: Para ayudar a desarrollar un acuerdo sobre procesos y actividades.</a:t>
            </a:r>
            <a:endParaRPr/>
          </a:p>
          <a:p>
            <a:pPr marL="457200" lvl="0" indent="-457200" algn="just" rtl="0">
              <a:lnSpc>
                <a:spcPct val="100000"/>
              </a:lnSpc>
              <a:spcBef>
                <a:spcPts val="600"/>
              </a:spcBef>
              <a:spcAft>
                <a:spcPts val="0"/>
              </a:spcAft>
              <a:buSzPts val="3000"/>
              <a:buFont typeface="Noto Sans Symbols"/>
              <a:buChar char="▪"/>
            </a:pPr>
            <a:r>
              <a:rPr lang="es-EC" sz="2800" b="1">
                <a:latin typeface="Arial"/>
                <a:ea typeface="Arial"/>
                <a:cs typeface="Arial"/>
                <a:sym typeface="Arial"/>
              </a:rPr>
              <a:t>Por organizaciones y evaluadores</a:t>
            </a:r>
            <a:r>
              <a:rPr lang="es-EC" sz="2800">
                <a:latin typeface="Arial"/>
                <a:ea typeface="Arial"/>
                <a:cs typeface="Arial"/>
                <a:sym typeface="Arial"/>
              </a:rPr>
              <a:t>: Para servir como un modelo de referencia de procesos en la evaluación y mejora de procesos.</a:t>
            </a:r>
            <a:endParaRPr/>
          </a:p>
          <a:p>
            <a:pPr marL="457200" lvl="0" indent="-266700" algn="just" rtl="0">
              <a:lnSpc>
                <a:spcPct val="100000"/>
              </a:lnSpc>
              <a:spcBef>
                <a:spcPts val="600"/>
              </a:spcBef>
              <a:spcAft>
                <a:spcPts val="0"/>
              </a:spcAft>
              <a:buSzPts val="3000"/>
              <a:buFont typeface="Noto Sans Symbols"/>
              <a:buNone/>
            </a:pPr>
            <a:endParaRPr sz="2800">
              <a:latin typeface="Arial"/>
              <a:ea typeface="Arial"/>
              <a:cs typeface="Arial"/>
              <a:sym typeface="Arial"/>
            </a:endParaRPr>
          </a:p>
        </p:txBody>
      </p:sp>
      <p:cxnSp>
        <p:nvCxnSpPr>
          <p:cNvPr id="2750" name="Google Shape;2750;p35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51" name="Google Shape;2751;p35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52" name="Google Shape;2752;p35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359</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395288" y="188913"/>
            <a:ext cx="8497887"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chemeClr val="accent3"/>
                </a:solidFill>
                <a:latin typeface="Arial"/>
                <a:ea typeface="Arial"/>
                <a:cs typeface="Arial"/>
                <a:sym typeface="Arial"/>
              </a:rPr>
              <a:t>Slicing</a:t>
            </a:r>
            <a:endParaRPr>
              <a:solidFill>
                <a:schemeClr val="accent3"/>
              </a:solidFill>
              <a:latin typeface="Arial"/>
              <a:ea typeface="Arial"/>
              <a:cs typeface="Arial"/>
              <a:sym typeface="Arial"/>
            </a:endParaRPr>
          </a:p>
        </p:txBody>
      </p:sp>
      <p:sp>
        <p:nvSpPr>
          <p:cNvPr id="342" name="Google Shape;342;p36"/>
          <p:cNvSpPr txBox="1">
            <a:spLocks noGrp="1"/>
          </p:cNvSpPr>
          <p:nvPr>
            <p:ph type="body" idx="1"/>
          </p:nvPr>
        </p:nvSpPr>
        <p:spPr>
          <a:xfrm>
            <a:off x="611188" y="1628775"/>
            <a:ext cx="8064500" cy="467995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sz="2400">
              <a:solidFill>
                <a:srgbClr val="000000"/>
              </a:solidFill>
            </a:endParaRPr>
          </a:p>
          <a:p>
            <a:pPr marL="457200" lvl="0" indent="-228600" algn="l" rtl="0">
              <a:lnSpc>
                <a:spcPct val="100000"/>
              </a:lnSpc>
              <a:spcBef>
                <a:spcPts val="600"/>
              </a:spcBef>
              <a:spcAft>
                <a:spcPts val="0"/>
              </a:spcAft>
              <a:buSzPts val="3000"/>
              <a:buFont typeface="Noto Sans Symbols"/>
              <a:buNone/>
            </a:pPr>
            <a:endParaRPr sz="2400">
              <a:solidFill>
                <a:srgbClr val="000000"/>
              </a:solidFill>
            </a:endParaRPr>
          </a:p>
          <a:p>
            <a:pPr marL="457200" lvl="1" indent="0" algn="l" rtl="0">
              <a:lnSpc>
                <a:spcPct val="100000"/>
              </a:lnSpc>
              <a:spcBef>
                <a:spcPts val="0"/>
              </a:spcBef>
              <a:spcAft>
                <a:spcPts val="0"/>
              </a:spcAft>
              <a:buSzPts val="2400"/>
              <a:buFont typeface="Arial"/>
              <a:buNone/>
            </a:pPr>
            <a:endParaRPr sz="2400">
              <a:solidFill>
                <a:srgbClr val="000000"/>
              </a:solidFill>
            </a:endParaRPr>
          </a:p>
          <a:p>
            <a:pPr marL="457200" lvl="0" indent="-228600" algn="just" rtl="0">
              <a:lnSpc>
                <a:spcPct val="100000"/>
              </a:lnSpc>
              <a:spcBef>
                <a:spcPts val="600"/>
              </a:spcBef>
              <a:spcAft>
                <a:spcPts val="0"/>
              </a:spcAft>
              <a:buSzPts val="3000"/>
              <a:buNone/>
            </a:pPr>
            <a:endParaRPr>
              <a:solidFill>
                <a:srgbClr val="000000"/>
              </a:solidFill>
            </a:endParaRPr>
          </a:p>
        </p:txBody>
      </p:sp>
      <p:pic>
        <p:nvPicPr>
          <p:cNvPr id="343" name="Google Shape;343;p36"/>
          <p:cNvPicPr preferRelativeResize="0"/>
          <p:nvPr/>
        </p:nvPicPr>
        <p:blipFill rotWithShape="1">
          <a:blip r:embed="rId3">
            <a:alphaModFix/>
          </a:blip>
          <a:srcRect/>
          <a:stretch/>
        </p:blipFill>
        <p:spPr>
          <a:xfrm>
            <a:off x="2411413" y="2565400"/>
            <a:ext cx="4067175" cy="3019425"/>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sp>
        <p:nvSpPr>
          <p:cNvPr id="2757" name="Google Shape;2757;p360"/>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chemeClr val="accent3"/>
                </a:solidFill>
                <a:latin typeface="Arial"/>
                <a:ea typeface="Arial"/>
                <a:cs typeface="Arial"/>
                <a:sym typeface="Arial"/>
              </a:rPr>
              <a:t>Taller N.4.1</a:t>
            </a:r>
            <a:endParaRPr>
              <a:latin typeface="Arial"/>
              <a:ea typeface="Arial"/>
              <a:cs typeface="Arial"/>
              <a:sym typeface="Arial"/>
            </a:endParaRPr>
          </a:p>
        </p:txBody>
      </p:sp>
      <p:sp>
        <p:nvSpPr>
          <p:cNvPr id="2758" name="Google Shape;2758;p360"/>
          <p:cNvSpPr txBox="1">
            <a:spLocks noGrp="1"/>
          </p:cNvSpPr>
          <p:nvPr>
            <p:ph type="body" idx="1"/>
          </p:nvPr>
        </p:nvSpPr>
        <p:spPr>
          <a:xfrm>
            <a:off x="117368" y="1276709"/>
            <a:ext cx="8737286" cy="5270739"/>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Seleccionar un proceso de la realización del producto y explicar los requerimientos. Utilizar: IEEE Guide Adoption of ISO/IEC 90003:2004 Software Engineering—Guidelines for the Application of ISO 9001:2000 to Computer Software:</a:t>
            </a:r>
            <a:endParaRPr/>
          </a:p>
          <a:p>
            <a:pPr marL="1790700" lvl="3" indent="-342900" algn="just" rtl="0">
              <a:lnSpc>
                <a:spcPct val="100000"/>
              </a:lnSpc>
              <a:spcBef>
                <a:spcPts val="0"/>
              </a:spcBef>
              <a:spcAft>
                <a:spcPts val="0"/>
              </a:spcAft>
              <a:buSzPts val="1800"/>
              <a:buFont typeface="Arial"/>
              <a:buChar char="•"/>
            </a:pPr>
            <a:r>
              <a:rPr lang="es-EC" sz="2200">
                <a:latin typeface="Arial"/>
                <a:ea typeface="Arial"/>
                <a:cs typeface="Arial"/>
                <a:sym typeface="Arial"/>
              </a:rPr>
              <a:t>7.3.1 Design and development planning</a:t>
            </a:r>
            <a:endParaRPr/>
          </a:p>
          <a:p>
            <a:pPr marL="1790700" lvl="3" indent="-342900" algn="just" rtl="0">
              <a:lnSpc>
                <a:spcPct val="100000"/>
              </a:lnSpc>
              <a:spcBef>
                <a:spcPts val="0"/>
              </a:spcBef>
              <a:spcAft>
                <a:spcPts val="0"/>
              </a:spcAft>
              <a:buSzPts val="1800"/>
              <a:buFont typeface="Arial"/>
              <a:buChar char="•"/>
            </a:pPr>
            <a:r>
              <a:rPr lang="es-EC" sz="2200">
                <a:latin typeface="Arial"/>
                <a:ea typeface="Arial"/>
                <a:cs typeface="Arial"/>
                <a:sym typeface="Arial"/>
              </a:rPr>
              <a:t>7.3.2 Design and development inputs</a:t>
            </a:r>
            <a:endParaRPr/>
          </a:p>
          <a:p>
            <a:pPr marL="1790700" lvl="3" indent="-342900" algn="just" rtl="0">
              <a:lnSpc>
                <a:spcPct val="100000"/>
              </a:lnSpc>
              <a:spcBef>
                <a:spcPts val="0"/>
              </a:spcBef>
              <a:spcAft>
                <a:spcPts val="0"/>
              </a:spcAft>
              <a:buSzPts val="1800"/>
              <a:buFont typeface="Arial"/>
              <a:buChar char="•"/>
            </a:pPr>
            <a:r>
              <a:rPr lang="es-EC" sz="2200">
                <a:latin typeface="Arial"/>
                <a:ea typeface="Arial"/>
                <a:cs typeface="Arial"/>
                <a:sym typeface="Arial"/>
              </a:rPr>
              <a:t>7.3.5 Design and development verification</a:t>
            </a:r>
            <a:endParaRPr/>
          </a:p>
          <a:p>
            <a:pPr marL="1790700" lvl="3" indent="-342900" algn="just" rtl="0">
              <a:lnSpc>
                <a:spcPct val="100000"/>
              </a:lnSpc>
              <a:spcBef>
                <a:spcPts val="0"/>
              </a:spcBef>
              <a:spcAft>
                <a:spcPts val="0"/>
              </a:spcAft>
              <a:buSzPts val="1800"/>
              <a:buFont typeface="Arial"/>
              <a:buChar char="•"/>
            </a:pPr>
            <a:r>
              <a:rPr lang="es-EC" sz="2200">
                <a:latin typeface="Arial"/>
                <a:ea typeface="Arial"/>
                <a:cs typeface="Arial"/>
                <a:sym typeface="Arial"/>
              </a:rPr>
              <a:t>7.3.6 Design and development validation</a:t>
            </a:r>
            <a:endParaRPr/>
          </a:p>
          <a:p>
            <a:pPr marL="1790700" lvl="3" indent="-342900" algn="just" rtl="0">
              <a:lnSpc>
                <a:spcPct val="100000"/>
              </a:lnSpc>
              <a:spcBef>
                <a:spcPts val="0"/>
              </a:spcBef>
              <a:spcAft>
                <a:spcPts val="0"/>
              </a:spcAft>
              <a:buSzPts val="1800"/>
              <a:buFont typeface="Arial"/>
              <a:buChar char="•"/>
            </a:pPr>
            <a:r>
              <a:rPr lang="es-EC" sz="2200">
                <a:latin typeface="Arial"/>
                <a:ea typeface="Arial"/>
                <a:cs typeface="Arial"/>
                <a:sym typeface="Arial"/>
              </a:rPr>
              <a:t>7.3.7 Control of design and development changes</a:t>
            </a:r>
            <a:endParaRPr/>
          </a:p>
          <a:p>
            <a:pPr marL="1790700" lvl="3" indent="-342900" algn="just" rtl="0">
              <a:lnSpc>
                <a:spcPct val="100000"/>
              </a:lnSpc>
              <a:spcBef>
                <a:spcPts val="0"/>
              </a:spcBef>
              <a:spcAft>
                <a:spcPts val="0"/>
              </a:spcAft>
              <a:buSzPts val="1800"/>
              <a:buFont typeface="Arial"/>
              <a:buChar char="•"/>
            </a:pPr>
            <a:r>
              <a:rPr lang="es-EC" sz="2200">
                <a:latin typeface="Arial"/>
                <a:ea typeface="Arial"/>
                <a:cs typeface="Arial"/>
                <a:sym typeface="Arial"/>
              </a:rPr>
              <a:t>7.4.1 Purchasing process</a:t>
            </a:r>
            <a:endParaRPr/>
          </a:p>
          <a:p>
            <a:pPr marL="1790700" lvl="3" indent="-342900" algn="just" rtl="0">
              <a:lnSpc>
                <a:spcPct val="100000"/>
              </a:lnSpc>
              <a:spcBef>
                <a:spcPts val="0"/>
              </a:spcBef>
              <a:spcAft>
                <a:spcPts val="0"/>
              </a:spcAft>
              <a:buSzPts val="1800"/>
              <a:buFont typeface="Arial"/>
              <a:buChar char="•"/>
            </a:pPr>
            <a:r>
              <a:rPr lang="es-EC" sz="2200">
                <a:latin typeface="Arial"/>
                <a:ea typeface="Arial"/>
                <a:cs typeface="Arial"/>
                <a:sym typeface="Arial"/>
              </a:rPr>
              <a:t>7.5.3.2 Configuration management process</a:t>
            </a:r>
            <a:endParaRPr/>
          </a:p>
          <a:p>
            <a:pPr marL="1790700" lvl="3" indent="-342900" algn="just" rtl="0">
              <a:lnSpc>
                <a:spcPct val="100000"/>
              </a:lnSpc>
              <a:spcBef>
                <a:spcPts val="0"/>
              </a:spcBef>
              <a:spcAft>
                <a:spcPts val="0"/>
              </a:spcAft>
              <a:buSzPts val="1800"/>
              <a:buFont typeface="Arial"/>
              <a:buChar char="•"/>
            </a:pPr>
            <a:r>
              <a:rPr lang="es-EC" sz="2000">
                <a:latin typeface="Arial"/>
                <a:ea typeface="Arial"/>
                <a:cs typeface="Arial"/>
                <a:sym typeface="Arial"/>
              </a:rPr>
              <a:t>8.2.3 Monitoring and measurement of processes</a:t>
            </a:r>
            <a:endParaRPr/>
          </a:p>
          <a:p>
            <a:pPr marL="1790700" lvl="3" indent="-342900" algn="just" rtl="0">
              <a:lnSpc>
                <a:spcPct val="100000"/>
              </a:lnSpc>
              <a:spcBef>
                <a:spcPts val="0"/>
              </a:spcBef>
              <a:spcAft>
                <a:spcPts val="0"/>
              </a:spcAft>
              <a:buSzPts val="1800"/>
              <a:buFont typeface="Arial"/>
              <a:buChar char="•"/>
            </a:pPr>
            <a:r>
              <a:rPr lang="es-EC" sz="2000">
                <a:latin typeface="Arial"/>
                <a:ea typeface="Arial"/>
                <a:cs typeface="Arial"/>
                <a:sym typeface="Arial"/>
              </a:rPr>
              <a:t>8.3 Control of nonconforming product</a:t>
            </a:r>
            <a:endParaRPr sz="2000">
              <a:latin typeface="Arial"/>
              <a:ea typeface="Arial"/>
              <a:cs typeface="Arial"/>
              <a:sym typeface="Aria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361"/>
          <p:cNvSpPr txBox="1">
            <a:spLocks noGrp="1"/>
          </p:cNvSpPr>
          <p:nvPr>
            <p:ph type="ctrTitle" idx="4294967295"/>
          </p:nvPr>
        </p:nvSpPr>
        <p:spPr>
          <a:xfrm>
            <a:off x="244549" y="290073"/>
            <a:ext cx="2870792" cy="171948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2400" b="1" i="0" u="none" strike="noStrike" cap="none">
                <a:solidFill>
                  <a:srgbClr val="1C405D"/>
                </a:solidFill>
                <a:latin typeface="Arial"/>
                <a:ea typeface="Arial"/>
                <a:cs typeface="Arial"/>
                <a:sym typeface="Arial"/>
              </a:rPr>
              <a:t>ISO/IEC/IEEE 12207 Procesos del ciclo de vida del software</a:t>
            </a:r>
            <a:endParaRPr sz="2400" b="1" i="0" u="none" strike="noStrike" cap="none">
              <a:solidFill>
                <a:srgbClr val="1C405D"/>
              </a:solidFill>
              <a:latin typeface="Arial"/>
              <a:ea typeface="Arial"/>
              <a:cs typeface="Arial"/>
              <a:sym typeface="Arial"/>
            </a:endParaRPr>
          </a:p>
        </p:txBody>
      </p:sp>
      <p:cxnSp>
        <p:nvCxnSpPr>
          <p:cNvPr id="2764" name="Google Shape;2764;p36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65" name="Google Shape;2765;p36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66" name="Google Shape;2766;p36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361</a:t>
            </a:fld>
            <a:endParaRPr/>
          </a:p>
        </p:txBody>
      </p:sp>
      <p:pic>
        <p:nvPicPr>
          <p:cNvPr id="2767" name="Google Shape;2767;p361"/>
          <p:cNvPicPr preferRelativeResize="0"/>
          <p:nvPr/>
        </p:nvPicPr>
        <p:blipFill rotWithShape="1">
          <a:blip r:embed="rId3">
            <a:alphaModFix/>
          </a:blip>
          <a:srcRect/>
          <a:stretch/>
        </p:blipFill>
        <p:spPr>
          <a:xfrm>
            <a:off x="3115341" y="173094"/>
            <a:ext cx="5146411" cy="6684906"/>
          </a:xfrm>
          <a:prstGeom prst="rect">
            <a:avLst/>
          </a:prstGeom>
          <a:noFill/>
          <a:ln>
            <a:noFill/>
          </a:ln>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2"/>
          <p:cNvSpPr txBox="1">
            <a:spLocks noGrp="1"/>
          </p:cNvSpPr>
          <p:nvPr>
            <p:ph type="ctrTitle" idx="4294967295"/>
          </p:nvPr>
        </p:nvSpPr>
        <p:spPr>
          <a:xfrm>
            <a:off x="699776" y="290072"/>
            <a:ext cx="7738949" cy="88251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de acuerdos</a:t>
            </a:r>
            <a:endParaRPr sz="4000" b="1" i="0" u="none" strike="noStrike" cap="none">
              <a:solidFill>
                <a:srgbClr val="1C405D"/>
              </a:solidFill>
              <a:latin typeface="Arial"/>
              <a:ea typeface="Arial"/>
              <a:cs typeface="Arial"/>
              <a:sym typeface="Arial"/>
            </a:endParaRPr>
          </a:p>
        </p:txBody>
      </p:sp>
      <p:sp>
        <p:nvSpPr>
          <p:cNvPr id="2773" name="Google Shape;2773;p362"/>
          <p:cNvSpPr txBox="1">
            <a:spLocks noGrp="1"/>
          </p:cNvSpPr>
          <p:nvPr>
            <p:ph type="body" idx="4294967295"/>
          </p:nvPr>
        </p:nvSpPr>
        <p:spPr>
          <a:xfrm>
            <a:off x="441065" y="1561380"/>
            <a:ext cx="8289560" cy="3603057"/>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3000"/>
              <a:buNone/>
            </a:pPr>
            <a:r>
              <a:rPr lang="es-EC" sz="2400">
                <a:latin typeface="Arial"/>
                <a:ea typeface="Arial"/>
                <a:cs typeface="Arial"/>
                <a:sym typeface="Arial"/>
              </a:rPr>
              <a:t>Definen las actividades necesarias para establecer un acuerdo entre dos organizaciones</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compra</a:t>
            </a:r>
            <a:r>
              <a:rPr lang="es-EC" sz="2400">
                <a:latin typeface="Arial"/>
                <a:ea typeface="Arial"/>
                <a:cs typeface="Arial"/>
                <a:sym typeface="Arial"/>
              </a:rPr>
              <a:t>: Obtener el producto que satisfaga la necesidad expresada por el comprador</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Definición de la compra</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Comunicación de la compra</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Selección del proveedor</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Acuerdo de contrato</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Monitoreo </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Aceptación del comprador</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Pago </a:t>
            </a:r>
            <a:endParaRPr/>
          </a:p>
          <a:p>
            <a:pPr marL="914400" lvl="1" indent="-304800" algn="just" rtl="0">
              <a:lnSpc>
                <a:spcPct val="100000"/>
              </a:lnSpc>
              <a:spcBef>
                <a:spcPts val="0"/>
              </a:spcBef>
              <a:spcAft>
                <a:spcPts val="0"/>
              </a:spcAft>
              <a:buSzPts val="2400"/>
              <a:buFont typeface="Noto Sans Symbols"/>
              <a:buNone/>
            </a:pPr>
            <a:endParaRPr sz="1800">
              <a:solidFill>
                <a:schemeClr val="dk1"/>
              </a:solidFill>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solidFill>
                <a:schemeClr val="dk1"/>
              </a:solidFill>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2774" name="Google Shape;2774;p36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75" name="Google Shape;2775;p36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76" name="Google Shape;2776;p36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362</a:t>
            </a:fld>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363"/>
          <p:cNvSpPr txBox="1">
            <a:spLocks noGrp="1"/>
          </p:cNvSpPr>
          <p:nvPr>
            <p:ph type="ctrTitle" idx="4294967295"/>
          </p:nvPr>
        </p:nvSpPr>
        <p:spPr>
          <a:xfrm>
            <a:off x="699776" y="290072"/>
            <a:ext cx="7738949" cy="90402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de acuerdos</a:t>
            </a:r>
            <a:endParaRPr sz="4000" b="1" i="0" u="none" strike="noStrike" cap="none">
              <a:solidFill>
                <a:srgbClr val="1C405D"/>
              </a:solidFill>
              <a:latin typeface="Arial"/>
              <a:ea typeface="Arial"/>
              <a:cs typeface="Arial"/>
              <a:sym typeface="Arial"/>
            </a:endParaRPr>
          </a:p>
        </p:txBody>
      </p:sp>
      <p:sp>
        <p:nvSpPr>
          <p:cNvPr id="2782" name="Google Shape;2782;p363"/>
          <p:cNvSpPr txBox="1">
            <a:spLocks noGrp="1"/>
          </p:cNvSpPr>
          <p:nvPr>
            <p:ph type="body" idx="4294967295"/>
          </p:nvPr>
        </p:nvSpPr>
        <p:spPr>
          <a:xfrm>
            <a:off x="441065" y="1561380"/>
            <a:ext cx="8289560" cy="360305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suministro</a:t>
            </a:r>
            <a:r>
              <a:rPr lang="es-EC" sz="2400">
                <a:latin typeface="Arial"/>
                <a:ea typeface="Arial"/>
                <a:cs typeface="Arial"/>
                <a:sym typeface="Arial"/>
              </a:rPr>
              <a:t>: Proveer un producto o servicio al comprador que cumpla con los requerimientos acordados.</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Identificación de oportunidades</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Licitación</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Acuerdo del contrato</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Ejecución del contrato (Referencia a Procesos técnicos)</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Entrega y soporte del producto/servicio</a:t>
            </a:r>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Transferencia de responsabilidad</a:t>
            </a:r>
            <a:endParaRPr/>
          </a:p>
          <a:p>
            <a:pPr marL="914400" lvl="1" indent="-304800" algn="just" rtl="0">
              <a:lnSpc>
                <a:spcPct val="100000"/>
              </a:lnSpc>
              <a:spcBef>
                <a:spcPts val="0"/>
              </a:spcBef>
              <a:spcAft>
                <a:spcPts val="0"/>
              </a:spcAft>
              <a:buSzPts val="2400"/>
              <a:buFont typeface="Noto Sans Symbols"/>
              <a:buNone/>
            </a:pPr>
            <a:endParaRPr sz="1800">
              <a:solidFill>
                <a:schemeClr val="dk1"/>
              </a:solidFill>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2783" name="Google Shape;2783;p36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84" name="Google Shape;2784;p36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85" name="Google Shape;2785;p36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363</a:t>
            </a:fld>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364"/>
          <p:cNvSpPr txBox="1">
            <a:spLocks noGrp="1"/>
          </p:cNvSpPr>
          <p:nvPr>
            <p:ph type="ctrTitle" idx="4294967295"/>
          </p:nvPr>
        </p:nvSpPr>
        <p:spPr>
          <a:xfrm>
            <a:off x="699776" y="290072"/>
            <a:ext cx="7738949"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Procesos habilitantes de proyectos de la organización</a:t>
            </a:r>
            <a:endParaRPr sz="3600" b="1" i="0" u="none" strike="noStrike" cap="none">
              <a:solidFill>
                <a:srgbClr val="1C405D"/>
              </a:solidFill>
              <a:latin typeface="Arial"/>
              <a:ea typeface="Arial"/>
              <a:cs typeface="Arial"/>
              <a:sym typeface="Arial"/>
            </a:endParaRPr>
          </a:p>
        </p:txBody>
      </p:sp>
      <p:sp>
        <p:nvSpPr>
          <p:cNvPr id="2791" name="Google Shape;2791;p364"/>
          <p:cNvSpPr txBox="1">
            <a:spLocks noGrp="1"/>
          </p:cNvSpPr>
          <p:nvPr>
            <p:ph type="body" idx="4294967295"/>
          </p:nvPr>
        </p:nvSpPr>
        <p:spPr>
          <a:xfrm>
            <a:off x="290457" y="1561380"/>
            <a:ext cx="8573844" cy="4364967"/>
          </a:xfrm>
          <a:prstGeom prst="rect">
            <a:avLst/>
          </a:prstGeom>
          <a:noFill/>
          <a:ln>
            <a:noFill/>
          </a:ln>
        </p:spPr>
        <p:txBody>
          <a:bodyPr spcFirstLastPara="1" wrap="square" lIns="91425" tIns="91425" rIns="91425" bIns="91425" anchor="t" anchorCtr="0">
            <a:noAutofit/>
          </a:bodyPr>
          <a:lstStyle/>
          <a:p>
            <a:pPr marL="457200" lvl="0" indent="-266700" algn="just" rtl="0">
              <a:lnSpc>
                <a:spcPct val="100000"/>
              </a:lnSpc>
              <a:spcBef>
                <a:spcPts val="600"/>
              </a:spcBef>
              <a:spcAft>
                <a:spcPts val="0"/>
              </a:spcAft>
              <a:buSzPts val="3000"/>
              <a:buFont typeface="Noto Sans Symbols"/>
              <a:buNone/>
            </a:pPr>
            <a:endParaRPr sz="2400">
              <a:solidFill>
                <a:srgbClr val="00B050"/>
              </a:solidFill>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del Modelo de ciclo de vida</a:t>
            </a:r>
            <a:r>
              <a:rPr lang="es-EC" sz="2400">
                <a:latin typeface="Arial"/>
                <a:ea typeface="Arial"/>
                <a:cs typeface="Arial"/>
                <a:sym typeface="Arial"/>
              </a:rPr>
              <a:t>: definir, mantener y asegurar la disponibilidad de políticas, procesos de ciclo de vida, modelos de ciclo de vida y procedimientos para el uso de la organización</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Establecimiento del proceso</a:t>
            </a:r>
            <a:endParaRPr sz="1800">
              <a:solidFill>
                <a:schemeClr val="dk1"/>
              </a:solidFill>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Evaluación del proceso (Medidas, datos históricos)</a:t>
            </a:r>
            <a:endParaRPr sz="1800">
              <a:solidFill>
                <a:schemeClr val="dk1"/>
              </a:solidFill>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1800">
                <a:solidFill>
                  <a:schemeClr val="dk1"/>
                </a:solidFill>
                <a:latin typeface="Arial"/>
                <a:ea typeface="Arial"/>
                <a:cs typeface="Arial"/>
                <a:sym typeface="Arial"/>
              </a:rPr>
              <a:t>Mejora del proceso</a:t>
            </a:r>
            <a:endParaRPr sz="1800">
              <a:solidFill>
                <a:schemeClr val="dk1"/>
              </a:solidFill>
              <a:latin typeface="Arial"/>
              <a:ea typeface="Arial"/>
              <a:cs typeface="Arial"/>
              <a:sym typeface="Arial"/>
            </a:endParaRPr>
          </a:p>
          <a:p>
            <a:pPr marL="0" lvl="0" indent="0" algn="just" rtl="0">
              <a:lnSpc>
                <a:spcPct val="100000"/>
              </a:lnSpc>
              <a:spcBef>
                <a:spcPts val="600"/>
              </a:spcBef>
              <a:spcAft>
                <a:spcPts val="0"/>
              </a:spcAft>
              <a:buSzPts val="3000"/>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2792" name="Google Shape;2792;p36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793" name="Google Shape;2793;p36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794" name="Google Shape;2794;p36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364</a:t>
            </a:fld>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365"/>
          <p:cNvSpPr txBox="1">
            <a:spLocks noGrp="1"/>
          </p:cNvSpPr>
          <p:nvPr>
            <p:ph type="ctrTitle" idx="4294967295"/>
          </p:nvPr>
        </p:nvSpPr>
        <p:spPr>
          <a:xfrm>
            <a:off x="699776" y="290072"/>
            <a:ext cx="7738949"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Procesos habilitantes de proyectos de la organización</a:t>
            </a:r>
            <a:endParaRPr sz="3600" b="1" i="0" u="none" strike="noStrike" cap="none">
              <a:solidFill>
                <a:srgbClr val="1C405D"/>
              </a:solidFill>
              <a:latin typeface="Arial"/>
              <a:ea typeface="Arial"/>
              <a:cs typeface="Arial"/>
              <a:sym typeface="Arial"/>
            </a:endParaRPr>
          </a:p>
        </p:txBody>
      </p:sp>
      <p:sp>
        <p:nvSpPr>
          <p:cNvPr id="2800" name="Google Shape;2800;p365"/>
          <p:cNvSpPr txBox="1">
            <a:spLocks noGrp="1"/>
          </p:cNvSpPr>
          <p:nvPr>
            <p:ph type="body" idx="4294967295"/>
          </p:nvPr>
        </p:nvSpPr>
        <p:spPr>
          <a:xfrm>
            <a:off x="182880" y="1256672"/>
            <a:ext cx="8573844"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 infraestructura</a:t>
            </a:r>
            <a:r>
              <a:rPr lang="es-EC" sz="2400">
                <a:latin typeface="Arial"/>
                <a:ea typeface="Arial"/>
                <a:cs typeface="Arial"/>
                <a:sym typeface="Arial"/>
              </a:rPr>
              <a:t>: proveer la infraestructura y servicios habilitadores a los proyectos para dar soporte a los objetivos de la organización y del proyecto a lo largo del ciclo de vida (Espacio, equipos, herramientas, comunicaciones, etc.)</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 portafolio del proyecto</a:t>
            </a:r>
            <a:r>
              <a:rPr lang="es-EC" sz="2400">
                <a:latin typeface="Arial"/>
                <a:ea typeface="Arial"/>
                <a:cs typeface="Arial"/>
                <a:sym typeface="Arial"/>
              </a:rPr>
              <a:t>: iniciar y sostener los proyectos necesarios, suficientes y adecuados para cumplir con los objetivos estratégicos de la organización (estrategia de negocio, recursos, evaluación del portafolio)</a:t>
            </a:r>
            <a:endParaRPr/>
          </a:p>
          <a:p>
            <a:pPr marL="457200" lvl="0" indent="-266700" algn="just" rtl="0">
              <a:lnSpc>
                <a:spcPct val="100000"/>
              </a:lnSpc>
              <a:spcBef>
                <a:spcPts val="600"/>
              </a:spcBef>
              <a:spcAft>
                <a:spcPts val="0"/>
              </a:spcAft>
              <a:buSzPts val="3000"/>
              <a:buFont typeface="Noto Sans Symbols"/>
              <a:buNone/>
            </a:pPr>
            <a:endParaRPr sz="2400">
              <a:solidFill>
                <a:srgbClr val="00B050"/>
              </a:solidFill>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2801" name="Google Shape;2801;p36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02" name="Google Shape;2802;p36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03" name="Google Shape;2803;p36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365</a:t>
            </a:fld>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p366"/>
          <p:cNvSpPr txBox="1">
            <a:spLocks noGrp="1"/>
          </p:cNvSpPr>
          <p:nvPr>
            <p:ph type="ctrTitle" idx="4294967295"/>
          </p:nvPr>
        </p:nvSpPr>
        <p:spPr>
          <a:xfrm>
            <a:off x="699776" y="290072"/>
            <a:ext cx="7738949"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Procesos habilitantes de proyectos de la organización</a:t>
            </a:r>
            <a:endParaRPr sz="3600" b="1" i="0" u="none" strike="noStrike" cap="none">
              <a:solidFill>
                <a:srgbClr val="1C405D"/>
              </a:solidFill>
              <a:latin typeface="Arial"/>
              <a:ea typeface="Arial"/>
              <a:cs typeface="Arial"/>
              <a:sym typeface="Arial"/>
            </a:endParaRPr>
          </a:p>
        </p:txBody>
      </p:sp>
      <p:sp>
        <p:nvSpPr>
          <p:cNvPr id="2809" name="Google Shape;2809;p366"/>
          <p:cNvSpPr txBox="1">
            <a:spLocks noGrp="1"/>
          </p:cNvSpPr>
          <p:nvPr>
            <p:ph type="body" idx="4294967295"/>
          </p:nvPr>
        </p:nvSpPr>
        <p:spPr>
          <a:xfrm>
            <a:off x="182880" y="1267305"/>
            <a:ext cx="8573844" cy="5367412"/>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del recurso humano</a:t>
            </a:r>
            <a:r>
              <a:rPr lang="es-EC" sz="2400">
                <a:latin typeface="Arial"/>
                <a:ea typeface="Arial"/>
                <a:cs typeface="Arial"/>
                <a:sym typeface="Arial"/>
              </a:rPr>
              <a:t>: Proveer a la organización con los recursos humanos necesarios, personal calificado y mantener su competencia</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Identificación de la competencia</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Adquisición y provisión (reclutamiento, evaluar el desempeño, empoderamiento)</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Entrenamiento</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Gestión del conocimiento (intercambio de información entre expertos)</a:t>
            </a:r>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 calidad</a:t>
            </a:r>
            <a:r>
              <a:rPr lang="es-EC" sz="2400">
                <a:latin typeface="Arial"/>
                <a:ea typeface="Arial"/>
                <a:cs typeface="Arial"/>
                <a:sym typeface="Arial"/>
              </a:rPr>
              <a:t>: Asegurar que los productos, servicios e implementaciones de los procesos satisfacen los objetivos de calidad organizacional y alcanzan la satisfacción del cliente (políticas, estándares, procedimientos, responsabilidad, satisfacción del cliente, mejora continua, acciones correctivas)</a:t>
            </a:r>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del conocimiento</a:t>
            </a: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solidFill>
                <a:srgbClr val="00B050"/>
              </a:solidFill>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2810" name="Google Shape;2810;p36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11" name="Google Shape;2811;p36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12" name="Google Shape;2812;p36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366</a:t>
            </a:fld>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sp>
        <p:nvSpPr>
          <p:cNvPr id="2817" name="Google Shape;2817;p367"/>
          <p:cNvSpPr txBox="1">
            <a:spLocks noGrp="1"/>
          </p:cNvSpPr>
          <p:nvPr>
            <p:ph type="ctrTitle" idx="4294967295"/>
          </p:nvPr>
        </p:nvSpPr>
        <p:spPr>
          <a:xfrm>
            <a:off x="441064" y="290072"/>
            <a:ext cx="7997661"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de gestión técnica</a:t>
            </a:r>
            <a:endParaRPr sz="4000" b="1" i="0" u="none" strike="noStrike" cap="none">
              <a:solidFill>
                <a:srgbClr val="1C405D"/>
              </a:solidFill>
              <a:latin typeface="Arial"/>
              <a:ea typeface="Arial"/>
              <a:cs typeface="Arial"/>
              <a:sym typeface="Arial"/>
            </a:endParaRPr>
          </a:p>
        </p:txBody>
      </p:sp>
      <p:sp>
        <p:nvSpPr>
          <p:cNvPr id="2818" name="Google Shape;2818;p367"/>
          <p:cNvSpPr txBox="1">
            <a:spLocks noGrp="1"/>
          </p:cNvSpPr>
          <p:nvPr>
            <p:ph type="body" idx="4294967295"/>
          </p:nvPr>
        </p:nvSpPr>
        <p:spPr>
          <a:xfrm>
            <a:off x="355002" y="1256672"/>
            <a:ext cx="8598082" cy="4555753"/>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3000"/>
              <a:buNone/>
            </a:pPr>
            <a:r>
              <a:rPr lang="es-EC" sz="2400">
                <a:latin typeface="Arial"/>
                <a:ea typeface="Arial"/>
                <a:cs typeface="Arial"/>
                <a:sym typeface="Arial"/>
              </a:rPr>
              <a:t>Son proyectos para establecer, evolucionar planes de proyecto y controlar la ejecución del proyecto</a:t>
            </a:r>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planificación del proyecto</a:t>
            </a:r>
            <a:r>
              <a:rPr lang="es-EC" sz="2400">
                <a:latin typeface="Arial"/>
                <a:ea typeface="Arial"/>
                <a:cs typeface="Arial"/>
                <a:sym typeface="Arial"/>
              </a:rPr>
              <a:t>: Producir y comunicar planes efectivos del proyecto (requerimientos, factibilidad, cronogramas, estimación del esfuerzo, equipo de proyecto, riesgos, aseguramiento de la calidad )</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evaluación y control de proyecto</a:t>
            </a:r>
            <a:r>
              <a:rPr lang="es-EC" sz="2400">
                <a:latin typeface="Arial"/>
                <a:ea typeface="Arial"/>
                <a:cs typeface="Arial"/>
                <a:sym typeface="Arial"/>
              </a:rPr>
              <a:t>: Determinar el progreso del proyecto y asegurar que se ejecuta de acuerdo a los planes y cronogramas dentro de los presupuestos proyectados y que satisface los objetivos del proyecto (desviaciones, problemas, replanificaciones)</a:t>
            </a:r>
            <a:endParaRPr sz="2400">
              <a:latin typeface="Arial"/>
              <a:ea typeface="Arial"/>
              <a:cs typeface="Arial"/>
              <a:sym typeface="Arial"/>
            </a:endParaRPr>
          </a:p>
        </p:txBody>
      </p:sp>
      <p:cxnSp>
        <p:nvCxnSpPr>
          <p:cNvPr id="2819" name="Google Shape;2819;p36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20" name="Google Shape;2820;p36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21" name="Google Shape;2821;p36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367</a:t>
            </a:fld>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368"/>
          <p:cNvSpPr txBox="1">
            <a:spLocks noGrp="1"/>
          </p:cNvSpPr>
          <p:nvPr>
            <p:ph type="ctrTitle" idx="4294967295"/>
          </p:nvPr>
        </p:nvSpPr>
        <p:spPr>
          <a:xfrm>
            <a:off x="441064" y="290072"/>
            <a:ext cx="7997661"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del proyecto</a:t>
            </a:r>
            <a:endParaRPr sz="4000" b="1" i="0" u="none" strike="noStrike" cap="none">
              <a:solidFill>
                <a:srgbClr val="1C405D"/>
              </a:solidFill>
              <a:latin typeface="Arial"/>
              <a:ea typeface="Arial"/>
              <a:cs typeface="Arial"/>
              <a:sym typeface="Arial"/>
            </a:endParaRPr>
          </a:p>
        </p:txBody>
      </p:sp>
      <p:sp>
        <p:nvSpPr>
          <p:cNvPr id="2827" name="Google Shape;2827;p368"/>
          <p:cNvSpPr txBox="1">
            <a:spLocks noGrp="1"/>
          </p:cNvSpPr>
          <p:nvPr>
            <p:ph type="body" idx="4294967295"/>
          </p:nvPr>
        </p:nvSpPr>
        <p:spPr>
          <a:xfrm>
            <a:off x="355002" y="1256672"/>
            <a:ext cx="8598082"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 riesgos</a:t>
            </a:r>
            <a:r>
              <a:rPr lang="es-EC" sz="2400">
                <a:latin typeface="Arial"/>
                <a:ea typeface="Arial"/>
                <a:cs typeface="Arial"/>
                <a:sym typeface="Arial"/>
              </a:rPr>
              <a:t>: Identificar, analizar, gestionar y monitorear los riesgos continuamente.</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828" name="Google Shape;2828;p36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29" name="Google Shape;2829;p36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30" name="Google Shape;2830;p36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368</a:t>
            </a:fld>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2834"/>
        <p:cNvGrpSpPr/>
        <p:nvPr/>
      </p:nvGrpSpPr>
      <p:grpSpPr>
        <a:xfrm>
          <a:off x="0" y="0"/>
          <a:ext cx="0" cy="0"/>
          <a:chOff x="0" y="0"/>
          <a:chExt cx="0" cy="0"/>
        </a:xfrm>
      </p:grpSpPr>
      <p:sp>
        <p:nvSpPr>
          <p:cNvPr id="2835" name="Google Shape;2835;p369"/>
          <p:cNvSpPr txBox="1">
            <a:spLocks noGrp="1"/>
          </p:cNvSpPr>
          <p:nvPr>
            <p:ph type="ctrTitle" idx="4294967295"/>
          </p:nvPr>
        </p:nvSpPr>
        <p:spPr>
          <a:xfrm>
            <a:off x="441064" y="290072"/>
            <a:ext cx="7997661"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de gestión técnica</a:t>
            </a:r>
            <a:endParaRPr sz="4000" b="1" i="0" u="none" strike="noStrike" cap="none">
              <a:solidFill>
                <a:srgbClr val="1C405D"/>
              </a:solidFill>
              <a:latin typeface="Arial"/>
              <a:ea typeface="Arial"/>
              <a:cs typeface="Arial"/>
              <a:sym typeface="Arial"/>
            </a:endParaRPr>
          </a:p>
        </p:txBody>
      </p:sp>
      <p:sp>
        <p:nvSpPr>
          <p:cNvPr id="2836" name="Google Shape;2836;p369"/>
          <p:cNvSpPr txBox="1">
            <a:spLocks noGrp="1"/>
          </p:cNvSpPr>
          <p:nvPr>
            <p:ph type="body" idx="4294967295"/>
          </p:nvPr>
        </p:nvSpPr>
        <p:spPr>
          <a:xfrm>
            <a:off x="355002" y="1256672"/>
            <a:ext cx="8598082"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 decisión</a:t>
            </a:r>
            <a:r>
              <a:rPr lang="es-EC" sz="2400">
                <a:latin typeface="Arial"/>
                <a:ea typeface="Arial"/>
                <a:cs typeface="Arial"/>
                <a:sym typeface="Arial"/>
              </a:rPr>
              <a:t>: Seleccionar el curso más beneficioso de acción del proyecto cuando existen alternativas (esquema de priorización, balance de consecuencias  de las alternativas, evaluar los resultados).</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 la configuración</a:t>
            </a:r>
            <a:r>
              <a:rPr lang="es-EC" sz="2400">
                <a:latin typeface="Arial"/>
                <a:ea typeface="Arial"/>
                <a:cs typeface="Arial"/>
                <a:sym typeface="Arial"/>
              </a:rPr>
              <a:t>: Establecer y mantener la integridad de todos los resultados identificados de un proyecto o proceso y ponerlos a la disposición de las partes interesadas (estrategia de configuración, ítems sujetos a configuración, líneas base, cambios). Se garantiza la integridad, almacenaje, manejo y entrega de los ítems. </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837" name="Google Shape;2837;p36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38" name="Google Shape;2838;p36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39" name="Google Shape;2839;p36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369</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395288" y="188913"/>
            <a:ext cx="8497887"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rgbClr val="002060"/>
                </a:solidFill>
                <a:latin typeface="Arial"/>
                <a:ea typeface="Arial"/>
                <a:cs typeface="Arial"/>
                <a:sym typeface="Arial"/>
              </a:rPr>
              <a:t>Slicing</a:t>
            </a:r>
            <a:endParaRPr>
              <a:solidFill>
                <a:srgbClr val="002060"/>
              </a:solidFill>
              <a:latin typeface="Arial"/>
              <a:ea typeface="Arial"/>
              <a:cs typeface="Arial"/>
              <a:sym typeface="Arial"/>
            </a:endParaRPr>
          </a:p>
        </p:txBody>
      </p:sp>
      <p:sp>
        <p:nvSpPr>
          <p:cNvPr id="349" name="Google Shape;349;p37"/>
          <p:cNvSpPr txBox="1">
            <a:spLocks noGrp="1"/>
          </p:cNvSpPr>
          <p:nvPr>
            <p:ph type="body" idx="1"/>
          </p:nvPr>
        </p:nvSpPr>
        <p:spPr>
          <a:xfrm>
            <a:off x="611188" y="1628775"/>
            <a:ext cx="8064500" cy="467995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sz="2400">
              <a:solidFill>
                <a:srgbClr val="000000"/>
              </a:solidFill>
            </a:endParaRPr>
          </a:p>
          <a:p>
            <a:pPr marL="457200" lvl="0" indent="-228600" algn="l" rtl="0">
              <a:lnSpc>
                <a:spcPct val="100000"/>
              </a:lnSpc>
              <a:spcBef>
                <a:spcPts val="600"/>
              </a:spcBef>
              <a:spcAft>
                <a:spcPts val="0"/>
              </a:spcAft>
              <a:buSzPts val="3000"/>
              <a:buFont typeface="Noto Sans Symbols"/>
              <a:buNone/>
            </a:pPr>
            <a:endParaRPr sz="2400">
              <a:solidFill>
                <a:srgbClr val="000000"/>
              </a:solidFill>
            </a:endParaRPr>
          </a:p>
          <a:p>
            <a:pPr marL="457200" lvl="1" indent="0" algn="l" rtl="0">
              <a:lnSpc>
                <a:spcPct val="100000"/>
              </a:lnSpc>
              <a:spcBef>
                <a:spcPts val="0"/>
              </a:spcBef>
              <a:spcAft>
                <a:spcPts val="0"/>
              </a:spcAft>
              <a:buSzPts val="2400"/>
              <a:buFont typeface="Arial"/>
              <a:buNone/>
            </a:pPr>
            <a:endParaRPr sz="2400">
              <a:solidFill>
                <a:srgbClr val="000000"/>
              </a:solidFill>
            </a:endParaRPr>
          </a:p>
          <a:p>
            <a:pPr marL="457200" lvl="0" indent="-228600" algn="just" rtl="0">
              <a:lnSpc>
                <a:spcPct val="100000"/>
              </a:lnSpc>
              <a:spcBef>
                <a:spcPts val="600"/>
              </a:spcBef>
              <a:spcAft>
                <a:spcPts val="0"/>
              </a:spcAft>
              <a:buSzPts val="3000"/>
              <a:buNone/>
            </a:pPr>
            <a:endParaRPr>
              <a:solidFill>
                <a:srgbClr val="000000"/>
              </a:solidFill>
            </a:endParaRPr>
          </a:p>
        </p:txBody>
      </p:sp>
      <p:pic>
        <p:nvPicPr>
          <p:cNvPr id="350" name="Google Shape;350;p37"/>
          <p:cNvPicPr preferRelativeResize="0"/>
          <p:nvPr/>
        </p:nvPicPr>
        <p:blipFill rotWithShape="1">
          <a:blip r:embed="rId3">
            <a:alphaModFix/>
          </a:blip>
          <a:srcRect/>
          <a:stretch/>
        </p:blipFill>
        <p:spPr>
          <a:xfrm>
            <a:off x="1914525" y="2457450"/>
            <a:ext cx="5314950" cy="1943100"/>
          </a:xfrm>
          <a:prstGeom prst="rect">
            <a:avLst/>
          </a:prstGeom>
          <a:noFill/>
          <a:ln>
            <a:noFill/>
          </a:ln>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sp>
        <p:nvSpPr>
          <p:cNvPr id="2844" name="Google Shape;2844;p370"/>
          <p:cNvSpPr txBox="1">
            <a:spLocks noGrp="1"/>
          </p:cNvSpPr>
          <p:nvPr>
            <p:ph type="ctrTitle" idx="4294967295"/>
          </p:nvPr>
        </p:nvSpPr>
        <p:spPr>
          <a:xfrm>
            <a:off x="441064" y="290072"/>
            <a:ext cx="7997661"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de gestión técnica</a:t>
            </a:r>
            <a:endParaRPr sz="4000" b="1" i="0" u="none" strike="noStrike" cap="none">
              <a:solidFill>
                <a:srgbClr val="1C405D"/>
              </a:solidFill>
              <a:latin typeface="Arial"/>
              <a:ea typeface="Arial"/>
              <a:cs typeface="Arial"/>
              <a:sym typeface="Arial"/>
            </a:endParaRPr>
          </a:p>
        </p:txBody>
      </p:sp>
      <p:sp>
        <p:nvSpPr>
          <p:cNvPr id="2845" name="Google Shape;2845;p370"/>
          <p:cNvSpPr txBox="1">
            <a:spLocks noGrp="1"/>
          </p:cNvSpPr>
          <p:nvPr>
            <p:ph type="body" idx="4294967295"/>
          </p:nvPr>
        </p:nvSpPr>
        <p:spPr>
          <a:xfrm>
            <a:off x="355002" y="1256672"/>
            <a:ext cx="8598082"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gestión de la información</a:t>
            </a:r>
            <a:r>
              <a:rPr lang="es-EC" sz="2400">
                <a:latin typeface="Arial"/>
                <a:ea typeface="Arial"/>
                <a:cs typeface="Arial"/>
                <a:sym typeface="Arial"/>
              </a:rPr>
              <a:t>: Proveer información relevante, oportuna, completa, válida y si es requerido confidencial a las partes designadas (ítems de información, responsabilidades para el origen, generación, recolección, disposición), contenido, formatos, requerimientos de seguridad, privacidad, validez.</a:t>
            </a:r>
            <a:endParaRPr/>
          </a:p>
          <a:p>
            <a:pPr marL="457200" lvl="0" indent="-266700" algn="just" rtl="0">
              <a:lnSpc>
                <a:spcPct val="100000"/>
              </a:lnSpc>
              <a:spcBef>
                <a:spcPts val="600"/>
              </a:spcBef>
              <a:spcAft>
                <a:spcPts val="0"/>
              </a:spcAft>
              <a:buSzPts val="3000"/>
              <a:buFont typeface="Noto Sans Symbols"/>
              <a:buNone/>
            </a:pPr>
            <a:endParaRPr sz="2400">
              <a:solidFill>
                <a:srgbClr val="00B050"/>
              </a:solidFill>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medición</a:t>
            </a:r>
            <a:r>
              <a:rPr lang="es-EC" sz="2400">
                <a:latin typeface="Arial"/>
                <a:ea typeface="Arial"/>
                <a:cs typeface="Arial"/>
                <a:sym typeface="Arial"/>
              </a:rPr>
              <a:t>: Recoger, analizar y reportar la información relacionada con los productos desarrollados, y los procesos implementados dentro de la organización.</a:t>
            </a: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846" name="Google Shape;2846;p37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47" name="Google Shape;2847;p37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48" name="Google Shape;2848;p37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370</a:t>
            </a:fld>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sp>
        <p:nvSpPr>
          <p:cNvPr id="2853" name="Google Shape;2853;p371"/>
          <p:cNvSpPr txBox="1">
            <a:spLocks noGrp="1"/>
          </p:cNvSpPr>
          <p:nvPr>
            <p:ph type="ctrTitle" idx="4294967295"/>
          </p:nvPr>
        </p:nvSpPr>
        <p:spPr>
          <a:xfrm>
            <a:off x="408792" y="290072"/>
            <a:ext cx="8029934"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a:t>
            </a:r>
            <a:endParaRPr sz="4000" b="1" i="0" u="none" strike="noStrike" cap="none">
              <a:solidFill>
                <a:srgbClr val="1C405D"/>
              </a:solidFill>
              <a:latin typeface="Arial"/>
              <a:ea typeface="Arial"/>
              <a:cs typeface="Arial"/>
              <a:sym typeface="Arial"/>
            </a:endParaRPr>
          </a:p>
        </p:txBody>
      </p:sp>
      <p:sp>
        <p:nvSpPr>
          <p:cNvPr id="2854" name="Google Shape;2854;p371"/>
          <p:cNvSpPr txBox="1">
            <a:spLocks noGrp="1"/>
          </p:cNvSpPr>
          <p:nvPr>
            <p:ph type="body" idx="4294967295"/>
          </p:nvPr>
        </p:nvSpPr>
        <p:spPr>
          <a:xfrm>
            <a:off x="408791" y="1370594"/>
            <a:ext cx="8321833"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análisis del Negocio</a:t>
            </a:r>
            <a:r>
              <a:rPr lang="es-EC" sz="2400">
                <a:latin typeface="Arial"/>
                <a:ea typeface="Arial"/>
                <a:cs typeface="Arial"/>
                <a:sym typeface="Arial"/>
              </a:rPr>
              <a:t>: Analizar la visión, misión, estrategias del negocio. Estructura, competidores, clientes. </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 </a:t>
            </a:r>
            <a:endParaRPr sz="2400">
              <a:latin typeface="Arial"/>
              <a:ea typeface="Arial"/>
              <a:cs typeface="Arial"/>
              <a:sym typeface="Arial"/>
            </a:endParaRPr>
          </a:p>
        </p:txBody>
      </p:sp>
      <p:cxnSp>
        <p:nvCxnSpPr>
          <p:cNvPr id="2855" name="Google Shape;2855;p37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56" name="Google Shape;2856;p37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57" name="Google Shape;2857;p37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371</a:t>
            </a:fld>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2862" name="Google Shape;2862;p372"/>
          <p:cNvSpPr txBox="1">
            <a:spLocks noGrp="1"/>
          </p:cNvSpPr>
          <p:nvPr>
            <p:ph type="ctrTitle" idx="4294967295"/>
          </p:nvPr>
        </p:nvSpPr>
        <p:spPr>
          <a:xfrm>
            <a:off x="408792" y="290072"/>
            <a:ext cx="8029934"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a:t>
            </a:r>
            <a:endParaRPr sz="4000" b="1" i="0" u="none" strike="noStrike" cap="none">
              <a:solidFill>
                <a:srgbClr val="1C405D"/>
              </a:solidFill>
              <a:latin typeface="Arial"/>
              <a:ea typeface="Arial"/>
              <a:cs typeface="Arial"/>
              <a:sym typeface="Arial"/>
            </a:endParaRPr>
          </a:p>
        </p:txBody>
      </p:sp>
      <p:sp>
        <p:nvSpPr>
          <p:cNvPr id="2863" name="Google Shape;2863;p372"/>
          <p:cNvSpPr txBox="1">
            <a:spLocks noGrp="1"/>
          </p:cNvSpPr>
          <p:nvPr>
            <p:ph type="body" idx="4294967295"/>
          </p:nvPr>
        </p:nvSpPr>
        <p:spPr>
          <a:xfrm>
            <a:off x="408791" y="1370594"/>
            <a:ext cx="8321833"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definición de requerimientos de partes interesadas</a:t>
            </a:r>
            <a:r>
              <a:rPr lang="es-EC" sz="2400">
                <a:latin typeface="Arial"/>
                <a:ea typeface="Arial"/>
                <a:cs typeface="Arial"/>
                <a:sym typeface="Arial"/>
              </a:rPr>
              <a:t>: Definir los requerimientos para un sistema (características requeridas, contexto de uso, restricciones, requerimientos del sistema, interacción entre usuarios y el sistema). Incluye a usuarios, operadores, entrenadores, mantenedores, dispensadores y proveedores, partes responsables de entidades de interface externas, organismos reguladores y miembros de la sociedad. Evaluación de requisitos, Acuerdo de requisitos. Registro de requerimientos</a:t>
            </a: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2864" name="Google Shape;2864;p37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65" name="Google Shape;2865;p37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66" name="Google Shape;2866;p37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372</a:t>
            </a:fld>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Google Shape;2871;p373"/>
          <p:cNvSpPr txBox="1">
            <a:spLocks noGrp="1"/>
          </p:cNvSpPr>
          <p:nvPr>
            <p:ph type="ctrTitle" idx="4294967295"/>
          </p:nvPr>
        </p:nvSpPr>
        <p:spPr>
          <a:xfrm>
            <a:off x="408792" y="290072"/>
            <a:ext cx="8029934"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a:t>
            </a:r>
            <a:r>
              <a:rPr lang="es-EC" sz="4000" b="1" i="0" u="none" strike="noStrike" cap="none">
                <a:solidFill>
                  <a:srgbClr val="1C405D"/>
                </a:solidFill>
                <a:latin typeface="Roboto Slab"/>
                <a:ea typeface="Roboto Slab"/>
                <a:cs typeface="Roboto Slab"/>
                <a:sym typeface="Roboto Slab"/>
              </a:rPr>
              <a:t> técnicos</a:t>
            </a:r>
            <a:endParaRPr sz="4000" b="1" i="0" u="none" strike="noStrike" cap="none">
              <a:solidFill>
                <a:srgbClr val="1C405D"/>
              </a:solidFill>
              <a:latin typeface="Roboto Slab"/>
              <a:ea typeface="Roboto Slab"/>
              <a:cs typeface="Roboto Slab"/>
              <a:sym typeface="Roboto Slab"/>
            </a:endParaRPr>
          </a:p>
        </p:txBody>
      </p:sp>
      <p:sp>
        <p:nvSpPr>
          <p:cNvPr id="2872" name="Google Shape;2872;p373"/>
          <p:cNvSpPr txBox="1">
            <a:spLocks noGrp="1"/>
          </p:cNvSpPr>
          <p:nvPr>
            <p:ph type="body" idx="4294967295"/>
          </p:nvPr>
        </p:nvSpPr>
        <p:spPr>
          <a:xfrm>
            <a:off x="408791" y="1370594"/>
            <a:ext cx="8321833"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análisis de requerimientos del sistema</a:t>
            </a:r>
            <a:r>
              <a:rPr lang="es-EC" sz="2400">
                <a:latin typeface="Arial"/>
                <a:ea typeface="Arial"/>
                <a:cs typeface="Arial"/>
                <a:sym typeface="Arial"/>
              </a:rPr>
              <a:t>: Transformar los requerimientos del sistema en un conjunto de requerimientos técnicos que guiará el diseño del sistema. Se definen requerimientos funcionales y no funcionales. Se prioriza los requerimientos. Se establece una línea base.</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diseño arquitectónico del sistema</a:t>
            </a:r>
            <a:r>
              <a:rPr lang="es-EC" sz="2400">
                <a:latin typeface="Arial"/>
                <a:ea typeface="Arial"/>
                <a:cs typeface="Arial"/>
                <a:sym typeface="Arial"/>
              </a:rPr>
              <a:t>: Identificar cuales requerimientos del sistema deberían ser asignados a que elementos del sistema.  Se elabora un diseño arquitectónico del sistema. Se definen las interfaces internas y externas. Se aplican técnicas ergonómicas. Se verifica la arquitectura del sistema.</a:t>
            </a: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2873" name="Google Shape;2873;p37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74" name="Google Shape;2874;p37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75" name="Google Shape;2875;p37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373</a:t>
            </a:fld>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374"/>
          <p:cNvSpPr txBox="1">
            <a:spLocks noGrp="1"/>
          </p:cNvSpPr>
          <p:nvPr>
            <p:ph type="ctrTitle" idx="4294967295"/>
          </p:nvPr>
        </p:nvSpPr>
        <p:spPr>
          <a:xfrm>
            <a:off x="408792" y="290072"/>
            <a:ext cx="8029934"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a:t>
            </a:r>
            <a:endParaRPr sz="4000" b="1" i="0" u="none" strike="noStrike" cap="none">
              <a:solidFill>
                <a:srgbClr val="1C405D"/>
              </a:solidFill>
              <a:latin typeface="Arial"/>
              <a:ea typeface="Arial"/>
              <a:cs typeface="Arial"/>
              <a:sym typeface="Arial"/>
            </a:endParaRPr>
          </a:p>
        </p:txBody>
      </p:sp>
      <p:sp>
        <p:nvSpPr>
          <p:cNvPr id="2881" name="Google Shape;2881;p374"/>
          <p:cNvSpPr txBox="1">
            <a:spLocks noGrp="1"/>
          </p:cNvSpPr>
          <p:nvPr>
            <p:ph type="body" idx="4294967295"/>
          </p:nvPr>
        </p:nvSpPr>
        <p:spPr>
          <a:xfrm>
            <a:off x="408791" y="1370594"/>
            <a:ext cx="8321833"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implementación</a:t>
            </a:r>
            <a:r>
              <a:rPr lang="es-EC" sz="2400">
                <a:latin typeface="Arial"/>
                <a:ea typeface="Arial"/>
                <a:cs typeface="Arial"/>
                <a:sym typeface="Arial"/>
              </a:rPr>
              <a:t>: Ejecutar un elemento de sistema especificado. Implementar un producto software o un servicio.</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integración del sistema</a:t>
            </a:r>
            <a:r>
              <a:rPr lang="es-EC" sz="2400">
                <a:latin typeface="Arial"/>
                <a:ea typeface="Arial"/>
                <a:cs typeface="Arial"/>
                <a:sym typeface="Arial"/>
              </a:rPr>
              <a:t>: integrar los elementos del sistema (incluyendo ítems de configuración de software, hardware, las operaciones manuales y de otros sistemas) para producir un sistema completo que va a satisfacer el diseño del sistema y las expectativas de los clientes expresadas en los requerimientos del sistema.</a:t>
            </a: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2882" name="Google Shape;2882;p37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83" name="Google Shape;2883;p37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84" name="Google Shape;2884;p37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374</a:t>
            </a:fld>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2888"/>
        <p:cNvGrpSpPr/>
        <p:nvPr/>
      </p:nvGrpSpPr>
      <p:grpSpPr>
        <a:xfrm>
          <a:off x="0" y="0"/>
          <a:ext cx="0" cy="0"/>
          <a:chOff x="0" y="0"/>
          <a:chExt cx="0" cy="0"/>
        </a:xfrm>
      </p:grpSpPr>
      <p:sp>
        <p:nvSpPr>
          <p:cNvPr id="2889" name="Google Shape;2889;p375"/>
          <p:cNvSpPr txBox="1">
            <a:spLocks noGrp="1"/>
          </p:cNvSpPr>
          <p:nvPr>
            <p:ph type="ctrTitle" idx="4294967295"/>
          </p:nvPr>
        </p:nvSpPr>
        <p:spPr>
          <a:xfrm>
            <a:off x="408792" y="290072"/>
            <a:ext cx="8029934"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a:t>
            </a:r>
            <a:endParaRPr sz="4000" b="1" i="0" u="none" strike="noStrike" cap="none">
              <a:solidFill>
                <a:srgbClr val="1C405D"/>
              </a:solidFill>
              <a:latin typeface="Arial"/>
              <a:ea typeface="Arial"/>
              <a:cs typeface="Arial"/>
              <a:sym typeface="Arial"/>
            </a:endParaRPr>
          </a:p>
        </p:txBody>
      </p:sp>
      <p:sp>
        <p:nvSpPr>
          <p:cNvPr id="2890" name="Google Shape;2890;p375"/>
          <p:cNvSpPr txBox="1">
            <a:spLocks noGrp="1"/>
          </p:cNvSpPr>
          <p:nvPr>
            <p:ph type="body" idx="4294967295"/>
          </p:nvPr>
        </p:nvSpPr>
        <p:spPr>
          <a:xfrm>
            <a:off x="408791" y="1370594"/>
            <a:ext cx="8321833"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prueba del sistema</a:t>
            </a:r>
            <a:r>
              <a:rPr lang="es-EC" sz="2400">
                <a:latin typeface="Arial"/>
                <a:ea typeface="Arial"/>
                <a:cs typeface="Arial"/>
                <a:sym typeface="Arial"/>
              </a:rPr>
              <a:t>: Asegurar que la implementación del sistema es probado y que el sistema está listo para la entrega. (El sistema integrado es probado). Conformidad con los resultados esperados.</a:t>
            </a:r>
            <a:endParaRPr/>
          </a:p>
          <a:p>
            <a:pPr marL="457200" lvl="0" indent="-266700" algn="just" rtl="0">
              <a:lnSpc>
                <a:spcPct val="100000"/>
              </a:lnSpc>
              <a:spcBef>
                <a:spcPts val="600"/>
              </a:spcBef>
              <a:spcAft>
                <a:spcPts val="0"/>
              </a:spcAft>
              <a:buSzPts val="3000"/>
              <a:buFont typeface="Noto Sans Symbols"/>
              <a:buNone/>
            </a:pPr>
            <a:endParaRPr sz="2400">
              <a:solidFill>
                <a:srgbClr val="00B050"/>
              </a:solidFill>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instalación de software</a:t>
            </a:r>
            <a:r>
              <a:rPr lang="es-EC" sz="2400">
                <a:latin typeface="Arial"/>
                <a:ea typeface="Arial"/>
                <a:cs typeface="Arial"/>
                <a:sym typeface="Arial"/>
              </a:rPr>
              <a:t>: Instalar el producto software de forma que satisfaga los requerimientos acordados en el ambiente previsto.</a:t>
            </a: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891" name="Google Shape;2891;p37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892" name="Google Shape;2892;p37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893" name="Google Shape;2893;p37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375</a:t>
            </a:fld>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p376"/>
          <p:cNvSpPr txBox="1">
            <a:spLocks noGrp="1"/>
          </p:cNvSpPr>
          <p:nvPr>
            <p:ph type="ctrTitle" idx="4294967295"/>
          </p:nvPr>
        </p:nvSpPr>
        <p:spPr>
          <a:xfrm>
            <a:off x="408792" y="290072"/>
            <a:ext cx="8029934"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a:t>
            </a:r>
            <a:endParaRPr sz="4000" b="1" i="0" u="none" strike="noStrike" cap="none">
              <a:solidFill>
                <a:srgbClr val="1C405D"/>
              </a:solidFill>
              <a:latin typeface="Arial"/>
              <a:ea typeface="Arial"/>
              <a:cs typeface="Arial"/>
              <a:sym typeface="Arial"/>
            </a:endParaRPr>
          </a:p>
        </p:txBody>
      </p:sp>
      <p:sp>
        <p:nvSpPr>
          <p:cNvPr id="2899" name="Google Shape;2899;p376"/>
          <p:cNvSpPr txBox="1">
            <a:spLocks noGrp="1"/>
          </p:cNvSpPr>
          <p:nvPr>
            <p:ph type="body" idx="4294967295"/>
          </p:nvPr>
        </p:nvSpPr>
        <p:spPr>
          <a:xfrm>
            <a:off x="408791" y="1370594"/>
            <a:ext cx="8321833"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000">
                <a:solidFill>
                  <a:srgbClr val="00B050"/>
                </a:solidFill>
                <a:latin typeface="Arial"/>
                <a:ea typeface="Arial"/>
                <a:cs typeface="Arial"/>
                <a:sym typeface="Arial"/>
              </a:rPr>
              <a:t>Proceso de soporte de aceptación del software</a:t>
            </a:r>
            <a:r>
              <a:rPr lang="es-EC" sz="2000">
                <a:latin typeface="Arial"/>
                <a:ea typeface="Arial"/>
                <a:cs typeface="Arial"/>
                <a:sym typeface="Arial"/>
              </a:rPr>
              <a:t>: Ayudar al comprador a obtener la confianza de que el producto satisface los requerimientos. El producto es completado, entregado, se realizan las pruebas y revisiones de aceptación, el sistema se pone en operación, los problemas durante la aceptación son identificados y solucionados.</a:t>
            </a:r>
            <a:endParaRPr/>
          </a:p>
          <a:p>
            <a:pPr marL="457200" lvl="0" indent="-266700" algn="just" rtl="0">
              <a:lnSpc>
                <a:spcPct val="100000"/>
              </a:lnSpc>
              <a:spcBef>
                <a:spcPts val="600"/>
              </a:spcBef>
              <a:spcAft>
                <a:spcPts val="0"/>
              </a:spcAft>
              <a:buSzPts val="3000"/>
              <a:buFont typeface="Noto Sans Symbols"/>
              <a:buNone/>
            </a:pPr>
            <a:endParaRPr sz="20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 </a:t>
            </a:r>
            <a:r>
              <a:rPr lang="es-EC" sz="2000">
                <a:solidFill>
                  <a:srgbClr val="00B050"/>
                </a:solidFill>
                <a:latin typeface="Arial"/>
                <a:ea typeface="Arial"/>
                <a:cs typeface="Arial"/>
                <a:sym typeface="Arial"/>
              </a:rPr>
              <a:t>Proceso de operación del software</a:t>
            </a:r>
            <a:r>
              <a:rPr lang="es-EC" sz="2000">
                <a:latin typeface="Arial"/>
                <a:ea typeface="Arial"/>
                <a:cs typeface="Arial"/>
                <a:sym typeface="Arial"/>
              </a:rPr>
              <a:t>: Operar el producto en su entorno previsto y proveer soporte a los clientes del producto software. Para cada versión del software se deben ejecutar pruebas operativas. Uso operativo. Gestionar riesgos en la operación del producto. Soporte al cliente. Resolución de problemas operativos </a:t>
            </a:r>
            <a:endParaRPr/>
          </a:p>
          <a:p>
            <a:pPr marL="457200" lvl="0" indent="-266700" algn="just" rtl="0">
              <a:lnSpc>
                <a:spcPct val="100000"/>
              </a:lnSpc>
              <a:spcBef>
                <a:spcPts val="600"/>
              </a:spcBef>
              <a:spcAft>
                <a:spcPts val="0"/>
              </a:spcAft>
              <a:buSzPts val="3000"/>
              <a:buFont typeface="Noto Sans Symbols"/>
              <a:buNone/>
            </a:pPr>
            <a:endParaRPr sz="20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000">
              <a:latin typeface="Arial"/>
              <a:ea typeface="Arial"/>
              <a:cs typeface="Arial"/>
              <a:sym typeface="Arial"/>
            </a:endParaRPr>
          </a:p>
        </p:txBody>
      </p:sp>
      <p:cxnSp>
        <p:nvCxnSpPr>
          <p:cNvPr id="2900" name="Google Shape;2900;p37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901" name="Google Shape;2901;p37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902" name="Google Shape;2902;p37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376</a:t>
            </a:fld>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2906"/>
        <p:cNvGrpSpPr/>
        <p:nvPr/>
      </p:nvGrpSpPr>
      <p:grpSpPr>
        <a:xfrm>
          <a:off x="0" y="0"/>
          <a:ext cx="0" cy="0"/>
          <a:chOff x="0" y="0"/>
          <a:chExt cx="0" cy="0"/>
        </a:xfrm>
      </p:grpSpPr>
      <p:sp>
        <p:nvSpPr>
          <p:cNvPr id="2907" name="Google Shape;2907;p377"/>
          <p:cNvSpPr txBox="1">
            <a:spLocks noGrp="1"/>
          </p:cNvSpPr>
          <p:nvPr>
            <p:ph type="ctrTitle" idx="4294967295"/>
          </p:nvPr>
        </p:nvSpPr>
        <p:spPr>
          <a:xfrm>
            <a:off x="408792" y="290072"/>
            <a:ext cx="8029934"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a:t>
            </a:r>
            <a:endParaRPr sz="4000" b="1" i="0" u="none" strike="noStrike" cap="none">
              <a:solidFill>
                <a:srgbClr val="1C405D"/>
              </a:solidFill>
              <a:latin typeface="Arial"/>
              <a:ea typeface="Arial"/>
              <a:cs typeface="Arial"/>
              <a:sym typeface="Arial"/>
            </a:endParaRPr>
          </a:p>
        </p:txBody>
      </p:sp>
      <p:sp>
        <p:nvSpPr>
          <p:cNvPr id="2908" name="Google Shape;2908;p377"/>
          <p:cNvSpPr txBox="1">
            <a:spLocks noGrp="1"/>
          </p:cNvSpPr>
          <p:nvPr>
            <p:ph type="body" idx="4294967295"/>
          </p:nvPr>
        </p:nvSpPr>
        <p:spPr>
          <a:xfrm>
            <a:off x="408791" y="1370594"/>
            <a:ext cx="8321833"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mantenimiento del software</a:t>
            </a:r>
            <a:r>
              <a:rPr lang="es-EC" sz="2400">
                <a:latin typeface="Arial"/>
                <a:ea typeface="Arial"/>
                <a:cs typeface="Arial"/>
                <a:sym typeface="Arial"/>
              </a:rPr>
              <a:t>: Proveer soporte de costo efectivo a un producto de software entregado. Se analiza el impacto de los cambios. Se actualizan los documentos. Se prueban los productos modificados. Las actualizaciones son migradas y comunicadas a todas las partes afectadas.</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 </a:t>
            </a: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disposición del software</a:t>
            </a:r>
            <a:r>
              <a:rPr lang="es-EC" sz="2400">
                <a:latin typeface="Arial"/>
                <a:ea typeface="Arial"/>
                <a:cs typeface="Arial"/>
                <a:sym typeface="Arial"/>
              </a:rPr>
              <a:t>: Terminar con la existencia de una entidad de software del sistema (Plan de disposición del software, Suspensión del soporte, archivo del producto y su documentación, transición al producto nuevo si es aplicable, accesibilidad a archivos de datos)</a:t>
            </a: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cxnSp>
        <p:nvCxnSpPr>
          <p:cNvPr id="2909" name="Google Shape;2909;p37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910" name="Google Shape;2910;p37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911" name="Google Shape;2911;p37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377</a:t>
            </a:fld>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378"/>
          <p:cNvSpPr txBox="1">
            <a:spLocks noGrp="1"/>
          </p:cNvSpPr>
          <p:nvPr>
            <p:ph type="ctrTitle" idx="4294967295"/>
          </p:nvPr>
        </p:nvSpPr>
        <p:spPr>
          <a:xfrm>
            <a:off x="293300" y="290072"/>
            <a:ext cx="8145426" cy="108052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Procesos técnicos de software</a:t>
            </a:r>
            <a:endParaRPr sz="3600" b="1" i="0" u="none" strike="noStrike" cap="none">
              <a:solidFill>
                <a:srgbClr val="1C405D"/>
              </a:solidFill>
              <a:latin typeface="Arial"/>
              <a:ea typeface="Arial"/>
              <a:cs typeface="Arial"/>
              <a:sym typeface="Arial"/>
            </a:endParaRPr>
          </a:p>
        </p:txBody>
      </p:sp>
      <p:sp>
        <p:nvSpPr>
          <p:cNvPr id="2917" name="Google Shape;2917;p378"/>
          <p:cNvSpPr txBox="1">
            <a:spLocks noGrp="1"/>
          </p:cNvSpPr>
          <p:nvPr>
            <p:ph type="body" idx="4294967295"/>
          </p:nvPr>
        </p:nvSpPr>
        <p:spPr>
          <a:xfrm>
            <a:off x="293299" y="1370594"/>
            <a:ext cx="8437326" cy="4555753"/>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3000"/>
              <a:buNone/>
            </a:pPr>
            <a:r>
              <a:rPr lang="es-EC" sz="2000">
                <a:latin typeface="Arial"/>
                <a:ea typeface="Arial"/>
                <a:cs typeface="Arial"/>
                <a:sym typeface="Arial"/>
              </a:rPr>
              <a:t>Son procesos para desarrollar un elemento de software</a:t>
            </a:r>
            <a:endParaRPr/>
          </a:p>
          <a:p>
            <a:pPr marL="0" lvl="0" indent="0" algn="just" rtl="0">
              <a:lnSpc>
                <a:spcPct val="100000"/>
              </a:lnSpc>
              <a:spcBef>
                <a:spcPts val="600"/>
              </a:spcBef>
              <a:spcAft>
                <a:spcPts val="0"/>
              </a:spcAft>
              <a:buSzPts val="3000"/>
              <a:buNone/>
            </a:pPr>
            <a:endParaRPr sz="2000">
              <a:solidFill>
                <a:srgbClr val="00B050"/>
              </a:solidFill>
              <a:latin typeface="Arial"/>
              <a:ea typeface="Arial"/>
              <a:cs typeface="Arial"/>
              <a:sym typeface="Arial"/>
            </a:endParaRPr>
          </a:p>
          <a:p>
            <a:pPr marL="0" lvl="0" indent="0" algn="just" rtl="0">
              <a:lnSpc>
                <a:spcPct val="100000"/>
              </a:lnSpc>
              <a:spcBef>
                <a:spcPts val="600"/>
              </a:spcBef>
              <a:spcAft>
                <a:spcPts val="0"/>
              </a:spcAft>
              <a:buSzPts val="3000"/>
              <a:buNone/>
            </a:pPr>
            <a:r>
              <a:rPr lang="es-EC" sz="2000">
                <a:solidFill>
                  <a:srgbClr val="00B050"/>
                </a:solidFill>
                <a:latin typeface="Arial"/>
                <a:ea typeface="Arial"/>
                <a:cs typeface="Arial"/>
                <a:sym typeface="Arial"/>
              </a:rPr>
              <a:t>Proceso de implementación de software</a:t>
            </a:r>
            <a:r>
              <a:rPr lang="es-EC" sz="2000">
                <a:latin typeface="Arial"/>
                <a:ea typeface="Arial"/>
                <a:cs typeface="Arial"/>
                <a:sym typeface="Arial"/>
              </a:rPr>
              <a:t>: Transforma el comportamiento especificado, las interfaces y las restricciones de implementación en acciones que crean un elemento del sistema implementado como un producto o servicio de software, por otra parte conocido como “ ítem de software”. Tiene lo siguientes procesos de nivel más bajo:</a:t>
            </a:r>
            <a:endParaRPr/>
          </a:p>
          <a:p>
            <a:pPr marL="800100" lvl="1" indent="-342900" algn="just" rtl="0">
              <a:lnSpc>
                <a:spcPct val="100000"/>
              </a:lnSpc>
              <a:spcBef>
                <a:spcPts val="0"/>
              </a:spcBef>
              <a:spcAft>
                <a:spcPts val="0"/>
              </a:spcAft>
              <a:buSzPts val="2400"/>
              <a:buChar char="○"/>
            </a:pPr>
            <a:r>
              <a:rPr lang="es-EC" sz="2000">
                <a:latin typeface="Arial"/>
                <a:ea typeface="Arial"/>
                <a:cs typeface="Arial"/>
                <a:sym typeface="Arial"/>
              </a:rPr>
              <a:t>Proceso de Análisis de Requerimientos de Software</a:t>
            </a:r>
            <a:endParaRPr sz="2000">
              <a:latin typeface="Arial"/>
              <a:ea typeface="Arial"/>
              <a:cs typeface="Arial"/>
              <a:sym typeface="Arial"/>
            </a:endParaRPr>
          </a:p>
          <a:p>
            <a:pPr marL="800100" lvl="1" indent="-342900" algn="just" rtl="0">
              <a:lnSpc>
                <a:spcPct val="100000"/>
              </a:lnSpc>
              <a:spcBef>
                <a:spcPts val="0"/>
              </a:spcBef>
              <a:spcAft>
                <a:spcPts val="0"/>
              </a:spcAft>
              <a:buSzPts val="2400"/>
              <a:buChar char="○"/>
            </a:pPr>
            <a:r>
              <a:rPr lang="es-EC" sz="2000">
                <a:latin typeface="Arial"/>
                <a:ea typeface="Arial"/>
                <a:cs typeface="Arial"/>
                <a:sym typeface="Arial"/>
              </a:rPr>
              <a:t>Proceso de Diseño Arquitectónico de Software*</a:t>
            </a:r>
            <a:endParaRPr/>
          </a:p>
          <a:p>
            <a:pPr marL="800100" lvl="1" indent="-342900" algn="just" rtl="0">
              <a:lnSpc>
                <a:spcPct val="100000"/>
              </a:lnSpc>
              <a:spcBef>
                <a:spcPts val="0"/>
              </a:spcBef>
              <a:spcAft>
                <a:spcPts val="0"/>
              </a:spcAft>
              <a:buSzPts val="2400"/>
              <a:buChar char="○"/>
            </a:pPr>
            <a:r>
              <a:rPr lang="es-EC" sz="2000">
                <a:latin typeface="Arial"/>
                <a:ea typeface="Arial"/>
                <a:cs typeface="Arial"/>
                <a:sym typeface="Arial"/>
              </a:rPr>
              <a:t>Proceso de Diseño Detallado de Software</a:t>
            </a:r>
            <a:endParaRPr/>
          </a:p>
          <a:p>
            <a:pPr marL="800100" lvl="1" indent="-342900" algn="just" rtl="0">
              <a:lnSpc>
                <a:spcPct val="100000"/>
              </a:lnSpc>
              <a:spcBef>
                <a:spcPts val="0"/>
              </a:spcBef>
              <a:spcAft>
                <a:spcPts val="0"/>
              </a:spcAft>
              <a:buSzPts val="2400"/>
              <a:buChar char="○"/>
            </a:pPr>
            <a:r>
              <a:rPr lang="es-EC" sz="2000">
                <a:latin typeface="Arial"/>
                <a:ea typeface="Arial"/>
                <a:cs typeface="Arial"/>
                <a:sym typeface="Arial"/>
              </a:rPr>
              <a:t>Proceso de Construcción de Software</a:t>
            </a:r>
            <a:endParaRPr/>
          </a:p>
          <a:p>
            <a:pPr marL="800100" lvl="1" indent="-342900" algn="just" rtl="0">
              <a:lnSpc>
                <a:spcPct val="100000"/>
              </a:lnSpc>
              <a:spcBef>
                <a:spcPts val="0"/>
              </a:spcBef>
              <a:spcAft>
                <a:spcPts val="0"/>
              </a:spcAft>
              <a:buSzPts val="2400"/>
              <a:buChar char="○"/>
            </a:pPr>
            <a:r>
              <a:rPr lang="es-EC" sz="2000">
                <a:latin typeface="Arial"/>
                <a:ea typeface="Arial"/>
                <a:cs typeface="Arial"/>
                <a:sym typeface="Arial"/>
              </a:rPr>
              <a:t>Proceso de Integración de Software*</a:t>
            </a:r>
            <a:endParaRPr/>
          </a:p>
          <a:p>
            <a:pPr marL="800100" lvl="1" indent="-342900" algn="just" rtl="0">
              <a:lnSpc>
                <a:spcPct val="100000"/>
              </a:lnSpc>
              <a:spcBef>
                <a:spcPts val="0"/>
              </a:spcBef>
              <a:spcAft>
                <a:spcPts val="0"/>
              </a:spcAft>
              <a:buSzPts val="2400"/>
              <a:buChar char="○"/>
            </a:pPr>
            <a:r>
              <a:rPr lang="es-EC" sz="2000">
                <a:latin typeface="Arial"/>
                <a:ea typeface="Arial"/>
                <a:cs typeface="Arial"/>
                <a:sym typeface="Arial"/>
              </a:rPr>
              <a:t>Proceso de Prueba de Calificación de Software*</a:t>
            </a:r>
            <a:endParaRPr sz="2000">
              <a:latin typeface="Arial"/>
              <a:ea typeface="Arial"/>
              <a:cs typeface="Arial"/>
              <a:sym typeface="Arial"/>
            </a:endParaRPr>
          </a:p>
          <a:p>
            <a:pPr marL="800100" lvl="1" indent="-190500" algn="just" rtl="0">
              <a:lnSpc>
                <a:spcPct val="100000"/>
              </a:lnSpc>
              <a:spcBef>
                <a:spcPts val="0"/>
              </a:spcBef>
              <a:spcAft>
                <a:spcPts val="0"/>
              </a:spcAft>
              <a:buSzPts val="2400"/>
              <a:buNone/>
            </a:pPr>
            <a:endParaRPr sz="1600">
              <a:latin typeface="Arial"/>
              <a:ea typeface="Arial"/>
              <a:cs typeface="Arial"/>
              <a:sym typeface="Arial"/>
            </a:endParaRPr>
          </a:p>
          <a:p>
            <a:pPr marL="914400" lvl="1" indent="-304800" algn="l"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cxnSp>
        <p:nvCxnSpPr>
          <p:cNvPr id="2918" name="Google Shape;2918;p37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919" name="Google Shape;2919;p37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920" name="Google Shape;2920;p37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378</a:t>
            </a:fld>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sp>
        <p:nvSpPr>
          <p:cNvPr id="2925" name="Google Shape;2925;p379"/>
          <p:cNvSpPr txBox="1">
            <a:spLocks noGrp="1"/>
          </p:cNvSpPr>
          <p:nvPr>
            <p:ph type="ctrTitle" idx="4294967295"/>
          </p:nvPr>
        </p:nvSpPr>
        <p:spPr>
          <a:xfrm>
            <a:off x="408792" y="290072"/>
            <a:ext cx="8029934" cy="98173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 de software</a:t>
            </a:r>
            <a:endParaRPr sz="4000" b="1" i="0" u="none" strike="noStrike" cap="none">
              <a:solidFill>
                <a:srgbClr val="1C405D"/>
              </a:solidFill>
              <a:latin typeface="Arial"/>
              <a:ea typeface="Arial"/>
              <a:cs typeface="Arial"/>
              <a:sym typeface="Arial"/>
            </a:endParaRPr>
          </a:p>
        </p:txBody>
      </p:sp>
      <p:sp>
        <p:nvSpPr>
          <p:cNvPr id="2926" name="Google Shape;2926;p379"/>
          <p:cNvSpPr txBox="1">
            <a:spLocks noGrp="1"/>
          </p:cNvSpPr>
          <p:nvPr>
            <p:ph type="body" idx="4294967295"/>
          </p:nvPr>
        </p:nvSpPr>
        <p:spPr>
          <a:xfrm>
            <a:off x="118335" y="1271802"/>
            <a:ext cx="8611597"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000">
                <a:solidFill>
                  <a:srgbClr val="00B050"/>
                </a:solidFill>
                <a:latin typeface="Arial"/>
                <a:ea typeface="Arial"/>
                <a:cs typeface="Arial"/>
                <a:sym typeface="Arial"/>
              </a:rPr>
              <a:t>Proceso de diseño de arquitectura de software</a:t>
            </a:r>
            <a:r>
              <a:rPr lang="es-EC" sz="2000">
                <a:latin typeface="Arial"/>
                <a:ea typeface="Arial"/>
                <a:cs typeface="Arial"/>
                <a:sym typeface="Arial"/>
              </a:rPr>
              <a:t>: Proveer un diseño para el software que implementa y puede ser verificado frente a los requerimientos. Se desarrolla el diseño arquitectónico se describen los ítems que van a implementar los requerimientos. Interfaces internas y externas. Trazabilidad entre requerimientos y diseño de software.</a:t>
            </a:r>
            <a:endParaRPr/>
          </a:p>
          <a:p>
            <a:pPr marL="457200" lvl="0" indent="-457200" algn="just" rtl="0">
              <a:lnSpc>
                <a:spcPct val="100000"/>
              </a:lnSpc>
              <a:spcBef>
                <a:spcPts val="600"/>
              </a:spcBef>
              <a:spcAft>
                <a:spcPts val="0"/>
              </a:spcAft>
              <a:buSzPts val="3000"/>
              <a:buFont typeface="Noto Sans Symbols"/>
              <a:buChar char="▪"/>
            </a:pPr>
            <a:r>
              <a:rPr lang="es-EC" sz="2000">
                <a:solidFill>
                  <a:srgbClr val="00B050"/>
                </a:solidFill>
                <a:latin typeface="Arial"/>
                <a:ea typeface="Arial"/>
                <a:cs typeface="Arial"/>
                <a:sym typeface="Arial"/>
              </a:rPr>
              <a:t>Proceso de diseño detallado de software</a:t>
            </a:r>
            <a:r>
              <a:rPr lang="es-EC" sz="2000">
                <a:latin typeface="Arial"/>
                <a:ea typeface="Arial"/>
                <a:cs typeface="Arial"/>
                <a:sym typeface="Arial"/>
              </a:rPr>
              <a:t>: Proveer un diseño para el software que pueda ser verificado contra los requerimientos y sea lo suficientemente detallado para permitir la codificación y pruebas. Interfaces externa. Trazabilidad con requerimientos y diseño arquitectónico.  Los componentes deben ser refinados hacia niveles más bajos que contenga unidades de software que puedan ser codificados, compilados y probados.</a:t>
            </a:r>
            <a:endParaRPr/>
          </a:p>
          <a:p>
            <a:pPr marL="457200" lvl="0" indent="-266700" algn="just" rtl="0">
              <a:lnSpc>
                <a:spcPct val="100000"/>
              </a:lnSpc>
              <a:spcBef>
                <a:spcPts val="600"/>
              </a:spcBef>
              <a:spcAft>
                <a:spcPts val="0"/>
              </a:spcAft>
              <a:buSzPts val="3000"/>
              <a:buFont typeface="Noto Sans Symbols"/>
              <a:buNone/>
            </a:pPr>
            <a:endParaRPr sz="20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0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 </a:t>
            </a:r>
            <a:endParaRPr sz="2000">
              <a:latin typeface="Arial"/>
              <a:ea typeface="Arial"/>
              <a:cs typeface="Arial"/>
              <a:sym typeface="Arial"/>
            </a:endParaRPr>
          </a:p>
        </p:txBody>
      </p:sp>
      <p:cxnSp>
        <p:nvCxnSpPr>
          <p:cNvPr id="2927" name="Google Shape;2927;p37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928" name="Google Shape;2928;p37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929" name="Google Shape;2929;p37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379</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N.3</a:t>
            </a:r>
            <a:endParaRPr sz="4000" b="1" i="0" u="none" strike="noStrike" cap="none">
              <a:solidFill>
                <a:srgbClr val="92D050"/>
              </a:solidFill>
              <a:latin typeface="Arial"/>
              <a:ea typeface="Arial"/>
              <a:cs typeface="Arial"/>
              <a:sym typeface="Arial"/>
            </a:endParaRPr>
          </a:p>
        </p:txBody>
      </p:sp>
      <p:sp>
        <p:nvSpPr>
          <p:cNvPr id="356" name="Google Shape;356;p38"/>
          <p:cNvSpPr txBox="1">
            <a:spLocks noGrp="1"/>
          </p:cNvSpPr>
          <p:nvPr>
            <p:ph type="body" idx="4294967295"/>
          </p:nvPr>
        </p:nvSpPr>
        <p:spPr>
          <a:xfrm>
            <a:off x="699776" y="1370594"/>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1. El modelo en espiral es iterativo incremental?</a:t>
            </a:r>
            <a:endParaRPr sz="16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2. Dada la siguiente situación, elegir el modelo de ciclo de vida más apropiado y construir el mapa de actividades para el proyecto.</a:t>
            </a:r>
            <a:endParaRPr/>
          </a:p>
          <a:p>
            <a:pPr marL="457200" lvl="0" indent="-266700" algn="just" rtl="0">
              <a:lnSpc>
                <a:spcPct val="100000"/>
              </a:lnSpc>
              <a:spcBef>
                <a:spcPts val="600"/>
              </a:spcBef>
              <a:spcAft>
                <a:spcPts val="0"/>
              </a:spcAft>
              <a:buSzPts val="3000"/>
              <a:buFont typeface="Noto Sans Symbols"/>
              <a:buNone/>
            </a:pPr>
            <a:endParaRPr sz="16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1600">
                <a:latin typeface="Arial"/>
                <a:ea typeface="Arial"/>
                <a:cs typeface="Arial"/>
                <a:sym typeface="Arial"/>
              </a:rPr>
              <a:t>Se trata del Departamento de Tecnologías de la Información (TI) de una empresa aeronáutica. En el equipo de trabajo para este proyecto hay tanto profesionales experimentados como inexpertos. Los expertos ocuparán los puestos de jefe de proyecto, analista senior, etc. Es decir, los puestos críticos y los profesionales con poca experiencia estarán bajo el mando de los expertos. El producto software a desarrollar está en el dominio de la aeronáutica. El sistema, es altamente novedoso, puesto que intenta resolver un problema hasta ahora poco tratado con software. El Departamento TI desea tener los riesgos del proyecto constantemente controlados, pues, aunque se trate de un producto software innovador, el proyecto no es de investigación. Simplemente, se desea intentar construirlo y cortar el proyecto en cuanto se observe que el desarrollo del sistema puede sobrepasar los recursos asignados. Dado que el software es nuevo, y que por tanto no se conoce perfectamente el problema, parece recomendable entregar cuanto antes un producto al usuario para confirmar sus necesidades.</a:t>
            </a:r>
            <a:endParaRPr/>
          </a:p>
        </p:txBody>
      </p:sp>
      <p:cxnSp>
        <p:nvCxnSpPr>
          <p:cNvPr id="357" name="Google Shape;357;p3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58" name="Google Shape;358;p3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59" name="Google Shape;359;p3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38</a:t>
            </a:fld>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sp>
        <p:nvSpPr>
          <p:cNvPr id="2934" name="Google Shape;2934;p380"/>
          <p:cNvSpPr txBox="1">
            <a:spLocks noGrp="1"/>
          </p:cNvSpPr>
          <p:nvPr>
            <p:ph type="ctrTitle" idx="4294967295"/>
          </p:nvPr>
        </p:nvSpPr>
        <p:spPr>
          <a:xfrm>
            <a:off x="408792" y="290072"/>
            <a:ext cx="8029934" cy="98173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 de software</a:t>
            </a:r>
            <a:endParaRPr sz="4000" b="1" i="0" u="none" strike="noStrike" cap="none">
              <a:solidFill>
                <a:srgbClr val="1C405D"/>
              </a:solidFill>
              <a:latin typeface="Arial"/>
              <a:ea typeface="Arial"/>
              <a:cs typeface="Arial"/>
              <a:sym typeface="Arial"/>
            </a:endParaRPr>
          </a:p>
        </p:txBody>
      </p:sp>
      <p:sp>
        <p:nvSpPr>
          <p:cNvPr id="2935" name="Google Shape;2935;p380"/>
          <p:cNvSpPr txBox="1">
            <a:spLocks noGrp="1"/>
          </p:cNvSpPr>
          <p:nvPr>
            <p:ph type="body" idx="4294967295"/>
          </p:nvPr>
        </p:nvSpPr>
        <p:spPr>
          <a:xfrm>
            <a:off x="118335" y="1271802"/>
            <a:ext cx="8834749" cy="4555753"/>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construcción del software</a:t>
            </a:r>
            <a:r>
              <a:rPr lang="es-EC" sz="2400">
                <a:latin typeface="Arial"/>
                <a:ea typeface="Arial"/>
                <a:cs typeface="Arial"/>
                <a:sym typeface="Arial"/>
              </a:rPr>
              <a:t>: Producir unidades de software ejecutable que refleje apropiadamente el diseño de software: Desarrollar y documentar cada unidad de software, probar cada unidad de software. Evaluar el código software y los resultados de las pruebas.</a:t>
            </a:r>
            <a:endParaRPr/>
          </a:p>
          <a:p>
            <a:pPr marL="457200" lvl="0" indent="-266700" algn="just" rtl="0">
              <a:lnSpc>
                <a:spcPct val="100000"/>
              </a:lnSpc>
              <a:spcBef>
                <a:spcPts val="600"/>
              </a:spcBef>
              <a:spcAft>
                <a:spcPts val="0"/>
              </a:spcAft>
              <a:buSzPts val="3000"/>
              <a:buFont typeface="Noto Sans Symbols"/>
              <a:buNone/>
            </a:pPr>
            <a:endParaRPr sz="2400">
              <a:solidFill>
                <a:srgbClr val="00B050"/>
              </a:solidFill>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integración del software</a:t>
            </a:r>
            <a:r>
              <a:rPr lang="es-EC" sz="2400">
                <a:latin typeface="Arial"/>
                <a:ea typeface="Arial"/>
                <a:cs typeface="Arial"/>
                <a:sym typeface="Arial"/>
              </a:rPr>
              <a:t>: Combinar componentes de unidades de software produciendo ítems de software integrados, consistente con el diseño del software, que demuestre que los requerimientos de software funcional y no funcional son satisfechos en una completa o equivalente plataforma operacional. Resultados de pruebas de integración y pruebas de regresión	</a:t>
            </a:r>
            <a:endParaRPr/>
          </a:p>
        </p:txBody>
      </p:sp>
      <p:cxnSp>
        <p:nvCxnSpPr>
          <p:cNvPr id="2936" name="Google Shape;2936;p38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937" name="Google Shape;2937;p38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938" name="Google Shape;2938;p38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380</a:t>
            </a:fld>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sp>
        <p:nvSpPr>
          <p:cNvPr id="2943" name="Google Shape;2943;p381"/>
          <p:cNvSpPr txBox="1">
            <a:spLocks noGrp="1"/>
          </p:cNvSpPr>
          <p:nvPr>
            <p:ph type="ctrTitle" idx="4294967295"/>
          </p:nvPr>
        </p:nvSpPr>
        <p:spPr>
          <a:xfrm>
            <a:off x="408792" y="290072"/>
            <a:ext cx="8029934" cy="98173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 de software</a:t>
            </a:r>
            <a:endParaRPr sz="4000" b="1" i="0" u="none" strike="noStrike" cap="none">
              <a:solidFill>
                <a:srgbClr val="1C405D"/>
              </a:solidFill>
              <a:latin typeface="Arial"/>
              <a:ea typeface="Arial"/>
              <a:cs typeface="Arial"/>
              <a:sym typeface="Arial"/>
            </a:endParaRPr>
          </a:p>
        </p:txBody>
      </p:sp>
      <p:sp>
        <p:nvSpPr>
          <p:cNvPr id="2944" name="Google Shape;2944;p381"/>
          <p:cNvSpPr txBox="1">
            <a:spLocks noGrp="1"/>
          </p:cNvSpPr>
          <p:nvPr>
            <p:ph type="body" idx="4294967295"/>
          </p:nvPr>
        </p:nvSpPr>
        <p:spPr>
          <a:xfrm>
            <a:off x="75304" y="1271802"/>
            <a:ext cx="8834749" cy="5484000"/>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solidFill>
                  <a:srgbClr val="00B050"/>
                </a:solidFill>
                <a:latin typeface="Arial"/>
                <a:ea typeface="Arial"/>
                <a:cs typeface="Arial"/>
                <a:sym typeface="Arial"/>
              </a:rPr>
              <a:t>Proceso de aseguramiento de la calidad del software</a:t>
            </a:r>
            <a:r>
              <a:rPr lang="es-EC" sz="2400">
                <a:latin typeface="Arial"/>
                <a:ea typeface="Arial"/>
                <a:cs typeface="Arial"/>
                <a:sym typeface="Arial"/>
              </a:rPr>
              <a:t>: Proporcionar la seguridad de que los productos y procesos de trabajo cumplen con las disposiciones y planes predefinidos. Plantear una estrategia. Estándares, procedimientos, herramientas, responsabilidades. Verificación. Validación. Auditoría. 	</a:t>
            </a:r>
            <a:endParaRPr/>
          </a:p>
        </p:txBody>
      </p:sp>
      <p:cxnSp>
        <p:nvCxnSpPr>
          <p:cNvPr id="2945" name="Google Shape;2945;p38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946" name="Google Shape;2946;p38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947" name="Google Shape;2947;p38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381</a:t>
            </a:fld>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sp>
        <p:nvSpPr>
          <p:cNvPr id="2952" name="Google Shape;2952;p382"/>
          <p:cNvSpPr txBox="1">
            <a:spLocks noGrp="1"/>
          </p:cNvSpPr>
          <p:nvPr>
            <p:ph type="ctrTitle" idx="4294967295"/>
          </p:nvPr>
        </p:nvSpPr>
        <p:spPr>
          <a:xfrm>
            <a:off x="408792" y="290072"/>
            <a:ext cx="8029934" cy="98173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técnicos de software</a:t>
            </a:r>
            <a:endParaRPr sz="4000" b="1" i="0" u="none" strike="noStrike" cap="none">
              <a:solidFill>
                <a:srgbClr val="1C405D"/>
              </a:solidFill>
              <a:latin typeface="Arial"/>
              <a:ea typeface="Arial"/>
              <a:cs typeface="Arial"/>
              <a:sym typeface="Arial"/>
            </a:endParaRPr>
          </a:p>
        </p:txBody>
      </p:sp>
      <p:sp>
        <p:nvSpPr>
          <p:cNvPr id="2953" name="Google Shape;2953;p382"/>
          <p:cNvSpPr txBox="1">
            <a:spLocks noGrp="1"/>
          </p:cNvSpPr>
          <p:nvPr>
            <p:ph type="body" idx="4294967295"/>
          </p:nvPr>
        </p:nvSpPr>
        <p:spPr>
          <a:xfrm>
            <a:off x="1" y="1271802"/>
            <a:ext cx="8773064" cy="5484000"/>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000">
                <a:solidFill>
                  <a:srgbClr val="00B050"/>
                </a:solidFill>
                <a:latin typeface="Arial"/>
                <a:ea typeface="Arial"/>
                <a:cs typeface="Arial"/>
                <a:sym typeface="Arial"/>
              </a:rPr>
              <a:t>Proceso de verificación del software</a:t>
            </a:r>
            <a:r>
              <a:rPr lang="es-EC" sz="2000">
                <a:latin typeface="Arial"/>
                <a:ea typeface="Arial"/>
                <a:cs typeface="Arial"/>
                <a:sym typeface="Arial"/>
              </a:rPr>
              <a:t>: Confirmar que cada producto de trabajo del software y/o servicio de un proceso o un proyecto, refleje correctamente los requisitos o normas especificados. Verificación de requerimientos (factibles, evaluables, no ambiguos, trazables). Verificación de diseño(correcto, trazable). Verificación de código (correcto, trazable, cumple con los requerimientos). Verificación de la integración(completa, correcta). Verificación de la documentación (adecuada, completa, oportuna) </a:t>
            </a:r>
            <a:endParaRPr/>
          </a:p>
          <a:p>
            <a:pPr marL="457200" lvl="0" indent="-266700" algn="just" rtl="0">
              <a:lnSpc>
                <a:spcPct val="100000"/>
              </a:lnSpc>
              <a:spcBef>
                <a:spcPts val="600"/>
              </a:spcBef>
              <a:spcAft>
                <a:spcPts val="0"/>
              </a:spcAft>
              <a:buSzPts val="3000"/>
              <a:buFont typeface="Noto Sans Symbols"/>
              <a:buNone/>
            </a:pPr>
            <a:endParaRPr sz="2000">
              <a:solidFill>
                <a:srgbClr val="00B050"/>
              </a:solidFill>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000">
                <a:solidFill>
                  <a:srgbClr val="00B050"/>
                </a:solidFill>
                <a:latin typeface="Arial"/>
                <a:ea typeface="Arial"/>
                <a:cs typeface="Arial"/>
                <a:sym typeface="Arial"/>
              </a:rPr>
              <a:t>Proceso de validación del software</a:t>
            </a:r>
            <a:r>
              <a:rPr lang="es-EC" sz="2000">
                <a:latin typeface="Arial"/>
                <a:ea typeface="Arial"/>
                <a:cs typeface="Arial"/>
                <a:sym typeface="Arial"/>
              </a:rPr>
              <a:t>: Confirmar que los requerimientos para un uso específico del producto software son alcanzados. Pruebas, Análisis, simulación. Casos de prueba de aceptación. Verificar que el producto satisfaga su uso destinado.</a:t>
            </a:r>
            <a:endParaRPr/>
          </a:p>
        </p:txBody>
      </p:sp>
      <p:cxnSp>
        <p:nvCxnSpPr>
          <p:cNvPr id="2954" name="Google Shape;2954;p38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955" name="Google Shape;2955;p38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956" name="Google Shape;2956;p38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382</a:t>
            </a:fld>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383"/>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chemeClr val="accent3"/>
                </a:solidFill>
                <a:latin typeface="Arial"/>
                <a:ea typeface="Arial"/>
                <a:cs typeface="Arial"/>
                <a:sym typeface="Arial"/>
              </a:rPr>
              <a:t>Taller N.5.1</a:t>
            </a:r>
            <a:endParaRPr>
              <a:latin typeface="Arial"/>
              <a:ea typeface="Arial"/>
              <a:cs typeface="Arial"/>
              <a:sym typeface="Arial"/>
            </a:endParaRPr>
          </a:p>
        </p:txBody>
      </p:sp>
      <p:sp>
        <p:nvSpPr>
          <p:cNvPr id="2962" name="Google Shape;2962;p383"/>
          <p:cNvSpPr txBox="1">
            <a:spLocks noGrp="1"/>
          </p:cNvSpPr>
          <p:nvPr>
            <p:ph type="body" idx="1"/>
          </p:nvPr>
        </p:nvSpPr>
        <p:spPr>
          <a:xfrm>
            <a:off x="82864" y="1276710"/>
            <a:ext cx="8737286" cy="4284118"/>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24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Lectura:</a:t>
            </a:r>
            <a:endParaRPr/>
          </a:p>
          <a:p>
            <a:pPr marL="1371600" lvl="2" indent="-228600" algn="just" rtl="0">
              <a:lnSpc>
                <a:spcPct val="100000"/>
              </a:lnSpc>
              <a:spcBef>
                <a:spcPts val="0"/>
              </a:spcBef>
              <a:spcAft>
                <a:spcPts val="0"/>
              </a:spcAft>
              <a:buSzPts val="2400"/>
              <a:buFont typeface="Arial"/>
              <a:buNone/>
            </a:pPr>
            <a:endParaRPr sz="2800">
              <a:latin typeface="Arial"/>
              <a:ea typeface="Arial"/>
              <a:cs typeface="Arial"/>
              <a:sym typeface="Arial"/>
            </a:endParaRPr>
          </a:p>
          <a:p>
            <a:pPr marL="990600" lvl="2" indent="0" algn="just" rtl="0">
              <a:lnSpc>
                <a:spcPct val="100000"/>
              </a:lnSpc>
              <a:spcBef>
                <a:spcPts val="0"/>
              </a:spcBef>
              <a:spcAft>
                <a:spcPts val="0"/>
              </a:spcAft>
              <a:buSzPts val="2400"/>
              <a:buNone/>
            </a:pPr>
            <a:r>
              <a:rPr lang="es-EC" sz="2800">
                <a:latin typeface="Arial"/>
                <a:ea typeface="Arial"/>
                <a:cs typeface="Arial"/>
                <a:sym typeface="Arial"/>
              </a:rPr>
              <a:t>Applying ISO/IEC 12207:2008 with SCRUM and Agile Methods,</a:t>
            </a:r>
            <a:endParaRPr/>
          </a:p>
          <a:p>
            <a:pPr marL="990600" lvl="2" indent="0" algn="just" rtl="0">
              <a:lnSpc>
                <a:spcPct val="100000"/>
              </a:lnSpc>
              <a:spcBef>
                <a:spcPts val="0"/>
              </a:spcBef>
              <a:spcAft>
                <a:spcPts val="0"/>
              </a:spcAft>
              <a:buSzPts val="2400"/>
              <a:buNone/>
            </a:pPr>
            <a:r>
              <a:rPr lang="es-EC" sz="2800">
                <a:latin typeface="Arial"/>
                <a:ea typeface="Arial"/>
                <a:cs typeface="Arial"/>
                <a:sym typeface="Arial"/>
              </a:rPr>
              <a:t> </a:t>
            </a:r>
            <a:endParaRPr/>
          </a:p>
          <a:p>
            <a:pPr marL="1371600" lvl="2" indent="-381000" algn="just" rtl="0">
              <a:lnSpc>
                <a:spcPct val="100000"/>
              </a:lnSpc>
              <a:spcBef>
                <a:spcPts val="0"/>
              </a:spcBef>
              <a:spcAft>
                <a:spcPts val="0"/>
              </a:spcAft>
              <a:buSzPts val="2400"/>
              <a:buFont typeface="Arial"/>
              <a:buChar char="•"/>
            </a:pPr>
            <a:r>
              <a:rPr lang="es-EC" sz="2800">
                <a:latin typeface="Arial"/>
                <a:ea typeface="Arial"/>
                <a:cs typeface="Arial"/>
                <a:sym typeface="Arial"/>
              </a:rPr>
              <a:t>Emanuel Irrazabal1,2, Felipe Vásquez2, Rafael Díaz2, and Javier Garzás1,2</a:t>
            </a:r>
            <a:endParaRPr sz="28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2966"/>
        <p:cNvGrpSpPr/>
        <p:nvPr/>
      </p:nvGrpSpPr>
      <p:grpSpPr>
        <a:xfrm>
          <a:off x="0" y="0"/>
          <a:ext cx="0" cy="0"/>
          <a:chOff x="0" y="0"/>
          <a:chExt cx="0" cy="0"/>
        </a:xfrm>
      </p:grpSpPr>
      <p:sp>
        <p:nvSpPr>
          <p:cNvPr id="2967" name="Google Shape;2967;p384"/>
          <p:cNvSpPr txBox="1">
            <a:spLocks noGrp="1"/>
          </p:cNvSpPr>
          <p:nvPr>
            <p:ph type="ctrTitle" idx="4294967295"/>
          </p:nvPr>
        </p:nvSpPr>
        <p:spPr>
          <a:xfrm>
            <a:off x="387054" y="2701501"/>
            <a:ext cx="8566030" cy="112683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EL COSTO DE LA CALIDAD</a:t>
            </a:r>
            <a:endParaRPr sz="4800" b="1" i="0" u="none" strike="noStrike" cap="none">
              <a:solidFill>
                <a:srgbClr val="00B0F0"/>
              </a:solidFill>
              <a:latin typeface="Arial"/>
              <a:ea typeface="Arial"/>
              <a:cs typeface="Arial"/>
              <a:sym typeface="Arial"/>
            </a:endParaRPr>
          </a:p>
        </p:txBody>
      </p:sp>
      <p:cxnSp>
        <p:nvCxnSpPr>
          <p:cNvPr id="2968" name="Google Shape;2968;p38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2969" name="Google Shape;2969;p38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2970" name="Google Shape;2970;p38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384</a:t>
            </a:fld>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385"/>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El costo de la calidad</a:t>
            </a:r>
            <a:endParaRPr/>
          </a:p>
        </p:txBody>
      </p:sp>
      <p:sp>
        <p:nvSpPr>
          <p:cNvPr id="2976" name="Google Shape;2976;p385"/>
          <p:cNvSpPr txBox="1">
            <a:spLocks noGrp="1"/>
          </p:cNvSpPr>
          <p:nvPr>
            <p:ph type="body" idx="1"/>
          </p:nvPr>
        </p:nvSpPr>
        <p:spPr>
          <a:xfrm>
            <a:off x="395288" y="1705181"/>
            <a:ext cx="8435975" cy="452596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 calidad tiene un costo pero la pérdida de calidad también tiene un costo. (Los bugs con el usuario final y el costo de mantenimiento que asume la organización).</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Los costos están asociados con:</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La prevención (Planificación y coordinación de actividades de control y aseguramiento de la calidad).</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Evaluación: Revisiones técnicas, testing. Data collection y evaluación de métricas.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 Fallos: Costo de corregir un error, efectos inadvertidos de corregir un error.</a:t>
            </a:r>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2980"/>
        <p:cNvGrpSpPr/>
        <p:nvPr/>
      </p:nvGrpSpPr>
      <p:grpSpPr>
        <a:xfrm>
          <a:off x="0" y="0"/>
          <a:ext cx="0" cy="0"/>
          <a:chOff x="0" y="0"/>
          <a:chExt cx="0" cy="0"/>
        </a:xfrm>
      </p:grpSpPr>
      <p:sp>
        <p:nvSpPr>
          <p:cNvPr id="2981" name="Google Shape;2981;p386"/>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Costo de corregir defectos</a:t>
            </a:r>
            <a:endParaRPr/>
          </a:p>
        </p:txBody>
      </p:sp>
      <p:sp>
        <p:nvSpPr>
          <p:cNvPr id="2982" name="Google Shape;2982;p386"/>
          <p:cNvSpPr txBox="1">
            <a:spLocks noGrp="1"/>
          </p:cNvSpPr>
          <p:nvPr>
            <p:ph type="body" idx="1"/>
          </p:nvPr>
        </p:nvSpPr>
        <p:spPr>
          <a:xfrm>
            <a:off x="1743075" y="5449888"/>
            <a:ext cx="5492750" cy="47625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000"/>
              <a:t>Boehm</a:t>
            </a:r>
            <a:endParaRPr/>
          </a:p>
        </p:txBody>
      </p:sp>
      <p:pic>
        <p:nvPicPr>
          <p:cNvPr id="2983" name="Google Shape;2983;p386"/>
          <p:cNvPicPr preferRelativeResize="0"/>
          <p:nvPr/>
        </p:nvPicPr>
        <p:blipFill rotWithShape="1">
          <a:blip r:embed="rId3">
            <a:alphaModFix/>
          </a:blip>
          <a:srcRect/>
          <a:stretch/>
        </p:blipFill>
        <p:spPr>
          <a:xfrm>
            <a:off x="1743075" y="1652588"/>
            <a:ext cx="5657850" cy="3552825"/>
          </a:xfrm>
          <a:prstGeom prst="rect">
            <a:avLst/>
          </a:prstGeom>
          <a:noFill/>
          <a:ln>
            <a:noFill/>
          </a:ln>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2987"/>
        <p:cNvGrpSpPr/>
        <p:nvPr/>
      </p:nvGrpSpPr>
      <p:grpSpPr>
        <a:xfrm>
          <a:off x="0" y="0"/>
          <a:ext cx="0" cy="0"/>
          <a:chOff x="0" y="0"/>
          <a:chExt cx="0" cy="0"/>
        </a:xfrm>
      </p:grpSpPr>
      <p:sp>
        <p:nvSpPr>
          <p:cNvPr id="2988" name="Google Shape;2988;p387"/>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El costo de la calidad (CoQ)</a:t>
            </a:r>
            <a:endParaRPr/>
          </a:p>
        </p:txBody>
      </p:sp>
      <p:sp>
        <p:nvSpPr>
          <p:cNvPr id="2989" name="Google Shape;2989;p387"/>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Cualquier intento serio de mejorar la calidad debe tener en cuenta los costos asociados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CoQ es la suma de:</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Costo de la Conformidad (Adherencia)</a:t>
            </a:r>
            <a:endParaRPr/>
          </a:p>
          <a:p>
            <a:pPr marL="1371600" lvl="2" indent="-381000" algn="just" rtl="0">
              <a:lnSpc>
                <a:spcPct val="100000"/>
              </a:lnSpc>
              <a:spcBef>
                <a:spcPts val="0"/>
              </a:spcBef>
              <a:spcAft>
                <a:spcPts val="0"/>
              </a:spcAft>
              <a:buSzPts val="2400"/>
              <a:buFont typeface="Arial"/>
              <a:buChar char="•"/>
            </a:pPr>
            <a:r>
              <a:rPr lang="es-EC" sz="1800">
                <a:latin typeface="Arial"/>
                <a:ea typeface="Arial"/>
                <a:cs typeface="Arial"/>
                <a:sym typeface="Arial"/>
              </a:rPr>
              <a:t>El precio pagado por la prevención de la pobre calidad (por ejemplo: inspección y evaluación de la calidad)</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Costo de la No conformidad</a:t>
            </a:r>
            <a:endParaRPr/>
          </a:p>
          <a:p>
            <a:pPr marL="1371600" lvl="2" indent="-381000" algn="just" rtl="0">
              <a:lnSpc>
                <a:spcPct val="100000"/>
              </a:lnSpc>
              <a:spcBef>
                <a:spcPts val="0"/>
              </a:spcBef>
              <a:spcAft>
                <a:spcPts val="0"/>
              </a:spcAft>
              <a:buSzPts val="2400"/>
              <a:buFont typeface="Arial"/>
              <a:buChar char="•"/>
            </a:pPr>
            <a:r>
              <a:rPr lang="es-EC" sz="1800">
                <a:latin typeface="Arial"/>
                <a:ea typeface="Arial"/>
                <a:cs typeface="Arial"/>
                <a:sym typeface="Arial"/>
              </a:rPr>
              <a:t>El costo de la calidad pobre causado por un producto o un servicio que falla (por ejemplo: re trabajo, pérdida de clientes, responsabilidad civil)</a:t>
            </a:r>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2993"/>
        <p:cNvGrpSpPr/>
        <p:nvPr/>
      </p:nvGrpSpPr>
      <p:grpSpPr>
        <a:xfrm>
          <a:off x="0" y="0"/>
          <a:ext cx="0" cy="0"/>
          <a:chOff x="0" y="0"/>
          <a:chExt cx="0" cy="0"/>
        </a:xfrm>
      </p:grpSpPr>
      <p:sp>
        <p:nvSpPr>
          <p:cNvPr id="2994" name="Google Shape;2994;p388"/>
          <p:cNvSpPr txBox="1">
            <a:spLocks noGrp="1"/>
          </p:cNvSpPr>
          <p:nvPr>
            <p:ph type="title"/>
          </p:nvPr>
        </p:nvSpPr>
        <p:spPr>
          <a:xfrm>
            <a:off x="395288" y="188914"/>
            <a:ext cx="8424862" cy="12689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Modelos CoQ – Principales aproximaciones</a:t>
            </a:r>
            <a:endParaRPr/>
          </a:p>
        </p:txBody>
      </p:sp>
      <p:sp>
        <p:nvSpPr>
          <p:cNvPr id="2995" name="Google Shape;2995;p388"/>
          <p:cNvSpPr txBox="1">
            <a:spLocks noGrp="1"/>
          </p:cNvSpPr>
          <p:nvPr>
            <p:ph type="body" idx="1"/>
          </p:nvPr>
        </p:nvSpPr>
        <p:spPr>
          <a:xfrm>
            <a:off x="395288" y="1457864"/>
            <a:ext cx="8231127"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Modelos Prevención-Evaluación-Falla (P-A-F) Prevention-Appraisal-Failure (Feigenbaum, Juran)</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Modelos de costo de oportunidad</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Modelos de costo de proceso (Ross, Marsh)</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Modelos ABC (costeo basado en la actividad) (Cooper &amp; Kaplan)</a:t>
            </a:r>
            <a:endParaRPr sz="1800">
              <a:latin typeface="Arial"/>
              <a:ea typeface="Arial"/>
              <a:cs typeface="Arial"/>
              <a:sym typeface="Arial"/>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0" name="Google Shape;3000;p389"/>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P-A-F</a:t>
            </a:r>
            <a:endParaRPr/>
          </a:p>
        </p:txBody>
      </p:sp>
      <p:sp>
        <p:nvSpPr>
          <p:cNvPr id="3001" name="Google Shape;3001;p389"/>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Costos de prevención</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Están asociados con acciones tomadas para garantizar que un proceso proporcione productos y servicios de calidad</a:t>
            </a:r>
            <a:endParaRPr sz="2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Costos de evaluación</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Están asociados con la medición del nivel de calidad alcanzado por el proceso</a:t>
            </a:r>
            <a:endParaRPr sz="2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Costos de falla</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Costos en que se incurre para corregir la calidad de los productos y servicios antes de la entrega (interna) o posterior al cliente (externa) </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9"/>
          <p:cNvSpPr txBox="1">
            <a:spLocks noGrp="1"/>
          </p:cNvSpPr>
          <p:nvPr>
            <p:ph type="ctrTitle"/>
          </p:nvPr>
        </p:nvSpPr>
        <p:spPr>
          <a:xfrm>
            <a:off x="862642" y="1307604"/>
            <a:ext cx="7729267" cy="385961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s-EC" sz="4800">
                <a:latin typeface="Arial"/>
                <a:ea typeface="Arial"/>
                <a:cs typeface="Arial"/>
                <a:sym typeface="Arial"/>
              </a:rPr>
              <a:t>CAPÍTULO II</a:t>
            </a:r>
            <a:br>
              <a:rPr lang="es-EC" sz="4800">
                <a:latin typeface="Arial"/>
                <a:ea typeface="Arial"/>
                <a:cs typeface="Arial"/>
                <a:sym typeface="Arial"/>
              </a:rPr>
            </a:br>
            <a:br>
              <a:rPr lang="es-EC" sz="4800">
                <a:latin typeface="Arial"/>
                <a:ea typeface="Arial"/>
                <a:cs typeface="Arial"/>
                <a:sym typeface="Arial"/>
              </a:rPr>
            </a:br>
            <a:br>
              <a:rPr lang="es-EC" sz="4800">
                <a:latin typeface="Arial"/>
                <a:ea typeface="Arial"/>
                <a:cs typeface="Arial"/>
                <a:sym typeface="Arial"/>
              </a:rPr>
            </a:br>
            <a:r>
              <a:rPr lang="es-EC" sz="4800">
                <a:latin typeface="Arial"/>
                <a:ea typeface="Arial"/>
                <a:cs typeface="Arial"/>
                <a:sym typeface="Arial"/>
              </a:rPr>
              <a:t>CALIDAD DEL PRODUCTO SOFTWARE</a:t>
            </a:r>
            <a:endParaRPr sz="4800">
              <a:latin typeface="Arial"/>
              <a:ea typeface="Arial"/>
              <a:cs typeface="Arial"/>
              <a:sym typeface="Arial"/>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sp>
        <p:nvSpPr>
          <p:cNvPr id="3006" name="Google Shape;3006;p390"/>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P-A-F</a:t>
            </a:r>
            <a:endParaRPr/>
          </a:p>
        </p:txBody>
      </p:sp>
      <p:sp>
        <p:nvSpPr>
          <p:cNvPr id="3007" name="Google Shape;3007;p390"/>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Asunciones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La inversión en actividades de prevención y evaluación reducirá los costos de fallas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Una mayor inversión en actividades de prevención reducirá los costos de evaluación</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Existe una calidad económica óptima que minimiza el costo total de calidad</a:t>
            </a:r>
            <a:endParaRPr sz="2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El objetivo de los sistemas CoQ es encontrar la calidad económica óptima</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El nivel al cual el costo de asegurar una calidad superior excedería los beneficios de la calidad mejorada</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391"/>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El nivel económico de la calidad</a:t>
            </a:r>
            <a:endParaRPr/>
          </a:p>
        </p:txBody>
      </p:sp>
      <p:sp>
        <p:nvSpPr>
          <p:cNvPr id="3013" name="Google Shape;3013;p391"/>
          <p:cNvSpPr txBox="1">
            <a:spLocks noGrp="1"/>
          </p:cNvSpPr>
          <p:nvPr>
            <p:ph type="body" idx="1"/>
          </p:nvPr>
        </p:nvSpPr>
        <p:spPr>
          <a:xfrm>
            <a:off x="190440" y="1699708"/>
            <a:ext cx="8435975" cy="4425047"/>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Dos puntos de vista en conflicto: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Enfoque P-A-F</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Nivel de calidad óptimo: cero defectos</a:t>
            </a: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Ambos son válidos:</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P-A-F: En ciertas condiciones de tiempo limitado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Cero defectos: bajo un horizonte de tiempo infinito</a:t>
            </a:r>
            <a:endParaRPr/>
          </a:p>
          <a:p>
            <a:pPr marL="914400" lvl="1" indent="-228600" algn="just" rtl="0">
              <a:lnSpc>
                <a:spcPct val="100000"/>
              </a:lnSpc>
              <a:spcBef>
                <a:spcPts val="0"/>
              </a:spcBef>
              <a:spcAft>
                <a:spcPts val="0"/>
              </a:spcAft>
              <a:buSzPts val="2400"/>
              <a:buNone/>
            </a:pP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3017"/>
        <p:cNvGrpSpPr/>
        <p:nvPr/>
      </p:nvGrpSpPr>
      <p:grpSpPr>
        <a:xfrm>
          <a:off x="0" y="0"/>
          <a:ext cx="0" cy="0"/>
          <a:chOff x="0" y="0"/>
          <a:chExt cx="0" cy="0"/>
        </a:xfrm>
      </p:grpSpPr>
      <p:sp>
        <p:nvSpPr>
          <p:cNvPr id="3018" name="Google Shape;3018;p392"/>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El nivel económico de la calidad</a:t>
            </a:r>
            <a:endParaRPr/>
          </a:p>
        </p:txBody>
      </p:sp>
      <p:sp>
        <p:nvSpPr>
          <p:cNvPr id="3019" name="Google Shape;3019;p392"/>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020" name="Google Shape;3020;p392"/>
          <p:cNvPicPr preferRelativeResize="0"/>
          <p:nvPr/>
        </p:nvPicPr>
        <p:blipFill rotWithShape="1">
          <a:blip r:embed="rId3">
            <a:alphaModFix/>
          </a:blip>
          <a:srcRect/>
          <a:stretch/>
        </p:blipFill>
        <p:spPr>
          <a:xfrm>
            <a:off x="278578" y="1879673"/>
            <a:ext cx="8541572" cy="3935627"/>
          </a:xfrm>
          <a:prstGeom prst="rect">
            <a:avLst/>
          </a:prstGeom>
          <a:noFill/>
          <a:ln>
            <a:noFill/>
          </a:ln>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p393"/>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Modelos de costo de oportunidad</a:t>
            </a:r>
            <a:endParaRPr/>
          </a:p>
        </p:txBody>
      </p:sp>
      <p:sp>
        <p:nvSpPr>
          <p:cNvPr id="3026" name="Google Shape;3026;p393"/>
          <p:cNvSpPr txBox="1">
            <a:spLocks noGrp="1"/>
          </p:cNvSpPr>
          <p:nvPr>
            <p:ph type="body" idx="1"/>
          </p:nvPr>
        </p:nvSpPr>
        <p:spPr>
          <a:xfrm>
            <a:off x="190440" y="1355464"/>
            <a:ext cx="8435975" cy="47692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Costos intangibles e importancia de la oportunidad</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Costos intangibles: costos que solo pueden estimarse tales como ganancias no obtenidas debido a:</a:t>
            </a:r>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Pérdida de clientes</a:t>
            </a:r>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Reducción de los ingresos por no conformidades</a:t>
            </a: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Pérdidas de oportunidad:</a:t>
            </a:r>
            <a:endParaRPr>
              <a:latin typeface="Arial"/>
              <a:ea typeface="Arial"/>
              <a:cs typeface="Arial"/>
              <a:sym typeface="Arial"/>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Subutilización de la capacidad instalada</a:t>
            </a:r>
            <a:endParaRPr>
              <a:latin typeface="Arial"/>
              <a:ea typeface="Arial"/>
              <a:cs typeface="Arial"/>
              <a:sym typeface="Arial"/>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Manejo inadecuado de métodos y herramientas</a:t>
            </a:r>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Mala comercialización del servicio</a:t>
            </a: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3030"/>
        <p:cNvGrpSpPr/>
        <p:nvPr/>
      </p:nvGrpSpPr>
      <p:grpSpPr>
        <a:xfrm>
          <a:off x="0" y="0"/>
          <a:ext cx="0" cy="0"/>
          <a:chOff x="0" y="0"/>
          <a:chExt cx="0" cy="0"/>
        </a:xfrm>
      </p:grpSpPr>
      <p:sp>
        <p:nvSpPr>
          <p:cNvPr id="3031" name="Google Shape;3031;p394"/>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Modelos de costo de proceso</a:t>
            </a:r>
            <a:endParaRPr/>
          </a:p>
        </p:txBody>
      </p:sp>
      <p:sp>
        <p:nvSpPr>
          <p:cNvPr id="3032" name="Google Shape;3032;p394"/>
          <p:cNvSpPr txBox="1">
            <a:spLocks noGrp="1"/>
          </p:cNvSpPr>
          <p:nvPr>
            <p:ph type="body" idx="1"/>
          </p:nvPr>
        </p:nvSpPr>
        <p:spPr>
          <a:xfrm>
            <a:off x="82864" y="1276710"/>
            <a:ext cx="8845984" cy="47692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Modelos de costo de proceso que se enfocan en el proceso en lugar de los productos o servicios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El costo del proceso es el total del costo de conformidad y no conformidad para un proceso en particular</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Costos de la conformidad:</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El costo actual del proceso de producción de productos o servicios</a:t>
            </a:r>
            <a:endParaRPr sz="20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Costo de la no conformidad:</a:t>
            </a:r>
            <a:endParaRPr sz="2000">
              <a:latin typeface="Arial"/>
              <a:ea typeface="Arial"/>
              <a:cs typeface="Arial"/>
              <a:sym typeface="Arial"/>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El costo del fallo asociado con el proceso que no está siendo ejecutado de acuerdo al estándar requerido</a:t>
            </a: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3036"/>
        <p:cNvGrpSpPr/>
        <p:nvPr/>
      </p:nvGrpSpPr>
      <p:grpSpPr>
        <a:xfrm>
          <a:off x="0" y="0"/>
          <a:ext cx="0" cy="0"/>
          <a:chOff x="0" y="0"/>
          <a:chExt cx="0" cy="0"/>
        </a:xfrm>
      </p:grpSpPr>
      <p:sp>
        <p:nvSpPr>
          <p:cNvPr id="3037" name="Google Shape;3037;p395"/>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Costeo basado en actividades</a:t>
            </a:r>
            <a:endParaRPr/>
          </a:p>
        </p:txBody>
      </p:sp>
      <p:sp>
        <p:nvSpPr>
          <p:cNvPr id="3038" name="Google Shape;3038;p395"/>
          <p:cNvSpPr txBox="1">
            <a:spLocks noGrp="1"/>
          </p:cNvSpPr>
          <p:nvPr>
            <p:ph type="body" idx="1"/>
          </p:nvPr>
        </p:nvSpPr>
        <p:spPr>
          <a:xfrm>
            <a:off x="82864" y="1276710"/>
            <a:ext cx="8437192" cy="4769291"/>
          </a:xfrm>
          <a:prstGeom prst="rect">
            <a:avLst/>
          </a:prstGeom>
          <a:noFill/>
          <a:ln>
            <a:noFill/>
          </a:ln>
        </p:spPr>
        <p:txBody>
          <a:bodyPr spcFirstLastPara="1" wrap="square" lIns="91425" tIns="91425" rIns="91425" bIns="91425" anchor="t" anchorCtr="0">
            <a:noAutofit/>
          </a:bodyPr>
          <a:lstStyle/>
          <a:p>
            <a:pPr marL="914400" lvl="1" indent="-228600" algn="just" rtl="0">
              <a:lnSpc>
                <a:spcPct val="100000"/>
              </a:lnSpc>
              <a:spcBef>
                <a:spcPts val="0"/>
              </a:spcBef>
              <a:spcAft>
                <a:spcPts val="0"/>
              </a:spcAft>
              <a:buSzPts val="2400"/>
              <a:buNone/>
            </a:pP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Problema:</a:t>
            </a:r>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Aunque la mayoría de los métodos de medición de CoQ están orientados a actividades y procesos, la tradicional contabilidad de costos establece cuentas de costos por categorías de gastos</a:t>
            </a:r>
            <a:endParaRPr/>
          </a:p>
          <a:p>
            <a:pPr marL="1371600" lvl="2" indent="-228600" algn="just" rtl="0">
              <a:lnSpc>
                <a:spcPct val="100000"/>
              </a:lnSpc>
              <a:spcBef>
                <a:spcPts val="0"/>
              </a:spcBef>
              <a:spcAft>
                <a:spcPts val="0"/>
              </a:spcAft>
              <a:buSzPts val="2400"/>
              <a:buFont typeface="Noto Sans Symbols"/>
              <a:buNone/>
            </a:pPr>
            <a:endParaRPr>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Objetivo:</a:t>
            </a:r>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Eliminar actividades que no agregan valor y mejorar continuamente los procesos, actividades y calidad para que no se produzcan defectos.</a:t>
            </a: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3042"/>
        <p:cNvGrpSpPr/>
        <p:nvPr/>
      </p:nvGrpSpPr>
      <p:grpSpPr>
        <a:xfrm>
          <a:off x="0" y="0"/>
          <a:ext cx="0" cy="0"/>
          <a:chOff x="0" y="0"/>
          <a:chExt cx="0" cy="0"/>
        </a:xfrm>
      </p:grpSpPr>
      <p:sp>
        <p:nvSpPr>
          <p:cNvPr id="3043" name="Google Shape;3043;p396"/>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Métricas para CoQ</a:t>
            </a:r>
            <a:endParaRPr>
              <a:latin typeface="Arial"/>
              <a:ea typeface="Arial"/>
              <a:cs typeface="Arial"/>
              <a:sym typeface="Arial"/>
            </a:endParaRPr>
          </a:p>
        </p:txBody>
      </p:sp>
      <p:sp>
        <p:nvSpPr>
          <p:cNvPr id="3044" name="Google Shape;3044;p396"/>
          <p:cNvSpPr txBox="1">
            <a:spLocks noGrp="1"/>
          </p:cNvSpPr>
          <p:nvPr>
            <p:ph type="body" idx="1"/>
          </p:nvPr>
        </p:nvSpPr>
        <p:spPr>
          <a:xfrm>
            <a:off x="82864" y="1276710"/>
            <a:ext cx="8737286" cy="5479092"/>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Métricas detalladas:</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Costo de los activos y materiales</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Costo del trabajo preventivo</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Costo del trabajo de evaluación</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Costo de corregir los defectos </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Costo de entregas con retraso</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Tiempo entre llamadas de servicio</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Número de no conformidades</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Número de quejas recibidas</a:t>
            </a:r>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a:p>
            <a:pPr marL="1371600" lvl="2" indent="-381000" algn="just" rtl="0">
              <a:lnSpc>
                <a:spcPct val="100000"/>
              </a:lnSpc>
              <a:spcBef>
                <a:spcPts val="0"/>
              </a:spcBef>
              <a:spcAft>
                <a:spcPts val="0"/>
              </a:spcAft>
              <a:buSzPts val="2400"/>
              <a:buFont typeface="Noto Sans Symbols"/>
              <a:buChar char="▪"/>
            </a:pPr>
            <a:r>
              <a:rPr lang="es-EC" sz="2000" b="1">
                <a:latin typeface="Arial"/>
                <a:ea typeface="Arial"/>
                <a:cs typeface="Arial"/>
                <a:sym typeface="Arial"/>
              </a:rPr>
              <a:t>RoQ </a:t>
            </a:r>
            <a:r>
              <a:rPr lang="es-EC" sz="2000">
                <a:latin typeface="Arial"/>
                <a:ea typeface="Arial"/>
                <a:cs typeface="Arial"/>
                <a:sym typeface="Arial"/>
              </a:rPr>
              <a:t>= aumento de ganancias / costo del programa de mejora de calidad</a:t>
            </a:r>
            <a:endParaRPr/>
          </a:p>
          <a:p>
            <a:pPr marL="1371600" lvl="2" indent="-381000" algn="just" rtl="0">
              <a:lnSpc>
                <a:spcPct val="100000"/>
              </a:lnSpc>
              <a:spcBef>
                <a:spcPts val="0"/>
              </a:spcBef>
              <a:spcAft>
                <a:spcPts val="0"/>
              </a:spcAft>
              <a:buSzPts val="2400"/>
              <a:buFont typeface="Noto Sans Symbols"/>
              <a:buChar char="▪"/>
            </a:pPr>
            <a:r>
              <a:rPr lang="es-EC" sz="2000" b="1">
                <a:latin typeface="Arial"/>
                <a:ea typeface="Arial"/>
                <a:cs typeface="Arial"/>
                <a:sym typeface="Arial"/>
              </a:rPr>
              <a:t>Tasa de calidad </a:t>
            </a:r>
            <a:r>
              <a:rPr lang="es-EC" sz="2000">
                <a:latin typeface="Arial"/>
                <a:ea typeface="Arial"/>
                <a:cs typeface="Arial"/>
                <a:sym typeface="Arial"/>
              </a:rPr>
              <a:t>= (inversión – (defectos de calidad + defectos en puesta en marcha + re trabajo) )</a:t>
            </a:r>
            <a:endParaRPr/>
          </a:p>
          <a:p>
            <a:pPr marL="1371600" lvl="2" indent="-381000" algn="just" rtl="0">
              <a:lnSpc>
                <a:spcPct val="100000"/>
              </a:lnSpc>
              <a:spcBef>
                <a:spcPts val="0"/>
              </a:spcBef>
              <a:spcAft>
                <a:spcPts val="0"/>
              </a:spcAft>
              <a:buSzPts val="2400"/>
              <a:buFont typeface="Noto Sans Symbols"/>
              <a:buChar char="▪"/>
            </a:pPr>
            <a:r>
              <a:rPr lang="es-EC" sz="2000" b="1">
                <a:latin typeface="Arial"/>
                <a:ea typeface="Arial"/>
                <a:cs typeface="Arial"/>
                <a:sym typeface="Arial"/>
              </a:rPr>
              <a:t>Calidad de proceso </a:t>
            </a:r>
            <a:r>
              <a:rPr lang="es-EC" sz="2000">
                <a:latin typeface="Arial"/>
                <a:ea typeface="Arial"/>
                <a:cs typeface="Arial"/>
                <a:sym typeface="Arial"/>
              </a:rPr>
              <a:t>= (tiempo disponible – tiempo de re trabajo) / tiempo disponible</a:t>
            </a:r>
            <a:endParaRPr/>
          </a:p>
          <a:p>
            <a:pPr marL="914400" lvl="1"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3048"/>
        <p:cNvGrpSpPr/>
        <p:nvPr/>
      </p:nvGrpSpPr>
      <p:grpSpPr>
        <a:xfrm>
          <a:off x="0" y="0"/>
          <a:ext cx="0" cy="0"/>
          <a:chOff x="0" y="0"/>
          <a:chExt cx="0" cy="0"/>
        </a:xfrm>
      </p:grpSpPr>
      <p:sp>
        <p:nvSpPr>
          <p:cNvPr id="3049" name="Google Shape;3049;p397"/>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Algunos datos de defectos (1/2)</a:t>
            </a:r>
            <a:endParaRPr/>
          </a:p>
        </p:txBody>
      </p:sp>
      <p:sp>
        <p:nvSpPr>
          <p:cNvPr id="3050" name="Google Shape;3050;p397"/>
          <p:cNvSpPr txBox="1">
            <a:spLocks noGrp="1"/>
          </p:cNvSpPr>
          <p:nvPr>
            <p:ph type="body" idx="1"/>
          </p:nvPr>
        </p:nvSpPr>
        <p:spPr>
          <a:xfrm>
            <a:off x="82864" y="1276710"/>
            <a:ext cx="8737286" cy="5479092"/>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Distribución de defectos detectados acorde a la fase de inyección:</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Análisis	56%</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Diseño	27%</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Codificación	  7%</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Otros	10%</a:t>
            </a:r>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Porcentaje sobre el costo total de corrección de defectos, según la fase de inyección:</a:t>
            </a:r>
            <a:endParaRPr sz="2800">
              <a:latin typeface="Arial"/>
              <a:ea typeface="Arial"/>
              <a:cs typeface="Arial"/>
              <a:sym typeface="Arial"/>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Análisis	82%</a:t>
            </a:r>
            <a:endParaRPr sz="2000">
              <a:latin typeface="Arial"/>
              <a:ea typeface="Arial"/>
              <a:cs typeface="Arial"/>
              <a:sym typeface="Arial"/>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Diseño	13%</a:t>
            </a:r>
            <a:endParaRPr sz="2000">
              <a:latin typeface="Arial"/>
              <a:ea typeface="Arial"/>
              <a:cs typeface="Arial"/>
              <a:sym typeface="Arial"/>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Codificación	   1%</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Otros	   4%</a:t>
            </a:r>
            <a:endParaRPr sz="20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sp>
        <p:nvSpPr>
          <p:cNvPr id="3055" name="Google Shape;3055;p398"/>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Algunos datos de defectos (2/2)</a:t>
            </a:r>
            <a:endParaRPr/>
          </a:p>
        </p:txBody>
      </p:sp>
      <p:sp>
        <p:nvSpPr>
          <p:cNvPr id="3056" name="Google Shape;3056;p398"/>
          <p:cNvSpPr txBox="1">
            <a:spLocks noGrp="1"/>
          </p:cNvSpPr>
          <p:nvPr>
            <p:ph type="body" idx="1"/>
          </p:nvPr>
        </p:nvSpPr>
        <p:spPr>
          <a:xfrm>
            <a:off x="82864" y="1276710"/>
            <a:ext cx="8737286" cy="5479092"/>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Costo de la corrección de defectos acorde a la fase de detección en $:</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Análisis	      200</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Diseño	      500</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Codificación	  1.200</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Testing 	  5.000</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Despliegue	15.000</a:t>
            </a:r>
            <a:endParaRPr/>
          </a:p>
        </p:txBody>
      </p:sp>
      <p:pic>
        <p:nvPicPr>
          <p:cNvPr id="3057" name="Google Shape;3057;p398"/>
          <p:cNvPicPr preferRelativeResize="0"/>
          <p:nvPr/>
        </p:nvPicPr>
        <p:blipFill rotWithShape="1">
          <a:blip r:embed="rId3">
            <a:alphaModFix/>
          </a:blip>
          <a:srcRect/>
          <a:stretch/>
        </p:blipFill>
        <p:spPr>
          <a:xfrm>
            <a:off x="4625788" y="3453507"/>
            <a:ext cx="4293926" cy="2903310"/>
          </a:xfrm>
          <a:prstGeom prst="rect">
            <a:avLst/>
          </a:prstGeom>
          <a:noFill/>
          <a:ln>
            <a:noFill/>
          </a:ln>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sp>
        <p:nvSpPr>
          <p:cNvPr id="3062" name="Google Shape;3062;p399"/>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Distribución de la inyección de defectos durante el ciclo de vida</a:t>
            </a:r>
            <a:endParaRPr/>
          </a:p>
        </p:txBody>
      </p:sp>
      <p:sp>
        <p:nvSpPr>
          <p:cNvPr id="3063" name="Google Shape;3063;p399"/>
          <p:cNvSpPr txBox="1">
            <a:spLocks noGrp="1"/>
          </p:cNvSpPr>
          <p:nvPr>
            <p:ph type="body" idx="1"/>
          </p:nvPr>
        </p:nvSpPr>
        <p:spPr>
          <a:xfrm>
            <a:off x="1602888" y="1276710"/>
            <a:ext cx="7217261" cy="3392109"/>
          </a:xfrm>
          <a:prstGeom prst="rect">
            <a:avLst/>
          </a:prstGeom>
          <a:noFill/>
          <a:ln>
            <a:noFill/>
          </a:ln>
        </p:spPr>
        <p:txBody>
          <a:bodyPr spcFirstLastPara="1" wrap="square" lIns="91425" tIns="91425" rIns="91425" bIns="91425" anchor="t" anchorCtr="0">
            <a:noAutofit/>
          </a:bodyPr>
          <a:lstStyle/>
          <a:p>
            <a:pPr marL="1371600" lvl="2" indent="-228600" algn="just" rtl="0">
              <a:lnSpc>
                <a:spcPct val="100000"/>
              </a:lnSpc>
              <a:spcBef>
                <a:spcPts val="0"/>
              </a:spcBef>
              <a:spcAft>
                <a:spcPts val="0"/>
              </a:spcAft>
              <a:buSzPts val="2400"/>
              <a:buFont typeface="Noto Sans Symbols"/>
              <a:buNone/>
            </a:pPr>
            <a:endParaRPr sz="2000"/>
          </a:p>
          <a:p>
            <a:pPr marL="1371600" lvl="2" indent="-228600" algn="just" rtl="0">
              <a:lnSpc>
                <a:spcPct val="100000"/>
              </a:lnSpc>
              <a:spcBef>
                <a:spcPts val="0"/>
              </a:spcBef>
              <a:spcAft>
                <a:spcPts val="0"/>
              </a:spcAft>
              <a:buSzPts val="2400"/>
              <a:buFont typeface="Noto Sans Symbols"/>
              <a:buNone/>
            </a:pPr>
            <a:endParaRPr sz="2000"/>
          </a:p>
        </p:txBody>
      </p:sp>
      <p:pic>
        <p:nvPicPr>
          <p:cNvPr id="3064" name="Google Shape;3064;p399"/>
          <p:cNvPicPr preferRelativeResize="0"/>
          <p:nvPr/>
        </p:nvPicPr>
        <p:blipFill rotWithShape="1">
          <a:blip r:embed="rId3">
            <a:alphaModFix/>
          </a:blip>
          <a:srcRect/>
          <a:stretch/>
        </p:blipFill>
        <p:spPr>
          <a:xfrm>
            <a:off x="903643" y="1513378"/>
            <a:ext cx="6672034" cy="46849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4"/>
          <p:cNvSpPr txBox="1">
            <a:spLocks noGrp="1"/>
          </p:cNvSpPr>
          <p:nvPr>
            <p:ph type="ctrTitle"/>
          </p:nvPr>
        </p:nvSpPr>
        <p:spPr>
          <a:xfrm>
            <a:off x="258792" y="1052423"/>
            <a:ext cx="8764437"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s-EC" sz="4800">
                <a:latin typeface="Arial"/>
                <a:ea typeface="Arial"/>
                <a:cs typeface="Arial"/>
                <a:sym typeface="Arial"/>
              </a:rPr>
              <a:t>CAPÍTULO I</a:t>
            </a:r>
            <a:br>
              <a:rPr lang="es-EC" sz="4800">
                <a:latin typeface="Arial"/>
                <a:ea typeface="Arial"/>
                <a:cs typeface="Arial"/>
                <a:sym typeface="Arial"/>
              </a:rPr>
            </a:br>
            <a:br>
              <a:rPr lang="es-EC" sz="4800">
                <a:latin typeface="Arial"/>
                <a:ea typeface="Arial"/>
                <a:cs typeface="Arial"/>
                <a:sym typeface="Arial"/>
              </a:rPr>
            </a:br>
            <a:br>
              <a:rPr lang="es-EC" sz="4800">
                <a:latin typeface="Arial"/>
                <a:ea typeface="Arial"/>
                <a:cs typeface="Arial"/>
                <a:sym typeface="Arial"/>
              </a:rPr>
            </a:br>
            <a:r>
              <a:rPr lang="es-EC" sz="4800">
                <a:latin typeface="Arial"/>
                <a:ea typeface="Arial"/>
                <a:cs typeface="Arial"/>
                <a:sym typeface="Arial"/>
              </a:rPr>
              <a:t>CONCEPTOS DE CALIDAD DEL SOFTWARE</a:t>
            </a:r>
            <a:endParaRPr sz="48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0"/>
          <p:cNvSpPr txBox="1">
            <a:spLocks noGrp="1"/>
          </p:cNvSpPr>
          <p:nvPr>
            <p:ph type="ctrTitle" idx="4294967295"/>
          </p:nvPr>
        </p:nvSpPr>
        <p:spPr>
          <a:xfrm>
            <a:off x="698740" y="1846053"/>
            <a:ext cx="7487728" cy="2458529"/>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MODELOS DE CALIDAD DEL PRODUCTO SOFTWARE</a:t>
            </a:r>
            <a:endParaRPr sz="4800" b="1" i="0" u="none" strike="noStrike" cap="none">
              <a:solidFill>
                <a:srgbClr val="00B0F0"/>
              </a:solidFill>
              <a:latin typeface="Arial"/>
              <a:ea typeface="Arial"/>
              <a:cs typeface="Arial"/>
              <a:sym typeface="Arial"/>
            </a:endParaRPr>
          </a:p>
        </p:txBody>
      </p:sp>
      <p:cxnSp>
        <p:nvCxnSpPr>
          <p:cNvPr id="370" name="Google Shape;370;p4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71" name="Google Shape;371;p4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72" name="Google Shape;372;p4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40</a:t>
            </a:fld>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69" name="Google Shape;3069;p400"/>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chemeClr val="accent3"/>
                </a:solidFill>
                <a:latin typeface="Arial"/>
                <a:ea typeface="Arial"/>
                <a:cs typeface="Arial"/>
                <a:sym typeface="Arial"/>
              </a:rPr>
              <a:t>Taller N.7</a:t>
            </a:r>
            <a:endParaRPr>
              <a:latin typeface="Arial"/>
              <a:ea typeface="Arial"/>
              <a:cs typeface="Arial"/>
              <a:sym typeface="Arial"/>
            </a:endParaRPr>
          </a:p>
        </p:txBody>
      </p:sp>
      <p:sp>
        <p:nvSpPr>
          <p:cNvPr id="3070" name="Google Shape;3070;p400"/>
          <p:cNvSpPr txBox="1">
            <a:spLocks noGrp="1"/>
          </p:cNvSpPr>
          <p:nvPr>
            <p:ph type="body" idx="1"/>
          </p:nvPr>
        </p:nvSpPr>
        <p:spPr>
          <a:xfrm>
            <a:off x="82864" y="1276710"/>
            <a:ext cx="8737286" cy="3392109"/>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Calcular los ahorros en costos, suponiendo que inyectamos 100 defectos en un producto, comparando</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Solo testing como control de calidad</a:t>
            </a:r>
            <a:endParaRPr/>
          </a:p>
          <a:p>
            <a:pPr marL="1371600" lvl="2" indent="-3810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Uso de la efectividad de la revisión de requisitos con una efectividad del 70%</a:t>
            </a:r>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401"/>
          <p:cNvSpPr txBox="1">
            <a:spLocks noGrp="1"/>
          </p:cNvSpPr>
          <p:nvPr>
            <p:ph type="title"/>
          </p:nvPr>
        </p:nvSpPr>
        <p:spPr>
          <a:xfrm>
            <a:off x="395288" y="188914"/>
            <a:ext cx="8424862" cy="4995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Continuación Taller N.7</a:t>
            </a:r>
            <a:endParaRPr/>
          </a:p>
        </p:txBody>
      </p:sp>
      <p:sp>
        <p:nvSpPr>
          <p:cNvPr id="3076" name="Google Shape;3076;p401"/>
          <p:cNvSpPr txBox="1">
            <a:spLocks noGrp="1"/>
          </p:cNvSpPr>
          <p:nvPr>
            <p:ph type="body" idx="1"/>
          </p:nvPr>
        </p:nvSpPr>
        <p:spPr>
          <a:xfrm>
            <a:off x="82864" y="523674"/>
            <a:ext cx="8932044" cy="579106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Font typeface="Arial"/>
              <a:buChar char="•"/>
            </a:pPr>
            <a:r>
              <a:rPr lang="es-EC" sz="1800">
                <a:latin typeface="Arial"/>
                <a:ea typeface="Arial"/>
                <a:cs typeface="Arial"/>
                <a:sym typeface="Arial"/>
              </a:rPr>
              <a:t>Asumir el siguiente promedio de costo de corrección de defectos, acorde a la fase/actividad en la cual el defecto es detectado y corregido (en $)</a:t>
            </a:r>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Revisión de requerimientos	       200</a:t>
            </a:r>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Revisión del diseño		       500</a:t>
            </a:r>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Revisión del código		   1.200</a:t>
            </a:r>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Testing			   5.000</a:t>
            </a:r>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Despliegue		        	15.200</a:t>
            </a:r>
            <a:endParaRPr/>
          </a:p>
          <a:p>
            <a:pPr marL="457200" lvl="0" indent="-419100" algn="just" rtl="0">
              <a:lnSpc>
                <a:spcPct val="100000"/>
              </a:lnSpc>
              <a:spcBef>
                <a:spcPts val="600"/>
              </a:spcBef>
              <a:spcAft>
                <a:spcPts val="0"/>
              </a:spcAft>
              <a:buSzPts val="3000"/>
              <a:buFont typeface="Arial"/>
              <a:buChar char="•"/>
            </a:pPr>
            <a:r>
              <a:rPr lang="es-EC" sz="1800">
                <a:latin typeface="Arial"/>
                <a:ea typeface="Arial"/>
                <a:cs typeface="Arial"/>
                <a:sym typeface="Arial"/>
              </a:rPr>
              <a:t>Asumir la siguiente distribución de defectos detectados, acorde a la fase de inyección</a:t>
            </a:r>
            <a:endParaRPr sz="1800">
              <a:latin typeface="Arial"/>
              <a:ea typeface="Arial"/>
              <a:cs typeface="Arial"/>
              <a:sym typeface="Arial"/>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Análisis			57%</a:t>
            </a:r>
            <a:endParaRPr sz="1200">
              <a:latin typeface="Arial"/>
              <a:ea typeface="Arial"/>
              <a:cs typeface="Arial"/>
              <a:sym typeface="Arial"/>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Diseño			27%</a:t>
            </a:r>
            <a:endParaRPr sz="1200">
              <a:latin typeface="Arial"/>
              <a:ea typeface="Arial"/>
              <a:cs typeface="Arial"/>
              <a:sym typeface="Arial"/>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Codificación			  8%</a:t>
            </a:r>
            <a:endParaRPr sz="1200">
              <a:latin typeface="Arial"/>
              <a:ea typeface="Arial"/>
              <a:cs typeface="Arial"/>
              <a:sym typeface="Arial"/>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Testing			  8%</a:t>
            </a:r>
            <a:endParaRPr sz="1200">
              <a:latin typeface="Arial"/>
              <a:ea typeface="Arial"/>
              <a:cs typeface="Arial"/>
              <a:sym typeface="Arial"/>
            </a:endParaRPr>
          </a:p>
          <a:p>
            <a:pPr marL="914400" lvl="1" indent="-228600" algn="just" rtl="0">
              <a:lnSpc>
                <a:spcPct val="100000"/>
              </a:lnSpc>
              <a:spcBef>
                <a:spcPts val="0"/>
              </a:spcBef>
              <a:spcAft>
                <a:spcPts val="0"/>
              </a:spcAft>
              <a:buSzPts val="2400"/>
              <a:buFont typeface="Noto Sans Symbols"/>
              <a:buNone/>
            </a:pPr>
            <a:endParaRPr sz="1200">
              <a:latin typeface="Arial"/>
              <a:ea typeface="Arial"/>
              <a:cs typeface="Arial"/>
              <a:sym typeface="Arial"/>
            </a:endParaRPr>
          </a:p>
          <a:p>
            <a:pPr marL="457200" lvl="0" indent="-419100" algn="just" rtl="0">
              <a:lnSpc>
                <a:spcPct val="100000"/>
              </a:lnSpc>
              <a:spcBef>
                <a:spcPts val="600"/>
              </a:spcBef>
              <a:spcAft>
                <a:spcPts val="0"/>
              </a:spcAft>
              <a:buSzPts val="3000"/>
              <a:buFont typeface="Arial"/>
              <a:buChar char="•"/>
            </a:pPr>
            <a:r>
              <a:rPr lang="es-EC" sz="1800">
                <a:latin typeface="Arial"/>
                <a:ea typeface="Arial"/>
                <a:cs typeface="Arial"/>
                <a:sym typeface="Arial"/>
              </a:rPr>
              <a:t>Realizamos una revisión de requerimientos con una efectividad del 70% y una revisión del diseño con una efectividad del 55% en adición al testing con una efectividad del 30%</a:t>
            </a:r>
            <a:endParaRPr/>
          </a:p>
          <a:p>
            <a:pPr marL="457200" lvl="0" indent="-419100" algn="just" rtl="0">
              <a:lnSpc>
                <a:spcPct val="100000"/>
              </a:lnSpc>
              <a:spcBef>
                <a:spcPts val="600"/>
              </a:spcBef>
              <a:spcAft>
                <a:spcPts val="0"/>
              </a:spcAft>
              <a:buSzPts val="3000"/>
              <a:buFont typeface="Arial"/>
              <a:buChar char="•"/>
            </a:pPr>
            <a:r>
              <a:rPr lang="es-EC" sz="1800">
                <a:latin typeface="Arial"/>
                <a:ea typeface="Arial"/>
                <a:cs typeface="Arial"/>
                <a:sym typeface="Arial"/>
              </a:rPr>
              <a:t>Calcular para el proyecto en el cual inyectamos 100 defectos:</a:t>
            </a:r>
            <a:endParaRPr sz="1800">
              <a:latin typeface="Arial"/>
              <a:ea typeface="Arial"/>
              <a:cs typeface="Arial"/>
              <a:sym typeface="Arial"/>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Número de defectos detectados en la revisión de requerimientos</a:t>
            </a:r>
            <a:endParaRPr sz="1200">
              <a:latin typeface="Arial"/>
              <a:ea typeface="Arial"/>
              <a:cs typeface="Arial"/>
              <a:sym typeface="Arial"/>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Costo total por estos defectos</a:t>
            </a:r>
            <a:endParaRPr sz="1200">
              <a:latin typeface="Arial"/>
              <a:ea typeface="Arial"/>
              <a:cs typeface="Arial"/>
              <a:sym typeface="Arial"/>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Número de escapes de la revisión de requerimientos</a:t>
            </a:r>
            <a:endParaRPr sz="1200">
              <a:latin typeface="Arial"/>
              <a:ea typeface="Arial"/>
              <a:cs typeface="Arial"/>
              <a:sym typeface="Arial"/>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Número de defectos detectados en el despliegue (después del testing)</a:t>
            </a:r>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Costo total por estos defectos</a:t>
            </a:r>
            <a:endParaRPr/>
          </a:p>
          <a:p>
            <a:pPr marL="914400" lvl="1" indent="-381000" algn="just" rtl="0">
              <a:lnSpc>
                <a:spcPct val="100000"/>
              </a:lnSpc>
              <a:spcBef>
                <a:spcPts val="0"/>
              </a:spcBef>
              <a:spcAft>
                <a:spcPts val="0"/>
              </a:spcAft>
              <a:buSzPts val="2400"/>
              <a:buFont typeface="Noto Sans Symbols"/>
              <a:buChar char="▪"/>
            </a:pPr>
            <a:r>
              <a:rPr lang="es-EC" sz="1200">
                <a:latin typeface="Arial"/>
                <a:ea typeface="Arial"/>
                <a:cs typeface="Arial"/>
                <a:sym typeface="Arial"/>
              </a:rPr>
              <a:t>Los ahorros en costos que podríamos alcanzar introduciendo una inspección de código antes del testing con una efectividad del 80%</a:t>
            </a:r>
            <a:endParaRPr sz="1200">
              <a:latin typeface="Arial"/>
              <a:ea typeface="Arial"/>
              <a:cs typeface="Arial"/>
              <a:sym typeface="Arial"/>
            </a:endParaRPr>
          </a:p>
          <a:p>
            <a:pPr marL="914400" lvl="1" indent="-228600" algn="just" rtl="0">
              <a:lnSpc>
                <a:spcPct val="100000"/>
              </a:lnSpc>
              <a:spcBef>
                <a:spcPts val="0"/>
              </a:spcBef>
              <a:spcAft>
                <a:spcPts val="0"/>
              </a:spcAft>
              <a:buSzPts val="2400"/>
              <a:buFont typeface="Noto Sans Symbols"/>
              <a:buNone/>
            </a:pPr>
            <a:endParaRPr sz="1200">
              <a:latin typeface="Arial"/>
              <a:ea typeface="Arial"/>
              <a:cs typeface="Arial"/>
              <a:sym typeface="Arial"/>
            </a:endParaRPr>
          </a:p>
          <a:p>
            <a:pPr marL="914400" lvl="1" indent="-228600" algn="just" rtl="0">
              <a:lnSpc>
                <a:spcPct val="100000"/>
              </a:lnSpc>
              <a:spcBef>
                <a:spcPts val="0"/>
              </a:spcBef>
              <a:spcAft>
                <a:spcPts val="0"/>
              </a:spcAft>
              <a:buSzPts val="2400"/>
              <a:buFont typeface="Noto Sans Symbols"/>
              <a:buNone/>
            </a:pPr>
            <a:endParaRPr sz="1200">
              <a:latin typeface="Arial"/>
              <a:ea typeface="Arial"/>
              <a:cs typeface="Arial"/>
              <a:sym typeface="Aria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3080"/>
        <p:cNvGrpSpPr/>
        <p:nvPr/>
      </p:nvGrpSpPr>
      <p:grpSpPr>
        <a:xfrm>
          <a:off x="0" y="0"/>
          <a:ext cx="0" cy="0"/>
          <a:chOff x="0" y="0"/>
          <a:chExt cx="0" cy="0"/>
        </a:xfrm>
      </p:grpSpPr>
      <p:sp>
        <p:nvSpPr>
          <p:cNvPr id="3081" name="Google Shape;3081;p402"/>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solidFill>
                  <a:srgbClr val="92D050"/>
                </a:solidFill>
                <a:latin typeface="Arial"/>
                <a:ea typeface="Arial"/>
                <a:cs typeface="Arial"/>
                <a:sym typeface="Arial"/>
              </a:rPr>
              <a:t>Trabajo autónomo N. 1  – Herramientas básicas de calidad</a:t>
            </a:r>
            <a:endParaRPr/>
          </a:p>
        </p:txBody>
      </p:sp>
      <p:sp>
        <p:nvSpPr>
          <p:cNvPr id="3082" name="Google Shape;3082;p402"/>
          <p:cNvSpPr txBox="1">
            <a:spLocks noGrp="1"/>
          </p:cNvSpPr>
          <p:nvPr>
            <p:ph type="body" idx="1"/>
          </p:nvPr>
        </p:nvSpPr>
        <p:spPr>
          <a:xfrm>
            <a:off x="606055" y="1682267"/>
            <a:ext cx="8129153" cy="4764900"/>
          </a:xfrm>
          <a:prstGeom prst="rect">
            <a:avLst/>
          </a:prstGeom>
          <a:noFill/>
          <a:ln>
            <a:noFill/>
          </a:ln>
        </p:spPr>
        <p:txBody>
          <a:bodyPr spcFirstLastPara="1" wrap="square" lIns="91425" tIns="91425" rIns="91425" bIns="91425" anchor="t" anchorCtr="0">
            <a:noAutofit/>
          </a:bodyPr>
          <a:lstStyle/>
          <a:p>
            <a:pPr marL="38100" lvl="0" indent="0" algn="just" rtl="0">
              <a:lnSpc>
                <a:spcPct val="100000"/>
              </a:lnSpc>
              <a:spcBef>
                <a:spcPts val="600"/>
              </a:spcBef>
              <a:spcAft>
                <a:spcPts val="0"/>
              </a:spcAft>
              <a:buSzPts val="3000"/>
              <a:buNone/>
            </a:pPr>
            <a:r>
              <a:rPr lang="es-EC" sz="2800">
                <a:latin typeface="Arial"/>
                <a:ea typeface="Arial"/>
                <a:cs typeface="Arial"/>
                <a:sym typeface="Arial"/>
              </a:rPr>
              <a:t>Lectura Basic Tools</a:t>
            </a:r>
            <a:endParaRPr/>
          </a:p>
          <a:p>
            <a:pPr marL="38100" lvl="0" indent="0" algn="just" rtl="0">
              <a:lnSpc>
                <a:spcPct val="100000"/>
              </a:lnSpc>
              <a:spcBef>
                <a:spcPts val="600"/>
              </a:spcBef>
              <a:spcAft>
                <a:spcPts val="0"/>
              </a:spcAft>
              <a:buSzPts val="3000"/>
              <a:buNone/>
            </a:pPr>
            <a:endParaRPr sz="2800">
              <a:latin typeface="Arial"/>
              <a:ea typeface="Arial"/>
              <a:cs typeface="Arial"/>
              <a:sym typeface="Arial"/>
            </a:endParaRPr>
          </a:p>
          <a:p>
            <a:pPr marL="38100" lvl="0" indent="0" algn="just" rtl="0">
              <a:lnSpc>
                <a:spcPct val="100000"/>
              </a:lnSpc>
              <a:spcBef>
                <a:spcPts val="600"/>
              </a:spcBef>
              <a:spcAft>
                <a:spcPts val="0"/>
              </a:spcAft>
              <a:buSzPts val="3000"/>
              <a:buNone/>
            </a:pPr>
            <a:r>
              <a:rPr lang="es-EC" sz="2800">
                <a:latin typeface="Arial"/>
                <a:ea typeface="Arial"/>
                <a:cs typeface="Arial"/>
                <a:sym typeface="Arial"/>
              </a:rPr>
              <a:t>Herramientas básicas de calidad</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Histogramas. Análisis de Pareto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Análisis Causa – Efecto y Estratificación</a:t>
            </a: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Análisis de tendencias y gráficos de control</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Cada uno realizará una presentación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3086"/>
        <p:cNvGrpSpPr/>
        <p:nvPr/>
      </p:nvGrpSpPr>
      <p:grpSpPr>
        <a:xfrm>
          <a:off x="0" y="0"/>
          <a:ext cx="0" cy="0"/>
          <a:chOff x="0" y="0"/>
          <a:chExt cx="0" cy="0"/>
        </a:xfrm>
      </p:grpSpPr>
      <p:sp>
        <p:nvSpPr>
          <p:cNvPr id="3087" name="Google Shape;3087;p403"/>
          <p:cNvSpPr txBox="1">
            <a:spLocks noGrp="1"/>
          </p:cNvSpPr>
          <p:nvPr>
            <p:ph type="ctrTitle" idx="4294967295"/>
          </p:nvPr>
        </p:nvSpPr>
        <p:spPr>
          <a:xfrm>
            <a:off x="387054" y="1190847"/>
            <a:ext cx="8566030" cy="414494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ISO/IEC 29110</a:t>
            </a:r>
            <a:br>
              <a:rPr lang="es-EC" sz="4800" b="1" i="0" u="none" strike="noStrike" cap="none">
                <a:solidFill>
                  <a:srgbClr val="00B0F0"/>
                </a:solidFill>
                <a:latin typeface="Arial"/>
                <a:ea typeface="Arial"/>
                <a:cs typeface="Arial"/>
                <a:sym typeface="Arial"/>
              </a:rPr>
            </a:br>
            <a:br>
              <a:rPr lang="es-EC" sz="4800" b="1" i="0" u="none" strike="noStrike" cap="none">
                <a:solidFill>
                  <a:srgbClr val="00B0F0"/>
                </a:solidFill>
                <a:latin typeface="Arial"/>
                <a:ea typeface="Arial"/>
                <a:cs typeface="Arial"/>
                <a:sym typeface="Arial"/>
              </a:rPr>
            </a:br>
            <a:r>
              <a:rPr lang="es-EC" sz="4800" b="0" i="0" u="none" strike="noStrike" cap="none">
                <a:solidFill>
                  <a:srgbClr val="00B0F0"/>
                </a:solidFill>
                <a:latin typeface="Arial"/>
                <a:ea typeface="Arial"/>
                <a:cs typeface="Arial"/>
                <a:sym typeface="Arial"/>
              </a:rPr>
              <a:t>PERFILES DE CICLO DE VIDA PARA PEQUEÑAS ORGANIZACIONES</a:t>
            </a:r>
            <a:endParaRPr sz="4800" b="0" i="0" u="none" strike="noStrike" cap="none">
              <a:solidFill>
                <a:srgbClr val="00B0F0"/>
              </a:solidFill>
              <a:latin typeface="Arial"/>
              <a:ea typeface="Arial"/>
              <a:cs typeface="Arial"/>
              <a:sym typeface="Arial"/>
            </a:endParaRPr>
          </a:p>
        </p:txBody>
      </p:sp>
      <p:cxnSp>
        <p:nvCxnSpPr>
          <p:cNvPr id="3088" name="Google Shape;3088;p40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089" name="Google Shape;3089;p40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090" name="Google Shape;3090;p40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403</a:t>
            </a:fld>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3094"/>
        <p:cNvGrpSpPr/>
        <p:nvPr/>
      </p:nvGrpSpPr>
      <p:grpSpPr>
        <a:xfrm>
          <a:off x="0" y="0"/>
          <a:ext cx="0" cy="0"/>
          <a:chOff x="0" y="0"/>
          <a:chExt cx="0" cy="0"/>
        </a:xfrm>
      </p:grpSpPr>
      <p:sp>
        <p:nvSpPr>
          <p:cNvPr id="3095" name="Google Shape;3095;p404"/>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 29110</a:t>
            </a:r>
            <a:endParaRPr/>
          </a:p>
        </p:txBody>
      </p:sp>
      <p:sp>
        <p:nvSpPr>
          <p:cNvPr id="3096" name="Google Shape;3096;p404"/>
          <p:cNvSpPr txBox="1">
            <a:spLocks noGrp="1"/>
          </p:cNvSpPr>
          <p:nvPr>
            <p:ph type="body" idx="1"/>
          </p:nvPr>
        </p:nvSpPr>
        <p:spPr>
          <a:xfrm>
            <a:off x="190440" y="1457865"/>
            <a:ext cx="8435975" cy="226428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Organizaciones pequeñas o departamentos (Hasta 25 personas)</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En Europa más del 92% de las organizaciones tienen entre 1 y 9 empleados. En Canadá el 80% de las organizaciones tiene 25 empleados o menos</a:t>
            </a:r>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p405"/>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Perfiles genéricos</a:t>
            </a:r>
            <a:endParaRPr/>
          </a:p>
        </p:txBody>
      </p:sp>
      <p:graphicFrame>
        <p:nvGraphicFramePr>
          <p:cNvPr id="3102" name="Google Shape;3102;p405"/>
          <p:cNvGraphicFramePr/>
          <p:nvPr/>
        </p:nvGraphicFramePr>
        <p:xfrm>
          <a:off x="959084" y="1773519"/>
          <a:ext cx="3000000" cy="3000000"/>
        </p:xfrm>
        <a:graphic>
          <a:graphicData uri="http://schemas.openxmlformats.org/drawingml/2006/table">
            <a:tbl>
              <a:tblPr firstRow="1" bandRow="1">
                <a:noFill/>
                <a:tableStyleId>{3ED5E62B-5EB3-449B-AB98-16D06887C7FE}</a:tableStyleId>
              </a:tblPr>
              <a:tblGrid>
                <a:gridCol w="1731750">
                  <a:extLst>
                    <a:ext uri="{9D8B030D-6E8A-4147-A177-3AD203B41FA5}">
                      <a16:colId xmlns:a16="http://schemas.microsoft.com/office/drawing/2014/main" val="20000"/>
                    </a:ext>
                  </a:extLst>
                </a:gridCol>
                <a:gridCol w="5565525">
                  <a:extLst>
                    <a:ext uri="{9D8B030D-6E8A-4147-A177-3AD203B41FA5}">
                      <a16:colId xmlns:a16="http://schemas.microsoft.com/office/drawing/2014/main" val="20001"/>
                    </a:ext>
                  </a:extLst>
                </a:gridCol>
              </a:tblGrid>
              <a:tr h="370850">
                <a:tc>
                  <a:txBody>
                    <a:bodyPr/>
                    <a:lstStyle/>
                    <a:p>
                      <a:pPr marL="0" marR="0" lvl="0" indent="0" algn="just" rtl="0">
                        <a:lnSpc>
                          <a:spcPct val="100000"/>
                        </a:lnSpc>
                        <a:spcBef>
                          <a:spcPts val="0"/>
                        </a:spcBef>
                        <a:spcAft>
                          <a:spcPts val="0"/>
                        </a:spcAft>
                        <a:buNone/>
                      </a:pPr>
                      <a:r>
                        <a:rPr lang="es-EC" sz="2000" b="1" u="none" strike="noStrike" cap="none"/>
                        <a:t>PERFIL</a:t>
                      </a:r>
                      <a:endParaRPr sz="2000" b="1" u="none" strike="noStrike" cap="none"/>
                    </a:p>
                  </a:txBody>
                  <a:tcPr marL="91450" marR="91450" marT="45725" marB="45725"/>
                </a:tc>
                <a:tc>
                  <a:txBody>
                    <a:bodyPr/>
                    <a:lstStyle/>
                    <a:p>
                      <a:pPr marL="0" marR="0" lvl="0" indent="0" algn="just" rtl="0">
                        <a:lnSpc>
                          <a:spcPct val="100000"/>
                        </a:lnSpc>
                        <a:spcBef>
                          <a:spcPts val="0"/>
                        </a:spcBef>
                        <a:spcAft>
                          <a:spcPts val="0"/>
                        </a:spcAft>
                        <a:buNone/>
                      </a:pPr>
                      <a:r>
                        <a:rPr lang="es-EC" sz="2000" b="1" u="none" strike="noStrike" cap="none"/>
                        <a:t>DESRIPCIÓN</a:t>
                      </a:r>
                      <a:endParaRPr sz="2000" b="1"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just" rtl="0">
                        <a:lnSpc>
                          <a:spcPct val="100000"/>
                        </a:lnSpc>
                        <a:spcBef>
                          <a:spcPts val="0"/>
                        </a:spcBef>
                        <a:spcAft>
                          <a:spcPts val="0"/>
                        </a:spcAft>
                        <a:buNone/>
                      </a:pPr>
                      <a:r>
                        <a:rPr lang="es-EC" sz="2000" u="none" strike="noStrike" cap="none"/>
                        <a:t>Entrada</a:t>
                      </a:r>
                      <a:endParaRPr sz="2000" u="none" strike="noStrike" cap="none"/>
                    </a:p>
                  </a:txBody>
                  <a:tcPr marL="91450" marR="91450" marT="45725" marB="45725"/>
                </a:tc>
                <a:tc>
                  <a:txBody>
                    <a:bodyPr/>
                    <a:lstStyle/>
                    <a:p>
                      <a:pPr marL="0" marR="0" lvl="0" indent="0" algn="just" rtl="0">
                        <a:lnSpc>
                          <a:spcPct val="100000"/>
                        </a:lnSpc>
                        <a:spcBef>
                          <a:spcPts val="0"/>
                        </a:spcBef>
                        <a:spcAft>
                          <a:spcPts val="0"/>
                        </a:spcAft>
                        <a:buNone/>
                      </a:pPr>
                      <a:r>
                        <a:rPr lang="es-EC" sz="2000" u="none" strike="noStrike" cap="none"/>
                        <a:t>Este perfil es para organizaciones que trabajan en proyectos pequeños (ejemplo proyecto de hasta 6 personas/mes) y emprendimientos</a:t>
                      </a:r>
                      <a:endParaRPr sz="20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just" rtl="0">
                        <a:lnSpc>
                          <a:spcPct val="100000"/>
                        </a:lnSpc>
                        <a:spcBef>
                          <a:spcPts val="0"/>
                        </a:spcBef>
                        <a:spcAft>
                          <a:spcPts val="0"/>
                        </a:spcAft>
                        <a:buNone/>
                      </a:pPr>
                      <a:r>
                        <a:rPr lang="es-EC" sz="2000" u="none" strike="noStrike" cap="none"/>
                        <a:t>Básico</a:t>
                      </a:r>
                      <a:endParaRPr sz="2000" u="none" strike="noStrike" cap="none"/>
                    </a:p>
                  </a:txBody>
                  <a:tcPr marL="91450" marR="91450" marT="45725" marB="45725"/>
                </a:tc>
                <a:tc>
                  <a:txBody>
                    <a:bodyPr/>
                    <a:lstStyle/>
                    <a:p>
                      <a:pPr marL="0" marR="0" lvl="0" indent="0" algn="just" rtl="0">
                        <a:lnSpc>
                          <a:spcPct val="100000"/>
                        </a:lnSpc>
                        <a:spcBef>
                          <a:spcPts val="0"/>
                        </a:spcBef>
                        <a:spcAft>
                          <a:spcPts val="0"/>
                        </a:spcAft>
                        <a:buNone/>
                      </a:pPr>
                      <a:r>
                        <a:rPr lang="es-EC" sz="2000" u="none" strike="noStrike" cap="none"/>
                        <a:t>Perfil para organizaciones que desarrollan solo un proyecto a la vez con uno solo equipo</a:t>
                      </a:r>
                      <a:endParaRPr sz="20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just" rtl="0">
                        <a:lnSpc>
                          <a:spcPct val="100000"/>
                        </a:lnSpc>
                        <a:spcBef>
                          <a:spcPts val="0"/>
                        </a:spcBef>
                        <a:spcAft>
                          <a:spcPts val="0"/>
                        </a:spcAft>
                        <a:buNone/>
                      </a:pPr>
                      <a:r>
                        <a:rPr lang="es-EC" sz="2000" u="none" strike="noStrike" cap="none"/>
                        <a:t>Intermedio</a:t>
                      </a:r>
                      <a:endParaRPr sz="2000" u="none" strike="noStrike" cap="none"/>
                    </a:p>
                  </a:txBody>
                  <a:tcPr marL="91450" marR="91450" marT="45725" marB="45725"/>
                </a:tc>
                <a:tc>
                  <a:txBody>
                    <a:bodyPr/>
                    <a:lstStyle/>
                    <a:p>
                      <a:pPr marL="0" marR="0" lvl="0" indent="0" algn="just" rtl="0">
                        <a:lnSpc>
                          <a:spcPct val="100000"/>
                        </a:lnSpc>
                        <a:spcBef>
                          <a:spcPts val="0"/>
                        </a:spcBef>
                        <a:spcAft>
                          <a:spcPts val="0"/>
                        </a:spcAft>
                        <a:buNone/>
                      </a:pPr>
                      <a:r>
                        <a:rPr lang="es-EC" sz="2000" u="none" strike="noStrike" cap="none"/>
                        <a:t>Perfil para organizaciones que realizan desarrollo simultáneo de más de un proyecto con más de un equipo.</a:t>
                      </a:r>
                      <a:endParaRPr sz="20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just" rtl="0">
                        <a:lnSpc>
                          <a:spcPct val="100000"/>
                        </a:lnSpc>
                        <a:spcBef>
                          <a:spcPts val="0"/>
                        </a:spcBef>
                        <a:spcAft>
                          <a:spcPts val="0"/>
                        </a:spcAft>
                        <a:buNone/>
                      </a:pPr>
                      <a:r>
                        <a:rPr lang="es-EC" sz="2000" u="none" strike="noStrike" cap="none"/>
                        <a:t>Avanzado</a:t>
                      </a:r>
                      <a:endParaRPr sz="2000" u="none" strike="noStrike" cap="none"/>
                    </a:p>
                  </a:txBody>
                  <a:tcPr marL="91450" marR="91450" marT="45725" marB="45725"/>
                </a:tc>
                <a:tc>
                  <a:txBody>
                    <a:bodyPr/>
                    <a:lstStyle/>
                    <a:p>
                      <a:pPr marL="0" marR="0" lvl="0" indent="0" algn="just" rtl="0">
                        <a:lnSpc>
                          <a:spcPct val="100000"/>
                        </a:lnSpc>
                        <a:spcBef>
                          <a:spcPts val="0"/>
                        </a:spcBef>
                        <a:spcAft>
                          <a:spcPts val="0"/>
                        </a:spcAft>
                        <a:buNone/>
                      </a:pPr>
                      <a:r>
                        <a:rPr lang="es-EC" sz="2000" u="none" strike="noStrike" cap="none"/>
                        <a:t>Este perfil es para organizaciones que desean mejorar significativamente la gestión de sus negocios y su competitividad</a:t>
                      </a:r>
                      <a:endParaRPr sz="20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06"/>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Gestión e implementación del proceso para el perfil básico</a:t>
            </a:r>
            <a:endParaRPr/>
          </a:p>
        </p:txBody>
      </p:sp>
      <p:pic>
        <p:nvPicPr>
          <p:cNvPr id="3108" name="Google Shape;3108;p406"/>
          <p:cNvPicPr preferRelativeResize="0"/>
          <p:nvPr/>
        </p:nvPicPr>
        <p:blipFill rotWithShape="1">
          <a:blip r:embed="rId3">
            <a:alphaModFix/>
          </a:blip>
          <a:srcRect/>
          <a:stretch/>
        </p:blipFill>
        <p:spPr>
          <a:xfrm>
            <a:off x="527125" y="1362725"/>
            <a:ext cx="7581396" cy="4946352"/>
          </a:xfrm>
          <a:prstGeom prst="rect">
            <a:avLst/>
          </a:prstGeom>
          <a:noFill/>
          <a:ln>
            <a:noFill/>
          </a:ln>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3112"/>
        <p:cNvGrpSpPr/>
        <p:nvPr/>
      </p:nvGrpSpPr>
      <p:grpSpPr>
        <a:xfrm>
          <a:off x="0" y="0"/>
          <a:ext cx="0" cy="0"/>
          <a:chOff x="0" y="0"/>
          <a:chExt cx="0" cy="0"/>
        </a:xfrm>
      </p:grpSpPr>
      <p:sp>
        <p:nvSpPr>
          <p:cNvPr id="3113" name="Google Shape;3113;p407"/>
          <p:cNvSpPr txBox="1">
            <a:spLocks noGrp="1"/>
          </p:cNvSpPr>
          <p:nvPr>
            <p:ph type="title"/>
          </p:nvPr>
        </p:nvSpPr>
        <p:spPr>
          <a:xfrm>
            <a:off x="395288" y="188914"/>
            <a:ext cx="8424862" cy="96215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Actividades del proceso gestión del proyecto</a:t>
            </a:r>
            <a:endParaRPr/>
          </a:p>
        </p:txBody>
      </p:sp>
      <p:pic>
        <p:nvPicPr>
          <p:cNvPr id="3114" name="Google Shape;3114;p407"/>
          <p:cNvPicPr preferRelativeResize="0"/>
          <p:nvPr/>
        </p:nvPicPr>
        <p:blipFill rotWithShape="1">
          <a:blip r:embed="rId3">
            <a:alphaModFix/>
          </a:blip>
          <a:srcRect/>
          <a:stretch/>
        </p:blipFill>
        <p:spPr>
          <a:xfrm>
            <a:off x="1926892" y="1151068"/>
            <a:ext cx="5361654" cy="5577692"/>
          </a:xfrm>
          <a:prstGeom prst="rect">
            <a:avLst/>
          </a:prstGeom>
          <a:noFill/>
          <a:ln>
            <a:noFill/>
          </a:ln>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3118"/>
        <p:cNvGrpSpPr/>
        <p:nvPr/>
      </p:nvGrpSpPr>
      <p:grpSpPr>
        <a:xfrm>
          <a:off x="0" y="0"/>
          <a:ext cx="0" cy="0"/>
          <a:chOff x="0" y="0"/>
          <a:chExt cx="0" cy="0"/>
        </a:xfrm>
      </p:grpSpPr>
      <p:sp>
        <p:nvSpPr>
          <p:cNvPr id="3119" name="Google Shape;3119;p408"/>
          <p:cNvSpPr txBox="1">
            <a:spLocks noGrp="1"/>
          </p:cNvSpPr>
          <p:nvPr>
            <p:ph type="title"/>
          </p:nvPr>
        </p:nvSpPr>
        <p:spPr>
          <a:xfrm>
            <a:off x="395288" y="188914"/>
            <a:ext cx="8424862" cy="67169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Actividades del proceso de  implementación</a:t>
            </a:r>
            <a:endParaRPr/>
          </a:p>
        </p:txBody>
      </p:sp>
      <p:pic>
        <p:nvPicPr>
          <p:cNvPr id="3120" name="Google Shape;3120;p408"/>
          <p:cNvPicPr preferRelativeResize="0"/>
          <p:nvPr/>
        </p:nvPicPr>
        <p:blipFill rotWithShape="1">
          <a:blip r:embed="rId3">
            <a:alphaModFix/>
          </a:blip>
          <a:srcRect/>
          <a:stretch/>
        </p:blipFill>
        <p:spPr>
          <a:xfrm>
            <a:off x="1873102" y="726598"/>
            <a:ext cx="5893917" cy="6131402"/>
          </a:xfrm>
          <a:prstGeom prst="rect">
            <a:avLst/>
          </a:prstGeom>
          <a:noFill/>
          <a:ln>
            <a:noFill/>
          </a:ln>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sp>
        <p:nvSpPr>
          <p:cNvPr id="3125" name="Google Shape;3125;p409"/>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Descripción de una tarea de la actividad análisis de requerimientos</a:t>
            </a:r>
            <a:endParaRPr/>
          </a:p>
        </p:txBody>
      </p:sp>
      <p:graphicFrame>
        <p:nvGraphicFramePr>
          <p:cNvPr id="3126" name="Google Shape;3126;p409"/>
          <p:cNvGraphicFramePr/>
          <p:nvPr/>
        </p:nvGraphicFramePr>
        <p:xfrm>
          <a:off x="545052" y="1881092"/>
          <a:ext cx="3000000" cy="3000000"/>
        </p:xfrm>
        <a:graphic>
          <a:graphicData uri="http://schemas.openxmlformats.org/drawingml/2006/table">
            <a:tbl>
              <a:tblPr firstRow="1" bandRow="1">
                <a:noFill/>
                <a:tableStyleId>{3ED5E62B-5EB3-449B-AB98-16D06887C7FE}</a:tableStyleId>
              </a:tblPr>
              <a:tblGrid>
                <a:gridCol w="756625">
                  <a:extLst>
                    <a:ext uri="{9D8B030D-6E8A-4147-A177-3AD203B41FA5}">
                      <a16:colId xmlns:a16="http://schemas.microsoft.com/office/drawing/2014/main" val="20000"/>
                    </a:ext>
                  </a:extLst>
                </a:gridCol>
                <a:gridCol w="3220125">
                  <a:extLst>
                    <a:ext uri="{9D8B030D-6E8A-4147-A177-3AD203B41FA5}">
                      <a16:colId xmlns:a16="http://schemas.microsoft.com/office/drawing/2014/main" val="20001"/>
                    </a:ext>
                  </a:extLst>
                </a:gridCol>
                <a:gridCol w="1988375">
                  <a:extLst>
                    <a:ext uri="{9D8B030D-6E8A-4147-A177-3AD203B41FA5}">
                      <a16:colId xmlns:a16="http://schemas.microsoft.com/office/drawing/2014/main" val="20002"/>
                    </a:ext>
                  </a:extLst>
                </a:gridCol>
                <a:gridCol w="1988375">
                  <a:extLst>
                    <a:ext uri="{9D8B030D-6E8A-4147-A177-3AD203B41FA5}">
                      <a16:colId xmlns:a16="http://schemas.microsoft.com/office/drawing/2014/main" val="20003"/>
                    </a:ext>
                  </a:extLst>
                </a:gridCol>
              </a:tblGrid>
              <a:tr h="421050">
                <a:tc>
                  <a:txBody>
                    <a:bodyPr/>
                    <a:lstStyle/>
                    <a:p>
                      <a:pPr marL="0" marR="0" lvl="0" indent="0" algn="l" rtl="0">
                        <a:lnSpc>
                          <a:spcPct val="100000"/>
                        </a:lnSpc>
                        <a:spcBef>
                          <a:spcPts val="0"/>
                        </a:spcBef>
                        <a:spcAft>
                          <a:spcPts val="0"/>
                        </a:spcAft>
                        <a:buNone/>
                      </a:pPr>
                      <a:r>
                        <a:rPr lang="es-EC" sz="1400" u="none" strike="noStrike" cap="none"/>
                        <a:t>Roles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400" u="none" strike="noStrike" cap="none"/>
                        <a:t>Tarea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400" u="none" strike="noStrike" cap="none"/>
                        <a:t>Productos de entrada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400" u="none" strike="noStrike" cap="none"/>
                        <a:t>Productos de salida</a:t>
                      </a:r>
                      <a:endParaRPr sz="1400" u="none" strike="noStrike" cap="none"/>
                    </a:p>
                  </a:txBody>
                  <a:tcPr marL="91450" marR="91450" marT="45725" marB="45725"/>
                </a:tc>
                <a:extLst>
                  <a:ext uri="{0D108BD9-81ED-4DB2-BD59-A6C34878D82A}">
                    <a16:rowId xmlns:a16="http://schemas.microsoft.com/office/drawing/2014/main" val="10000"/>
                  </a:ext>
                </a:extLst>
              </a:tr>
              <a:tr h="807575">
                <a:tc>
                  <a:txBody>
                    <a:bodyPr/>
                    <a:lstStyle/>
                    <a:p>
                      <a:pPr marL="0" marR="0" lvl="0" indent="0" algn="l" rtl="0">
                        <a:lnSpc>
                          <a:spcPct val="100000"/>
                        </a:lnSpc>
                        <a:spcBef>
                          <a:spcPts val="0"/>
                        </a:spcBef>
                        <a:spcAft>
                          <a:spcPts val="0"/>
                        </a:spcAft>
                        <a:buNone/>
                      </a:pPr>
                      <a:r>
                        <a:rPr lang="es-EC" sz="1400" u="none" strike="noStrike" cap="none"/>
                        <a:t>CLI</a:t>
                      </a:r>
                      <a:endParaRPr/>
                    </a:p>
                    <a:p>
                      <a:pPr marL="0" marR="0" lvl="0" indent="0" algn="l" rtl="0">
                        <a:lnSpc>
                          <a:spcPct val="100000"/>
                        </a:lnSpc>
                        <a:spcBef>
                          <a:spcPts val="0"/>
                        </a:spcBef>
                        <a:spcAft>
                          <a:spcPts val="0"/>
                        </a:spcAft>
                        <a:buNone/>
                      </a:pPr>
                      <a:r>
                        <a:rPr lang="es-EC" sz="1400" u="none" strike="noStrike" cap="none"/>
                        <a:t>AN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400" u="none" strike="noStrike" cap="none"/>
                        <a:t>SI.2.4 Validar y obtener la aprobación de la Especificación de Requisitos</a:t>
                      </a:r>
                      <a:endParaRPr/>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r>
                        <a:rPr lang="es-EC" sz="1400" u="none" strike="noStrike" cap="none"/>
                        <a:t>Validar que la especificación de requisitos satisfaga las necesidades y las expectativas acordadas, incluyendo la usabilidad de la interface de usuario. Los resultados de la validación son documentados y se hacen las correcciones hasta que el documento sea aprobado por el Cliente.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400" u="none" strike="noStrike" cap="none"/>
                        <a:t>Especificación de Requisitos - Verificada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1400" u="none" strike="noStrike" cap="none"/>
                        <a:t>Resultados de la validación</a:t>
                      </a:r>
                      <a:endParaRPr/>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r>
                        <a:rPr lang="es-EC" sz="1400" u="none" strike="noStrike" cap="none"/>
                        <a:t>Especificación de Requisitos – Validada</a:t>
                      </a:r>
                      <a:endParaRPr/>
                    </a:p>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Problemas que enfrentamos</a:t>
            </a:r>
            <a:endParaRPr sz="4000" b="1" i="0" u="none" strike="noStrike" cap="none">
              <a:solidFill>
                <a:srgbClr val="1C405D"/>
              </a:solidFill>
              <a:latin typeface="Arial"/>
              <a:ea typeface="Arial"/>
              <a:cs typeface="Arial"/>
              <a:sym typeface="Arial"/>
            </a:endParaRPr>
          </a:p>
        </p:txBody>
      </p:sp>
      <p:sp>
        <p:nvSpPr>
          <p:cNvPr id="378" name="Google Shape;378;p41"/>
          <p:cNvSpPr txBox="1">
            <a:spLocks noGrp="1"/>
          </p:cNvSpPr>
          <p:nvPr>
            <p:ph type="body" idx="4294967295"/>
          </p:nvPr>
        </p:nvSpPr>
        <p:spPr>
          <a:xfrm>
            <a:off x="699775" y="2096219"/>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 La definición de calidad. Cómo definimos precisamente la calidad deseada?</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MODELOS DE CALIDAD</a:t>
            </a:r>
            <a:endParaRPr sz="1800">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 Cómo se comprueba la calidad de un producto?</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CONTROL DE CALIDAD</a:t>
            </a:r>
            <a:endParaRPr/>
          </a:p>
          <a:p>
            <a:pPr marL="457200" lvl="0" indent="-4572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 Cómo desarrollamos un producto de calidad?</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ASEGURAMIENTO DE LA CALIDAD</a:t>
            </a:r>
            <a:endParaRPr/>
          </a:p>
          <a:p>
            <a:pPr marL="914400" lvl="1" indent="-457200" algn="l" rtl="0">
              <a:lnSpc>
                <a:spcPct val="100000"/>
              </a:lnSpc>
              <a:spcBef>
                <a:spcPts val="0"/>
              </a:spcBef>
              <a:spcAft>
                <a:spcPts val="0"/>
              </a:spcAft>
              <a:buSzPts val="2400"/>
              <a:buFont typeface="Noto Sans Symbols"/>
              <a:buChar char="▪"/>
            </a:pPr>
            <a:r>
              <a:rPr lang="es-EC" sz="1800">
                <a:latin typeface="Arial"/>
                <a:ea typeface="Arial"/>
                <a:cs typeface="Arial"/>
                <a:sym typeface="Arial"/>
              </a:rPr>
              <a:t>GESTIÓN DE LA CALIDAD</a:t>
            </a:r>
            <a:endParaRPr/>
          </a:p>
          <a:p>
            <a:pPr marL="914400" lvl="1" indent="-457200" algn="l" rtl="0">
              <a:lnSpc>
                <a:spcPct val="100000"/>
              </a:lnSpc>
              <a:spcBef>
                <a:spcPts val="0"/>
              </a:spcBef>
              <a:spcAft>
                <a:spcPts val="0"/>
              </a:spcAft>
              <a:buSzPts val="2400"/>
              <a:buFont typeface="Noto Sans Symbols"/>
              <a:buChar char="▪"/>
            </a:pPr>
            <a:r>
              <a:rPr lang="es-EC" sz="1800" b="1">
                <a:latin typeface="Arial"/>
                <a:ea typeface="Arial"/>
                <a:cs typeface="Arial"/>
                <a:sym typeface="Arial"/>
              </a:rPr>
              <a:t>CALIDAD DEL PROCESO</a:t>
            </a:r>
            <a:endParaRPr sz="2400" b="1">
              <a:latin typeface="Arial"/>
              <a:ea typeface="Arial"/>
              <a:cs typeface="Arial"/>
              <a:sym typeface="Arial"/>
            </a:endParaRPr>
          </a:p>
        </p:txBody>
      </p:sp>
      <p:cxnSp>
        <p:nvCxnSpPr>
          <p:cNvPr id="379" name="Google Shape;379;p4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80" name="Google Shape;380;p4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81" name="Google Shape;381;p4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41</a:t>
            </a:fld>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sp>
        <p:nvSpPr>
          <p:cNvPr id="3131" name="Google Shape;3131;p410"/>
          <p:cNvSpPr txBox="1">
            <a:spLocks noGrp="1"/>
          </p:cNvSpPr>
          <p:nvPr>
            <p:ph type="title"/>
          </p:nvPr>
        </p:nvSpPr>
        <p:spPr>
          <a:xfrm>
            <a:off x="416803" y="118334"/>
            <a:ext cx="8424862" cy="79261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Caso de estudio: Peruvian Startup 1/2</a:t>
            </a:r>
            <a:endParaRPr/>
          </a:p>
        </p:txBody>
      </p:sp>
      <p:sp>
        <p:nvSpPr>
          <p:cNvPr id="3132" name="Google Shape;3132;p410"/>
          <p:cNvSpPr txBox="1">
            <a:spLocks noGrp="1"/>
          </p:cNvSpPr>
          <p:nvPr>
            <p:ph type="body" idx="1"/>
          </p:nvPr>
        </p:nvSpPr>
        <p:spPr>
          <a:xfrm>
            <a:off x="125893" y="737103"/>
            <a:ext cx="8856741" cy="97336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La organización ha usado prácticas ágiles (Scrum, TDD, integración continua). El perfil básico se ha adaptado a las prácticas ágiles ya en uso.</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Se aplican los nuevos procesos a un proyecto: Software para una Compañía de Seguros. Esfuerzo total: 900 horas/persona</a:t>
            </a:r>
            <a:endParaRPr/>
          </a:p>
        </p:txBody>
      </p:sp>
      <p:pic>
        <p:nvPicPr>
          <p:cNvPr id="3133" name="Google Shape;3133;p410"/>
          <p:cNvPicPr preferRelativeResize="0"/>
          <p:nvPr/>
        </p:nvPicPr>
        <p:blipFill rotWithShape="1">
          <a:blip r:embed="rId3">
            <a:alphaModFix/>
          </a:blip>
          <a:srcRect/>
          <a:stretch/>
        </p:blipFill>
        <p:spPr>
          <a:xfrm>
            <a:off x="1733787" y="1904103"/>
            <a:ext cx="5463079" cy="4250065"/>
          </a:xfrm>
          <a:prstGeom prst="rect">
            <a:avLst/>
          </a:prstGeom>
          <a:noFill/>
          <a:ln>
            <a:noFill/>
          </a:ln>
        </p:spPr>
      </p:pic>
      <p:sp>
        <p:nvSpPr>
          <p:cNvPr id="3134" name="Google Shape;3134;p410"/>
          <p:cNvSpPr txBox="1"/>
          <p:nvPr/>
        </p:nvSpPr>
        <p:spPr>
          <a:xfrm>
            <a:off x="125892" y="6154168"/>
            <a:ext cx="8856741" cy="973363"/>
          </a:xfrm>
          <a:prstGeom prst="rect">
            <a:avLst/>
          </a:prstGeom>
          <a:noFill/>
          <a:ln>
            <a:noFill/>
          </a:ln>
        </p:spPr>
        <p:txBody>
          <a:bodyPr spcFirstLastPara="1" wrap="square" lIns="91425" tIns="91425" rIns="91425" bIns="91425" anchor="t" anchorCtr="0">
            <a:noAutofit/>
          </a:bodyPr>
          <a:lstStyle/>
          <a:p>
            <a:pPr marL="457200" marR="0" lvl="0" indent="-419100" algn="just" rtl="0">
              <a:lnSpc>
                <a:spcPct val="100000"/>
              </a:lnSpc>
              <a:spcBef>
                <a:spcPts val="600"/>
              </a:spcBef>
              <a:spcAft>
                <a:spcPts val="0"/>
              </a:spcAft>
              <a:buClr>
                <a:srgbClr val="CFD8DC"/>
              </a:buClr>
              <a:buSzPts val="3000"/>
              <a:buFont typeface="Noto Sans Symbols"/>
              <a:buChar char="▪"/>
            </a:pPr>
            <a:r>
              <a:rPr lang="es-EC" sz="1400" b="0" i="0" u="none" strike="noStrike" cap="none">
                <a:solidFill>
                  <a:srgbClr val="263238"/>
                </a:solidFill>
                <a:latin typeface="Arial"/>
                <a:ea typeface="Arial"/>
                <a:cs typeface="Arial"/>
                <a:sym typeface="Arial"/>
              </a:rPr>
              <a:t>Porcentaje de esfuerzo invertido en corrección de defectos (re trabajo) fue solamente 18% (159 horas/882 horas)</a:t>
            </a:r>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3138"/>
        <p:cNvGrpSpPr/>
        <p:nvPr/>
      </p:nvGrpSpPr>
      <p:grpSpPr>
        <a:xfrm>
          <a:off x="0" y="0"/>
          <a:ext cx="0" cy="0"/>
          <a:chOff x="0" y="0"/>
          <a:chExt cx="0" cy="0"/>
        </a:xfrm>
      </p:grpSpPr>
      <p:sp>
        <p:nvSpPr>
          <p:cNvPr id="3139" name="Google Shape;3139;p411"/>
          <p:cNvSpPr txBox="1">
            <a:spLocks noGrp="1"/>
          </p:cNvSpPr>
          <p:nvPr>
            <p:ph type="title"/>
          </p:nvPr>
        </p:nvSpPr>
        <p:spPr>
          <a:xfrm>
            <a:off x="416803" y="118334"/>
            <a:ext cx="8424862" cy="79261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Caso de estudio: Peruvian Startup 2/2</a:t>
            </a:r>
            <a:endParaRPr/>
          </a:p>
        </p:txBody>
      </p:sp>
      <p:sp>
        <p:nvSpPr>
          <p:cNvPr id="3140" name="Google Shape;3140;p411"/>
          <p:cNvSpPr txBox="1">
            <a:spLocks noGrp="1"/>
          </p:cNvSpPr>
          <p:nvPr>
            <p:ph type="body" idx="1"/>
          </p:nvPr>
        </p:nvSpPr>
        <p:spPr>
          <a:xfrm>
            <a:off x="125893" y="737104"/>
            <a:ext cx="8856741" cy="57533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Niveles de Madurez de CMM  y esfuerzo de corrección</a:t>
            </a:r>
            <a:endParaRPr/>
          </a:p>
        </p:txBody>
      </p:sp>
      <p:graphicFrame>
        <p:nvGraphicFramePr>
          <p:cNvPr id="3141" name="Google Shape;3141;p411"/>
          <p:cNvGraphicFramePr/>
          <p:nvPr/>
        </p:nvGraphicFramePr>
        <p:xfrm>
          <a:off x="2709820" y="1931204"/>
          <a:ext cx="3000000" cy="3000000"/>
        </p:xfrm>
        <a:graphic>
          <a:graphicData uri="http://schemas.openxmlformats.org/drawingml/2006/table">
            <a:tbl>
              <a:tblPr firstRow="1" bandRow="1">
                <a:noFill/>
                <a:tableStyleId>{3ED5E62B-5EB3-449B-AB98-16D06887C7FE}</a:tableStyleId>
              </a:tblPr>
              <a:tblGrid>
                <a:gridCol w="1773350">
                  <a:extLst>
                    <a:ext uri="{9D8B030D-6E8A-4147-A177-3AD203B41FA5}">
                      <a16:colId xmlns:a16="http://schemas.microsoft.com/office/drawing/2014/main" val="20000"/>
                    </a:ext>
                  </a:extLst>
                </a:gridCol>
                <a:gridCol w="2065475">
                  <a:extLst>
                    <a:ext uri="{9D8B030D-6E8A-4147-A177-3AD203B41FA5}">
                      <a16:colId xmlns:a16="http://schemas.microsoft.com/office/drawing/2014/main" val="20001"/>
                    </a:ext>
                  </a:extLst>
                </a:gridCol>
              </a:tblGrid>
              <a:tr h="426300">
                <a:tc>
                  <a:txBody>
                    <a:bodyPr/>
                    <a:lstStyle/>
                    <a:p>
                      <a:pPr marL="0" marR="0" lvl="0" indent="0" algn="l" rtl="0">
                        <a:lnSpc>
                          <a:spcPct val="100000"/>
                        </a:lnSpc>
                        <a:spcBef>
                          <a:spcPts val="0"/>
                        </a:spcBef>
                        <a:spcAft>
                          <a:spcPts val="0"/>
                        </a:spcAft>
                        <a:buNone/>
                      </a:pPr>
                      <a:r>
                        <a:rPr lang="es-EC" sz="2400" b="1" u="none" strike="noStrike" cap="none"/>
                        <a:t>CMMI nivel de madurez</a:t>
                      </a:r>
                      <a:endParaRPr sz="2400" b="1"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s-EC" sz="2400" b="1" u="none" strike="noStrike" cap="none"/>
                        <a:t>% esfuerzo en la corrección</a:t>
                      </a:r>
                      <a:endParaRPr sz="2400" b="1" u="none" strike="noStrike" cap="none"/>
                    </a:p>
                  </a:txBody>
                  <a:tcPr marL="91450" marR="91450" marT="45725" marB="45725"/>
                </a:tc>
                <a:extLst>
                  <a:ext uri="{0D108BD9-81ED-4DB2-BD59-A6C34878D82A}">
                    <a16:rowId xmlns:a16="http://schemas.microsoft.com/office/drawing/2014/main" val="10000"/>
                  </a:ext>
                </a:extLst>
              </a:tr>
              <a:tr h="426300">
                <a:tc>
                  <a:txBody>
                    <a:bodyPr/>
                    <a:lstStyle/>
                    <a:p>
                      <a:pPr marL="0" marR="0" lvl="0" indent="0" algn="r" rtl="0">
                        <a:lnSpc>
                          <a:spcPct val="100000"/>
                        </a:lnSpc>
                        <a:spcBef>
                          <a:spcPts val="0"/>
                        </a:spcBef>
                        <a:spcAft>
                          <a:spcPts val="0"/>
                        </a:spcAft>
                        <a:buNone/>
                      </a:pPr>
                      <a:r>
                        <a:rPr lang="es-EC" sz="2000" u="none" strike="noStrike" cap="none"/>
                        <a:t>2</a:t>
                      </a:r>
                      <a:endParaRPr sz="20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s-EC" sz="2000" u="none" strike="noStrike" cap="none"/>
                        <a:t>23,2%</a:t>
                      </a:r>
                      <a:endParaRPr sz="2000" u="none" strike="noStrike" cap="none"/>
                    </a:p>
                  </a:txBody>
                  <a:tcPr marL="91450" marR="91450" marT="45725" marB="45725"/>
                </a:tc>
                <a:extLst>
                  <a:ext uri="{0D108BD9-81ED-4DB2-BD59-A6C34878D82A}">
                    <a16:rowId xmlns:a16="http://schemas.microsoft.com/office/drawing/2014/main" val="10001"/>
                  </a:ext>
                </a:extLst>
              </a:tr>
              <a:tr h="426300">
                <a:tc>
                  <a:txBody>
                    <a:bodyPr/>
                    <a:lstStyle/>
                    <a:p>
                      <a:pPr marL="0" marR="0" lvl="0" indent="0" algn="r" rtl="0">
                        <a:lnSpc>
                          <a:spcPct val="100000"/>
                        </a:lnSpc>
                        <a:spcBef>
                          <a:spcPts val="0"/>
                        </a:spcBef>
                        <a:spcAft>
                          <a:spcPts val="0"/>
                        </a:spcAft>
                        <a:buNone/>
                      </a:pPr>
                      <a:r>
                        <a:rPr lang="es-EC" sz="2000" u="none" strike="noStrike" cap="none"/>
                        <a:t>3</a:t>
                      </a:r>
                      <a:endParaRPr sz="20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s-EC" sz="2000" u="none" strike="noStrike" cap="none"/>
                        <a:t>14,3%</a:t>
                      </a:r>
                      <a:endParaRPr sz="2000" u="none" strike="noStrike" cap="none"/>
                    </a:p>
                  </a:txBody>
                  <a:tcPr marL="91450" marR="91450" marT="45725" marB="45725"/>
                </a:tc>
                <a:extLst>
                  <a:ext uri="{0D108BD9-81ED-4DB2-BD59-A6C34878D82A}">
                    <a16:rowId xmlns:a16="http://schemas.microsoft.com/office/drawing/2014/main" val="10002"/>
                  </a:ext>
                </a:extLst>
              </a:tr>
              <a:tr h="426300">
                <a:tc>
                  <a:txBody>
                    <a:bodyPr/>
                    <a:lstStyle/>
                    <a:p>
                      <a:pPr marL="0" marR="0" lvl="0" indent="0" algn="r" rtl="0">
                        <a:lnSpc>
                          <a:spcPct val="100000"/>
                        </a:lnSpc>
                        <a:spcBef>
                          <a:spcPts val="0"/>
                        </a:spcBef>
                        <a:spcAft>
                          <a:spcPts val="0"/>
                        </a:spcAft>
                        <a:buNone/>
                      </a:pPr>
                      <a:r>
                        <a:rPr lang="es-EC" sz="2000" u="none" strike="noStrike" cap="none"/>
                        <a:t>4</a:t>
                      </a:r>
                      <a:endParaRPr sz="20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s-EC" sz="2000" u="none" strike="noStrike" cap="none"/>
                        <a:t>9,5%</a:t>
                      </a:r>
                      <a:endParaRPr sz="2000" u="none" strike="noStrike" cap="none"/>
                    </a:p>
                  </a:txBody>
                  <a:tcPr marL="91450" marR="91450" marT="45725" marB="45725"/>
                </a:tc>
                <a:extLst>
                  <a:ext uri="{0D108BD9-81ED-4DB2-BD59-A6C34878D82A}">
                    <a16:rowId xmlns:a16="http://schemas.microsoft.com/office/drawing/2014/main" val="10003"/>
                  </a:ext>
                </a:extLst>
              </a:tr>
              <a:tr h="426300">
                <a:tc>
                  <a:txBody>
                    <a:bodyPr/>
                    <a:lstStyle/>
                    <a:p>
                      <a:pPr marL="0" marR="0" lvl="0" indent="0" algn="r" rtl="0">
                        <a:lnSpc>
                          <a:spcPct val="100000"/>
                        </a:lnSpc>
                        <a:spcBef>
                          <a:spcPts val="0"/>
                        </a:spcBef>
                        <a:spcAft>
                          <a:spcPts val="0"/>
                        </a:spcAft>
                        <a:buNone/>
                      </a:pPr>
                      <a:r>
                        <a:rPr lang="es-EC" sz="2000" u="none" strike="noStrike" cap="none"/>
                        <a:t>5</a:t>
                      </a:r>
                      <a:endParaRPr sz="2000" u="none" strike="noStrike" cap="none"/>
                    </a:p>
                  </a:txBody>
                  <a:tcPr marL="91450" marR="91450" marT="45725" marB="45725"/>
                </a:tc>
                <a:tc>
                  <a:txBody>
                    <a:bodyPr/>
                    <a:lstStyle/>
                    <a:p>
                      <a:pPr marL="0" marR="0" lvl="0" indent="0" algn="r" rtl="0">
                        <a:lnSpc>
                          <a:spcPct val="100000"/>
                        </a:lnSpc>
                        <a:spcBef>
                          <a:spcPts val="0"/>
                        </a:spcBef>
                        <a:spcAft>
                          <a:spcPts val="0"/>
                        </a:spcAft>
                        <a:buNone/>
                      </a:pPr>
                      <a:r>
                        <a:rPr lang="es-EC" sz="2000" u="none" strike="noStrike" cap="none"/>
                        <a:t>6,8%</a:t>
                      </a:r>
                      <a:endParaRPr sz="20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3145"/>
        <p:cNvGrpSpPr/>
        <p:nvPr/>
      </p:nvGrpSpPr>
      <p:grpSpPr>
        <a:xfrm>
          <a:off x="0" y="0"/>
          <a:ext cx="0" cy="0"/>
          <a:chOff x="0" y="0"/>
          <a:chExt cx="0" cy="0"/>
        </a:xfrm>
      </p:grpSpPr>
      <p:sp>
        <p:nvSpPr>
          <p:cNvPr id="3146" name="Google Shape;3146;p412"/>
          <p:cNvSpPr txBox="1">
            <a:spLocks noGrp="1"/>
          </p:cNvSpPr>
          <p:nvPr>
            <p:ph type="ctrTitle" idx="4294967295"/>
          </p:nvPr>
        </p:nvSpPr>
        <p:spPr>
          <a:xfrm>
            <a:off x="327805" y="1880559"/>
            <a:ext cx="8548776" cy="317452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1C405D"/>
                </a:solidFill>
                <a:latin typeface="Arial"/>
                <a:ea typeface="Arial"/>
                <a:cs typeface="Arial"/>
                <a:sym typeface="Arial"/>
              </a:rPr>
              <a:t>CAPÍTULO III</a:t>
            </a:r>
            <a:br>
              <a:rPr lang="es-EC" sz="4800" b="1" i="0" u="none" strike="noStrike" cap="none">
                <a:solidFill>
                  <a:srgbClr val="1C405D"/>
                </a:solidFill>
                <a:latin typeface="Arial"/>
                <a:ea typeface="Arial"/>
                <a:cs typeface="Arial"/>
                <a:sym typeface="Arial"/>
              </a:rPr>
            </a:br>
            <a:br>
              <a:rPr lang="es-EC" sz="4800" b="1" i="0" u="none" strike="noStrike" cap="none">
                <a:solidFill>
                  <a:srgbClr val="1C405D"/>
                </a:solidFill>
                <a:latin typeface="Arial"/>
                <a:ea typeface="Arial"/>
                <a:cs typeface="Arial"/>
                <a:sym typeface="Arial"/>
              </a:rPr>
            </a:br>
            <a:endParaRPr sz="4800" b="1" i="0" u="none" strike="noStrike" cap="none">
              <a:solidFill>
                <a:srgbClr val="1C405D"/>
              </a:solidFill>
              <a:latin typeface="Arial"/>
              <a:ea typeface="Arial"/>
              <a:cs typeface="Arial"/>
              <a:sym typeface="Arial"/>
            </a:endParaRPr>
          </a:p>
        </p:txBody>
      </p:sp>
      <p:cxnSp>
        <p:nvCxnSpPr>
          <p:cNvPr id="3147" name="Google Shape;3147;p41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148" name="Google Shape;3148;p41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149" name="Google Shape;3149;p41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412</a:t>
            </a:fld>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pic>
        <p:nvPicPr>
          <p:cNvPr id="3154" name="Google Shape;3154;p413"/>
          <p:cNvPicPr preferRelativeResize="0"/>
          <p:nvPr/>
        </p:nvPicPr>
        <p:blipFill rotWithShape="1">
          <a:blip r:embed="rId3">
            <a:alphaModFix/>
          </a:blip>
          <a:srcRect/>
          <a:stretch/>
        </p:blipFill>
        <p:spPr>
          <a:xfrm>
            <a:off x="-116566" y="-24264"/>
            <a:ext cx="9260566" cy="6882264"/>
          </a:xfrm>
          <a:prstGeom prst="rect">
            <a:avLst/>
          </a:prstGeom>
          <a:noFill/>
          <a:ln>
            <a:noFill/>
          </a:ln>
        </p:spPr>
      </p:pic>
      <p:sp>
        <p:nvSpPr>
          <p:cNvPr id="3155" name="Google Shape;3155;p413"/>
          <p:cNvSpPr txBox="1">
            <a:spLocks noGrp="1"/>
          </p:cNvSpPr>
          <p:nvPr>
            <p:ph type="ctrTitle" idx="4294967295"/>
          </p:nvPr>
        </p:nvSpPr>
        <p:spPr>
          <a:xfrm>
            <a:off x="-1278920" y="1535690"/>
            <a:ext cx="8548776" cy="214918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1C405D"/>
                </a:solidFill>
                <a:latin typeface="Arial"/>
                <a:ea typeface="Arial"/>
                <a:cs typeface="Arial"/>
                <a:sym typeface="Arial"/>
              </a:rPr>
              <a:t>EVALUACIÓN DE LA CALIDAD </a:t>
            </a:r>
            <a:endParaRPr sz="4800" b="1" i="0" u="none" strike="noStrike" cap="none">
              <a:solidFill>
                <a:srgbClr val="1C405D"/>
              </a:solidFill>
              <a:latin typeface="Arial"/>
              <a:ea typeface="Arial"/>
              <a:cs typeface="Arial"/>
              <a:sym typeface="Arial"/>
            </a:endParaRPr>
          </a:p>
        </p:txBody>
      </p:sp>
      <p:cxnSp>
        <p:nvCxnSpPr>
          <p:cNvPr id="3156" name="Google Shape;3156;p41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157" name="Google Shape;3157;p41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158" name="Google Shape;3158;p41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413</a:t>
            </a:fld>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3163" name="Google Shape;3163;p414"/>
          <p:cNvSpPr txBox="1">
            <a:spLocks noGrp="1"/>
          </p:cNvSpPr>
          <p:nvPr>
            <p:ph type="title"/>
          </p:nvPr>
        </p:nvSpPr>
        <p:spPr>
          <a:xfrm>
            <a:off x="395288" y="188913"/>
            <a:ext cx="8424862" cy="122581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Concepto  y elementos de la evaluación</a:t>
            </a:r>
            <a:endParaRPr/>
          </a:p>
        </p:txBody>
      </p:sp>
      <p:sp>
        <p:nvSpPr>
          <p:cNvPr id="3164" name="Google Shape;3164;p414"/>
          <p:cNvSpPr txBox="1">
            <a:spLocks noGrp="1"/>
          </p:cNvSpPr>
          <p:nvPr>
            <p:ph type="body" idx="1"/>
          </p:nvPr>
        </p:nvSpPr>
        <p:spPr>
          <a:xfrm>
            <a:off x="216319" y="1249213"/>
            <a:ext cx="8435975" cy="47529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400">
                <a:latin typeface="Arial"/>
                <a:ea typeface="Arial"/>
                <a:cs typeface="Arial"/>
                <a:sym typeface="Arial"/>
              </a:rPr>
              <a:t>Etimología del término recogida en los diccionarios</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Determinar o fijar el valor de algo (examen del evaluando)</a:t>
            </a:r>
            <a:endParaRPr/>
          </a:p>
          <a:p>
            <a:pPr marL="914400" lvl="1" indent="-381000" algn="l" rtl="0">
              <a:lnSpc>
                <a:spcPct val="100000"/>
              </a:lnSpc>
              <a:spcBef>
                <a:spcPts val="0"/>
              </a:spcBef>
              <a:spcAft>
                <a:spcPts val="0"/>
              </a:spcAft>
              <a:buSzPts val="2400"/>
              <a:buChar char="○"/>
            </a:pPr>
            <a:r>
              <a:rPr lang="es-EC" sz="2000">
                <a:latin typeface="Arial"/>
                <a:ea typeface="Arial"/>
                <a:cs typeface="Arial"/>
                <a:sym typeface="Arial"/>
              </a:rPr>
              <a:t>Examinar y juzgar la calidad o el grado de algo (Observación y análisis, juicio)</a:t>
            </a:r>
            <a:endParaRPr/>
          </a:p>
          <a:p>
            <a:pPr marL="914400" lvl="1" indent="-228600" algn="l" rtl="0">
              <a:lnSpc>
                <a:spcPct val="100000"/>
              </a:lnSpc>
              <a:spcBef>
                <a:spcPts val="0"/>
              </a:spcBef>
              <a:spcAft>
                <a:spcPts val="0"/>
              </a:spcAft>
              <a:buSzPts val="2400"/>
              <a:buNone/>
            </a:pPr>
            <a:endParaRPr sz="16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La evaluación consta de dos procesos</a:t>
            </a:r>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Obtención de un conjunto de datos</a:t>
            </a:r>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Examinar el grado de adecuación con un conjunto de normas inicialmente establecidas  con el fin de decidir su valor, calidad o grado del evaluando.</a:t>
            </a:r>
            <a:endParaRPr/>
          </a:p>
          <a:p>
            <a:pPr marL="914400" lvl="1" indent="-228600" algn="l" rtl="0">
              <a:lnSpc>
                <a:spcPct val="100000"/>
              </a:lnSpc>
              <a:spcBef>
                <a:spcPts val="0"/>
              </a:spcBef>
              <a:spcAft>
                <a:spcPts val="0"/>
              </a:spcAft>
              <a:buSzPts val="2400"/>
              <a:buNone/>
            </a:pPr>
            <a:endParaRPr sz="1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Previamente determinar</a:t>
            </a:r>
            <a:endParaRPr sz="24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 Qué se va a evaluar?</a:t>
            </a:r>
            <a:endParaRPr sz="18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 Porqué se va a evaluar? (Objetivos a cumplir)</a:t>
            </a:r>
            <a:endParaRPr/>
          </a:p>
          <a:p>
            <a:pPr marL="914400" lvl="1" indent="-228600" algn="l" rtl="0">
              <a:lnSpc>
                <a:spcPct val="100000"/>
              </a:lnSpc>
              <a:spcBef>
                <a:spcPts val="0"/>
              </a:spcBef>
              <a:spcAft>
                <a:spcPts val="0"/>
              </a:spcAft>
              <a:buSzPts val="2400"/>
              <a:buNone/>
            </a:pPr>
            <a:endParaRPr sz="1800">
              <a:latin typeface="Arial"/>
              <a:ea typeface="Arial"/>
              <a:cs typeface="Arial"/>
              <a:sym typeface="Arial"/>
            </a:endParaRPr>
          </a:p>
          <a:p>
            <a:pPr marL="457200" lvl="0" indent="-228600" algn="l"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3168"/>
        <p:cNvGrpSpPr/>
        <p:nvPr/>
      </p:nvGrpSpPr>
      <p:grpSpPr>
        <a:xfrm>
          <a:off x="0" y="0"/>
          <a:ext cx="0" cy="0"/>
          <a:chOff x="0" y="0"/>
          <a:chExt cx="0" cy="0"/>
        </a:xfrm>
      </p:grpSpPr>
      <p:sp>
        <p:nvSpPr>
          <p:cNvPr id="3169" name="Google Shape;3169;p415"/>
          <p:cNvSpPr txBox="1">
            <a:spLocks noGrp="1"/>
          </p:cNvSpPr>
          <p:nvPr>
            <p:ph type="title"/>
          </p:nvPr>
        </p:nvSpPr>
        <p:spPr>
          <a:xfrm>
            <a:off x="395288" y="188913"/>
            <a:ext cx="8424862" cy="122581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compra de una computadora (1/2)</a:t>
            </a:r>
            <a:endParaRPr/>
          </a:p>
        </p:txBody>
      </p:sp>
      <p:sp>
        <p:nvSpPr>
          <p:cNvPr id="3170" name="Google Shape;3170;p415"/>
          <p:cNvSpPr txBox="1">
            <a:spLocks noGrp="1"/>
          </p:cNvSpPr>
          <p:nvPr>
            <p:ph type="body" idx="1"/>
          </p:nvPr>
        </p:nvSpPr>
        <p:spPr>
          <a:xfrm>
            <a:off x="216319" y="1249213"/>
            <a:ext cx="8435975" cy="4752975"/>
          </a:xfrm>
          <a:prstGeom prst="rect">
            <a:avLst/>
          </a:prstGeom>
          <a:noFill/>
          <a:ln>
            <a:noFill/>
          </a:ln>
        </p:spPr>
        <p:txBody>
          <a:bodyPr spcFirstLastPara="1" wrap="square" lIns="91425" tIns="91425" rIns="91425" bIns="91425" anchor="t" anchorCtr="0">
            <a:noAutofit/>
          </a:bodyPr>
          <a:lstStyle/>
          <a:p>
            <a:pPr marL="38100" lvl="0" indent="0" algn="l" rtl="0">
              <a:lnSpc>
                <a:spcPct val="100000"/>
              </a:lnSpc>
              <a:spcBef>
                <a:spcPts val="600"/>
              </a:spcBef>
              <a:spcAft>
                <a:spcPts val="0"/>
              </a:spcAft>
              <a:buSzPts val="3000"/>
              <a:buNone/>
            </a:pPr>
            <a:r>
              <a:rPr lang="es-EC" sz="2000">
                <a:latin typeface="Arial"/>
                <a:ea typeface="Arial"/>
                <a:cs typeface="Arial"/>
                <a:sym typeface="Arial"/>
              </a:rPr>
              <a:t>Objetivo: Comprar un computador para mejorar la realización del trabajo diario</a:t>
            </a:r>
            <a:endParaRPr/>
          </a:p>
          <a:p>
            <a:pPr marL="495300" lvl="0" indent="-266700" algn="l" rtl="0">
              <a:lnSpc>
                <a:spcPct val="100000"/>
              </a:lnSpc>
              <a:spcBef>
                <a:spcPts val="600"/>
              </a:spcBef>
              <a:spcAft>
                <a:spcPts val="0"/>
              </a:spcAft>
              <a:buSzPts val="3000"/>
              <a:buFont typeface="Arial"/>
              <a:buNone/>
            </a:pPr>
            <a:endParaRPr sz="2000">
              <a:latin typeface="Arial"/>
              <a:ea typeface="Arial"/>
              <a:cs typeface="Arial"/>
              <a:sym typeface="Arial"/>
            </a:endParaRPr>
          </a:p>
          <a:p>
            <a:pPr marL="495300" lvl="0" indent="-457200" algn="l" rtl="0">
              <a:lnSpc>
                <a:spcPct val="100000"/>
              </a:lnSpc>
              <a:spcBef>
                <a:spcPts val="600"/>
              </a:spcBef>
              <a:spcAft>
                <a:spcPts val="0"/>
              </a:spcAft>
              <a:buSzPts val="3000"/>
              <a:buFont typeface="Arial"/>
              <a:buAutoNum type="arabicPeriod"/>
            </a:pPr>
            <a:r>
              <a:rPr lang="es-EC" sz="2000">
                <a:latin typeface="Arial"/>
                <a:ea typeface="Arial"/>
                <a:cs typeface="Arial"/>
                <a:sym typeface="Arial"/>
              </a:rPr>
              <a:t>Determinar las características a estudiar en los distintos candidatos</a:t>
            </a:r>
            <a:endParaRPr/>
          </a:p>
          <a:p>
            <a:pPr marL="495300" lvl="0" indent="-457200" algn="l" rtl="0">
              <a:lnSpc>
                <a:spcPct val="100000"/>
              </a:lnSpc>
              <a:spcBef>
                <a:spcPts val="600"/>
              </a:spcBef>
              <a:spcAft>
                <a:spcPts val="0"/>
              </a:spcAft>
              <a:buSzPts val="3000"/>
              <a:buFont typeface="Arial"/>
              <a:buAutoNum type="arabicPeriod"/>
            </a:pPr>
            <a:r>
              <a:rPr lang="es-EC" sz="2000">
                <a:latin typeface="Arial"/>
                <a:ea typeface="Arial"/>
                <a:cs typeface="Arial"/>
                <a:sym typeface="Arial"/>
              </a:rPr>
              <a:t>¿ Cuál sería el computador ideal ?</a:t>
            </a:r>
            <a:endParaRPr/>
          </a:p>
          <a:p>
            <a:pPr marL="495300" lvl="0" indent="-457200" algn="l" rtl="0">
              <a:lnSpc>
                <a:spcPct val="100000"/>
              </a:lnSpc>
              <a:spcBef>
                <a:spcPts val="600"/>
              </a:spcBef>
              <a:spcAft>
                <a:spcPts val="0"/>
              </a:spcAft>
              <a:buSzPts val="3000"/>
              <a:buFont typeface="Arial"/>
              <a:buAutoNum type="arabicPeriod"/>
            </a:pPr>
            <a:r>
              <a:rPr lang="es-EC" sz="2000">
                <a:latin typeface="Arial"/>
                <a:ea typeface="Arial"/>
                <a:cs typeface="Arial"/>
                <a:sym typeface="Arial"/>
              </a:rPr>
              <a:t>Seleccionar las características del equipo que sean más relevantes</a:t>
            </a:r>
            <a:endParaRPr/>
          </a:p>
          <a:p>
            <a:pPr marL="495300" lvl="0" indent="-266700" algn="l" rtl="0">
              <a:lnSpc>
                <a:spcPct val="100000"/>
              </a:lnSpc>
              <a:spcBef>
                <a:spcPts val="600"/>
              </a:spcBef>
              <a:spcAft>
                <a:spcPts val="0"/>
              </a:spcAft>
              <a:buSzPts val="3000"/>
              <a:buFont typeface="Arial"/>
              <a:buNone/>
            </a:pPr>
            <a:endParaRPr sz="2000">
              <a:latin typeface="Arial"/>
              <a:ea typeface="Arial"/>
              <a:cs typeface="Arial"/>
              <a:sym typeface="Arial"/>
            </a:endParaRPr>
          </a:p>
          <a:p>
            <a:pPr marL="38100" lvl="0" indent="0" algn="l" rtl="0">
              <a:lnSpc>
                <a:spcPct val="100000"/>
              </a:lnSpc>
              <a:spcBef>
                <a:spcPts val="600"/>
              </a:spcBef>
              <a:spcAft>
                <a:spcPts val="0"/>
              </a:spcAft>
              <a:buSzPts val="3000"/>
              <a:buNone/>
            </a:pPr>
            <a:r>
              <a:rPr lang="es-EC" sz="2000">
                <a:latin typeface="Arial"/>
                <a:ea typeface="Arial"/>
                <a:cs typeface="Arial"/>
                <a:sym typeface="Arial"/>
              </a:rPr>
              <a:t>Si se requiere un computador para manejo de gráficos primarán las características para dar un soporte adecuado de las capacidades gráficas, memoria, velocidad de procesamiento, impresora, plotter, resolución, aspecto económico.</a:t>
            </a:r>
            <a:endParaRPr sz="2000">
              <a:latin typeface="Arial"/>
              <a:ea typeface="Arial"/>
              <a:cs typeface="Arial"/>
              <a:sym typeface="Arial"/>
            </a:endParaRPr>
          </a:p>
          <a:p>
            <a:pPr marL="495300" lvl="0" indent="-266700" algn="l" rtl="0">
              <a:lnSpc>
                <a:spcPct val="100000"/>
              </a:lnSpc>
              <a:spcBef>
                <a:spcPts val="600"/>
              </a:spcBef>
              <a:spcAft>
                <a:spcPts val="0"/>
              </a:spcAft>
              <a:buSzPts val="3000"/>
              <a:buFont typeface="Arial"/>
              <a:buNone/>
            </a:pPr>
            <a:endParaRPr sz="2000">
              <a:latin typeface="Arial"/>
              <a:ea typeface="Arial"/>
              <a:cs typeface="Arial"/>
              <a:sym typeface="Arial"/>
            </a:endParaRPr>
          </a:p>
          <a:p>
            <a:pPr marL="457200" lvl="0" indent="-228600" algn="l" rtl="0">
              <a:lnSpc>
                <a:spcPct val="100000"/>
              </a:lnSpc>
              <a:spcBef>
                <a:spcPts val="600"/>
              </a:spcBef>
              <a:spcAft>
                <a:spcPts val="0"/>
              </a:spcAft>
              <a:buSzPts val="3000"/>
              <a:buNone/>
            </a:pPr>
            <a:endParaRPr sz="1600">
              <a:latin typeface="Arial"/>
              <a:ea typeface="Arial"/>
              <a:cs typeface="Arial"/>
              <a:sym typeface="Arial"/>
            </a:endParaRPr>
          </a:p>
          <a:p>
            <a:pPr marL="914400" lvl="1" indent="-228600" algn="l" rtl="0">
              <a:lnSpc>
                <a:spcPct val="100000"/>
              </a:lnSpc>
              <a:spcBef>
                <a:spcPts val="0"/>
              </a:spcBef>
              <a:spcAft>
                <a:spcPts val="0"/>
              </a:spcAft>
              <a:buSzPts val="2400"/>
              <a:buNone/>
            </a:pPr>
            <a:endParaRPr sz="1600">
              <a:latin typeface="Arial"/>
              <a:ea typeface="Arial"/>
              <a:cs typeface="Arial"/>
              <a:sym typeface="Arial"/>
            </a:endParaRPr>
          </a:p>
          <a:p>
            <a:pPr marL="457200" lvl="0" indent="-228600" algn="l"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3174"/>
        <p:cNvGrpSpPr/>
        <p:nvPr/>
      </p:nvGrpSpPr>
      <p:grpSpPr>
        <a:xfrm>
          <a:off x="0" y="0"/>
          <a:ext cx="0" cy="0"/>
          <a:chOff x="0" y="0"/>
          <a:chExt cx="0" cy="0"/>
        </a:xfrm>
      </p:grpSpPr>
      <p:sp>
        <p:nvSpPr>
          <p:cNvPr id="3175" name="Google Shape;3175;p416"/>
          <p:cNvSpPr txBox="1">
            <a:spLocks noGrp="1"/>
          </p:cNvSpPr>
          <p:nvPr>
            <p:ph type="title"/>
          </p:nvPr>
        </p:nvSpPr>
        <p:spPr>
          <a:xfrm>
            <a:off x="395288" y="188913"/>
            <a:ext cx="8424862" cy="122581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compra de una computadora (2/2)</a:t>
            </a:r>
            <a:endParaRPr/>
          </a:p>
        </p:txBody>
      </p:sp>
      <p:sp>
        <p:nvSpPr>
          <p:cNvPr id="3176" name="Google Shape;3176;p416"/>
          <p:cNvSpPr txBox="1">
            <a:spLocks noGrp="1"/>
          </p:cNvSpPr>
          <p:nvPr>
            <p:ph type="body" idx="1"/>
          </p:nvPr>
        </p:nvSpPr>
        <p:spPr>
          <a:xfrm>
            <a:off x="216319" y="1414732"/>
            <a:ext cx="8435975" cy="4587456"/>
          </a:xfrm>
          <a:prstGeom prst="rect">
            <a:avLst/>
          </a:prstGeom>
          <a:noFill/>
          <a:ln>
            <a:noFill/>
          </a:ln>
        </p:spPr>
        <p:txBody>
          <a:bodyPr spcFirstLastPara="1" wrap="square" lIns="91425" tIns="91425" rIns="91425" bIns="91425" anchor="t" anchorCtr="0">
            <a:noAutofit/>
          </a:bodyPr>
          <a:lstStyle/>
          <a:p>
            <a:pPr marL="495300" lvl="0" indent="-266700" algn="l" rtl="0">
              <a:lnSpc>
                <a:spcPct val="100000"/>
              </a:lnSpc>
              <a:spcBef>
                <a:spcPts val="600"/>
              </a:spcBef>
              <a:spcAft>
                <a:spcPts val="0"/>
              </a:spcAft>
              <a:buSzPts val="3000"/>
              <a:buFont typeface="Arial"/>
              <a:buNone/>
            </a:pPr>
            <a:endParaRPr sz="2400">
              <a:latin typeface="Arial"/>
              <a:ea typeface="Arial"/>
              <a:cs typeface="Arial"/>
              <a:sym typeface="Arial"/>
            </a:endParaRPr>
          </a:p>
          <a:p>
            <a:pPr marL="495300" lvl="0" indent="-457200" algn="l" rtl="0">
              <a:lnSpc>
                <a:spcPct val="100000"/>
              </a:lnSpc>
              <a:spcBef>
                <a:spcPts val="600"/>
              </a:spcBef>
              <a:spcAft>
                <a:spcPts val="0"/>
              </a:spcAft>
              <a:buSzPts val="3000"/>
              <a:buFont typeface="Arial"/>
              <a:buAutoNum type="arabicPeriod" startAt="4"/>
            </a:pPr>
            <a:r>
              <a:rPr lang="es-EC" sz="2400">
                <a:latin typeface="Arial"/>
                <a:ea typeface="Arial"/>
                <a:cs typeface="Arial"/>
                <a:sym typeface="Arial"/>
              </a:rPr>
              <a:t> Centra su atención en las características</a:t>
            </a:r>
            <a:endParaRPr/>
          </a:p>
          <a:p>
            <a:pPr marL="495300" lvl="0" indent="-457200" algn="l" rtl="0">
              <a:lnSpc>
                <a:spcPct val="100000"/>
              </a:lnSpc>
              <a:spcBef>
                <a:spcPts val="600"/>
              </a:spcBef>
              <a:spcAft>
                <a:spcPts val="0"/>
              </a:spcAft>
              <a:buSzPts val="3000"/>
              <a:buFont typeface="Arial"/>
              <a:buAutoNum type="arabicPeriod" startAt="4"/>
            </a:pPr>
            <a:r>
              <a:rPr lang="es-EC" sz="2400">
                <a:latin typeface="Arial"/>
                <a:ea typeface="Arial"/>
                <a:cs typeface="Arial"/>
                <a:sym typeface="Arial"/>
              </a:rPr>
              <a:t>Mediante la aplicación de técnicas asigna un valor a cada uno de los criterios seleccionados</a:t>
            </a:r>
            <a:endParaRPr/>
          </a:p>
          <a:p>
            <a:pPr marL="495300" lvl="0" indent="-457200" algn="l" rtl="0">
              <a:lnSpc>
                <a:spcPct val="100000"/>
              </a:lnSpc>
              <a:spcBef>
                <a:spcPts val="600"/>
              </a:spcBef>
              <a:spcAft>
                <a:spcPts val="0"/>
              </a:spcAft>
              <a:buSzPts val="3000"/>
              <a:buFont typeface="Arial"/>
              <a:buAutoNum type="arabicPeriod" startAt="4"/>
            </a:pPr>
            <a:r>
              <a:rPr lang="es-EC" sz="2400">
                <a:latin typeface="Arial"/>
                <a:ea typeface="Arial"/>
                <a:cs typeface="Arial"/>
                <a:sym typeface="Arial"/>
              </a:rPr>
              <a:t>Cuenta con información suficiente para decidir su compra. El análisis de sus datos y su comparación con la computadora “ideal” le permitirá identificar el mejor candidato </a:t>
            </a:r>
            <a:endParaRPr/>
          </a:p>
          <a:p>
            <a:pPr marL="495300" lvl="0" indent="-266700" algn="l" rtl="0">
              <a:lnSpc>
                <a:spcPct val="100000"/>
              </a:lnSpc>
              <a:spcBef>
                <a:spcPts val="600"/>
              </a:spcBef>
              <a:spcAft>
                <a:spcPts val="0"/>
              </a:spcAft>
              <a:buSzPts val="3000"/>
              <a:buFont typeface="Arial"/>
              <a:buNone/>
            </a:pPr>
            <a:endParaRPr sz="2400">
              <a:latin typeface="Arial"/>
              <a:ea typeface="Arial"/>
              <a:cs typeface="Arial"/>
              <a:sym typeface="Arial"/>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417"/>
          <p:cNvSpPr txBox="1">
            <a:spLocks noGrp="1"/>
          </p:cNvSpPr>
          <p:nvPr>
            <p:ph type="title"/>
          </p:nvPr>
        </p:nvSpPr>
        <p:spPr>
          <a:xfrm>
            <a:off x="395288" y="188914"/>
            <a:ext cx="8424862" cy="107917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Componentes de la evaluación</a:t>
            </a:r>
            <a:endParaRPr/>
          </a:p>
        </p:txBody>
      </p:sp>
      <p:pic>
        <p:nvPicPr>
          <p:cNvPr id="3182" name="Google Shape;3182;p417"/>
          <p:cNvPicPr preferRelativeResize="0"/>
          <p:nvPr/>
        </p:nvPicPr>
        <p:blipFill rotWithShape="1">
          <a:blip r:embed="rId3">
            <a:alphaModFix/>
          </a:blip>
          <a:srcRect/>
          <a:stretch/>
        </p:blipFill>
        <p:spPr>
          <a:xfrm>
            <a:off x="1784323" y="1897360"/>
            <a:ext cx="5646792" cy="3317021"/>
          </a:xfrm>
          <a:prstGeom prst="rect">
            <a:avLst/>
          </a:prstGeom>
          <a:noFill/>
          <a:ln>
            <a:noFill/>
          </a:ln>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3186"/>
        <p:cNvGrpSpPr/>
        <p:nvPr/>
      </p:nvGrpSpPr>
      <p:grpSpPr>
        <a:xfrm>
          <a:off x="0" y="0"/>
          <a:ext cx="0" cy="0"/>
          <a:chOff x="0" y="0"/>
          <a:chExt cx="0" cy="0"/>
        </a:xfrm>
      </p:grpSpPr>
      <p:sp>
        <p:nvSpPr>
          <p:cNvPr id="3187" name="Google Shape;3187;p418"/>
          <p:cNvSpPr txBox="1">
            <a:spLocks noGrp="1"/>
          </p:cNvSpPr>
          <p:nvPr>
            <p:ph type="title"/>
          </p:nvPr>
        </p:nvSpPr>
        <p:spPr>
          <a:xfrm>
            <a:off x="403914" y="188914"/>
            <a:ext cx="8619316" cy="102741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Componentes de la evaluación 1/2</a:t>
            </a:r>
            <a:endParaRPr/>
          </a:p>
        </p:txBody>
      </p:sp>
      <p:sp>
        <p:nvSpPr>
          <p:cNvPr id="3188" name="Google Shape;3188;p418"/>
          <p:cNvSpPr txBox="1">
            <a:spLocks noGrp="1"/>
          </p:cNvSpPr>
          <p:nvPr>
            <p:ph type="body" idx="1"/>
          </p:nvPr>
        </p:nvSpPr>
        <p:spPr>
          <a:xfrm>
            <a:off x="216319" y="1414732"/>
            <a:ext cx="8435975" cy="4587456"/>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000" b="1">
                <a:latin typeface="Arial"/>
                <a:ea typeface="Arial"/>
                <a:cs typeface="Arial"/>
                <a:sym typeface="Arial"/>
              </a:rPr>
              <a:t>Evaluando</a:t>
            </a:r>
            <a:r>
              <a:rPr lang="es-EC" sz="2000">
                <a:latin typeface="Arial"/>
                <a:ea typeface="Arial"/>
                <a:cs typeface="Arial"/>
                <a:sym typeface="Arial"/>
              </a:rPr>
              <a:t>: Se define como el objeto sometido a evaluación. Los métodos de evaluación se centran en la evaluación de las actividades de desarrollo de software (planificación, gestión de calidad)</a:t>
            </a:r>
            <a:endParaRPr/>
          </a:p>
          <a:p>
            <a:pPr marL="457200" lvl="0" indent="-228600" algn="l" rtl="0">
              <a:lnSpc>
                <a:spcPct val="100000"/>
              </a:lnSpc>
              <a:spcBef>
                <a:spcPts val="600"/>
              </a:spcBef>
              <a:spcAft>
                <a:spcPts val="0"/>
              </a:spcAft>
              <a:buSzPts val="3000"/>
              <a:buFont typeface="Noto Sans Symbols"/>
              <a:buNone/>
            </a:pPr>
            <a:endParaRPr sz="20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000" b="1">
                <a:latin typeface="Arial"/>
                <a:ea typeface="Arial"/>
                <a:cs typeface="Arial"/>
                <a:sym typeface="Arial"/>
              </a:rPr>
              <a:t>Criterios</a:t>
            </a:r>
            <a:r>
              <a:rPr lang="es-EC" sz="2000">
                <a:latin typeface="Arial"/>
                <a:ea typeface="Arial"/>
                <a:cs typeface="Arial"/>
                <a:sym typeface="Arial"/>
              </a:rPr>
              <a:t>: Conjunto de características del evaluando que serán analizadas en la evaluación</a:t>
            </a:r>
            <a:endParaRPr/>
          </a:p>
          <a:p>
            <a:pPr marL="457200" lvl="0" indent="-228600" algn="l" rtl="0">
              <a:lnSpc>
                <a:spcPct val="100000"/>
              </a:lnSpc>
              <a:spcBef>
                <a:spcPts val="600"/>
              </a:spcBef>
              <a:spcAft>
                <a:spcPts val="0"/>
              </a:spcAft>
              <a:buSzPts val="3000"/>
              <a:buFont typeface="Noto Sans Symbols"/>
              <a:buNone/>
            </a:pPr>
            <a:endParaRPr sz="2000" b="1">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000" b="1">
                <a:latin typeface="Arial"/>
                <a:ea typeface="Arial"/>
                <a:cs typeface="Arial"/>
                <a:sym typeface="Arial"/>
              </a:rPr>
              <a:t>Patrón de referencia</a:t>
            </a:r>
            <a:r>
              <a:rPr lang="es-EC" sz="2000">
                <a:latin typeface="Arial"/>
                <a:ea typeface="Arial"/>
                <a:cs typeface="Arial"/>
                <a:sym typeface="Arial"/>
              </a:rPr>
              <a:t>: Es el elemento comparador o evaluando “ideal” contra el que se compara el evaluando real. Los métodos de evaluación utilizan como patrón a un estándar o un modelo de proceso software de la organización.  El primero proporciona requisitos genéricos que debe cumplir el evaluando. El segundo son modelizaciones del proceso software centradas en aspectos de gestión y en control de actividades básicas</a:t>
            </a:r>
            <a:endParaRPr/>
          </a:p>
          <a:p>
            <a:pPr marL="457200" lvl="0" indent="-4191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 </a:t>
            </a:r>
            <a:endParaRPr/>
          </a:p>
          <a:p>
            <a:pPr marL="495300" lvl="0" indent="-266700" algn="l" rtl="0">
              <a:lnSpc>
                <a:spcPct val="100000"/>
              </a:lnSpc>
              <a:spcBef>
                <a:spcPts val="600"/>
              </a:spcBef>
              <a:spcAft>
                <a:spcPts val="0"/>
              </a:spcAft>
              <a:buSzPts val="3000"/>
              <a:buFont typeface="Arial"/>
              <a:buNone/>
            </a:pPr>
            <a:endParaRPr sz="2000">
              <a:latin typeface="Arial"/>
              <a:ea typeface="Arial"/>
              <a:cs typeface="Arial"/>
              <a:sym typeface="Arial"/>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3192"/>
        <p:cNvGrpSpPr/>
        <p:nvPr/>
      </p:nvGrpSpPr>
      <p:grpSpPr>
        <a:xfrm>
          <a:off x="0" y="0"/>
          <a:ext cx="0" cy="0"/>
          <a:chOff x="0" y="0"/>
          <a:chExt cx="0" cy="0"/>
        </a:xfrm>
      </p:grpSpPr>
      <p:sp>
        <p:nvSpPr>
          <p:cNvPr id="3193" name="Google Shape;3193;p419"/>
          <p:cNvSpPr txBox="1">
            <a:spLocks noGrp="1"/>
          </p:cNvSpPr>
          <p:nvPr>
            <p:ph type="title"/>
          </p:nvPr>
        </p:nvSpPr>
        <p:spPr>
          <a:xfrm>
            <a:off x="395288" y="188913"/>
            <a:ext cx="8627942" cy="122581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Componentes de la evaluación 2/2</a:t>
            </a:r>
            <a:endParaRPr/>
          </a:p>
        </p:txBody>
      </p:sp>
      <p:sp>
        <p:nvSpPr>
          <p:cNvPr id="3194" name="Google Shape;3194;p419"/>
          <p:cNvSpPr txBox="1">
            <a:spLocks noGrp="1"/>
          </p:cNvSpPr>
          <p:nvPr>
            <p:ph type="body" idx="1"/>
          </p:nvPr>
        </p:nvSpPr>
        <p:spPr>
          <a:xfrm>
            <a:off x="216319" y="1414732"/>
            <a:ext cx="8435975" cy="4587456"/>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Técnicas de valoración</a:t>
            </a:r>
            <a:r>
              <a:rPr lang="es-EC" sz="2000">
                <a:latin typeface="Arial"/>
                <a:ea typeface="Arial"/>
                <a:cs typeface="Arial"/>
                <a:sym typeface="Arial"/>
              </a:rPr>
              <a:t>: Grupo de técnicas utilizadas para analizar el proceso software de la organización y obtener todos los datos necesarios para su valoración</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Técnicas de síntesis</a:t>
            </a:r>
            <a:r>
              <a:rPr lang="es-EC" sz="2000">
                <a:latin typeface="Arial"/>
                <a:ea typeface="Arial"/>
                <a:cs typeface="Arial"/>
                <a:sym typeface="Arial"/>
              </a:rPr>
              <a:t>: Grupo de técnicas con las que se sintetiza todos los datos obtenidos y se realiza la comparación con el patrón de referencia. Se aplican técnicas dependiendo del objetivo de la evaluación: certificación o proporcionar información más detallada para plantear un programa de mejora en base a los resultados de la evaluación</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Proceso evaluador</a:t>
            </a:r>
            <a:r>
              <a:rPr lang="es-EC" sz="2000">
                <a:latin typeface="Arial"/>
                <a:ea typeface="Arial"/>
                <a:cs typeface="Arial"/>
                <a:sym typeface="Arial"/>
              </a:rPr>
              <a:t>: Conjunto de actividades y tareas necesarias para ejecutar una evaluación (Planteamiento, examen y decisión).</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 </a:t>
            </a:r>
            <a:endParaRPr/>
          </a:p>
          <a:p>
            <a:pPr marL="495300" lvl="0" indent="-266700" algn="just" rtl="0">
              <a:lnSpc>
                <a:spcPct val="100000"/>
              </a:lnSpc>
              <a:spcBef>
                <a:spcPts val="600"/>
              </a:spcBef>
              <a:spcAft>
                <a:spcPts val="0"/>
              </a:spcAft>
              <a:buSzPts val="3000"/>
              <a:buFont typeface="Arial"/>
              <a:buNone/>
            </a:pPr>
            <a:endParaRPr sz="20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ctrTitle" idx="4294967295"/>
          </p:nvPr>
        </p:nvSpPr>
        <p:spPr>
          <a:xfrm>
            <a:off x="665435" y="290071"/>
            <a:ext cx="7738949" cy="1357573"/>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 Qué es un modelo de calidad?</a:t>
            </a:r>
            <a:endParaRPr sz="4000" b="1" i="0" u="none" strike="noStrike" cap="none">
              <a:solidFill>
                <a:srgbClr val="1C405D"/>
              </a:solidFill>
              <a:latin typeface="Arial"/>
              <a:ea typeface="Arial"/>
              <a:cs typeface="Arial"/>
              <a:sym typeface="Arial"/>
            </a:endParaRPr>
          </a:p>
        </p:txBody>
      </p:sp>
      <p:sp>
        <p:nvSpPr>
          <p:cNvPr id="387" name="Google Shape;387;p42"/>
          <p:cNvSpPr txBox="1">
            <a:spLocks noGrp="1"/>
          </p:cNvSpPr>
          <p:nvPr>
            <p:ph type="body" idx="4294967295"/>
          </p:nvPr>
        </p:nvSpPr>
        <p:spPr>
          <a:xfrm>
            <a:off x="782590" y="2070339"/>
            <a:ext cx="6981183" cy="4500524"/>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Es una descomposición jerárquica del concepto de calidad</a:t>
            </a:r>
            <a:endParaRPr/>
          </a:p>
        </p:txBody>
      </p:sp>
      <p:cxnSp>
        <p:nvCxnSpPr>
          <p:cNvPr id="388" name="Google Shape;388;p4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89" name="Google Shape;389;p4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90" name="Google Shape;390;p4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42</a:t>
            </a:fld>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420"/>
          <p:cNvSpPr txBox="1">
            <a:spLocks noGrp="1"/>
          </p:cNvSpPr>
          <p:nvPr>
            <p:ph type="title"/>
          </p:nvPr>
        </p:nvSpPr>
        <p:spPr>
          <a:xfrm>
            <a:off x="395288" y="188913"/>
            <a:ext cx="8424862" cy="122581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El método de evaluación describe lo siguiente:</a:t>
            </a:r>
            <a:endParaRPr/>
          </a:p>
        </p:txBody>
      </p:sp>
      <p:sp>
        <p:nvSpPr>
          <p:cNvPr id="3200" name="Google Shape;3200;p420"/>
          <p:cNvSpPr txBox="1">
            <a:spLocks noGrp="1"/>
          </p:cNvSpPr>
          <p:nvPr>
            <p:ph type="body" idx="1"/>
          </p:nvPr>
        </p:nvSpPr>
        <p:spPr>
          <a:xfrm>
            <a:off x="216319" y="1828800"/>
            <a:ext cx="8435975" cy="415613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Descripción general del método y evaluando considerado</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Descripción del patrón de referencia (estándar o modelo) utilizado. Criterios de evaluación, los mismos que están implícitos en el modelo</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Proceso evaluador</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Técnicas aplicadas: valoración y síntesis </a:t>
            </a:r>
            <a:endParaRPr/>
          </a:p>
          <a:p>
            <a:pPr marL="495300" lvl="0" indent="-266700" algn="l" rtl="0">
              <a:lnSpc>
                <a:spcPct val="100000"/>
              </a:lnSpc>
              <a:spcBef>
                <a:spcPts val="600"/>
              </a:spcBef>
              <a:spcAft>
                <a:spcPts val="0"/>
              </a:spcAft>
              <a:buSzPts val="3000"/>
              <a:buFont typeface="Arial"/>
              <a:buNone/>
            </a:pPr>
            <a:endParaRPr sz="2400">
              <a:latin typeface="Arial"/>
              <a:ea typeface="Arial"/>
              <a:cs typeface="Arial"/>
              <a:sym typeface="Arial"/>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421"/>
          <p:cNvSpPr txBox="1">
            <a:spLocks noGrp="1"/>
          </p:cNvSpPr>
          <p:nvPr>
            <p:ph type="ctrTitle" idx="4294967295"/>
          </p:nvPr>
        </p:nvSpPr>
        <p:spPr>
          <a:xfrm>
            <a:off x="387054" y="2701501"/>
            <a:ext cx="8566030" cy="112683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Métodos de evaluación</a:t>
            </a:r>
            <a:endParaRPr sz="4800" b="1" i="0" u="none" strike="noStrike" cap="none">
              <a:solidFill>
                <a:srgbClr val="00B0F0"/>
              </a:solidFill>
              <a:latin typeface="Arial"/>
              <a:ea typeface="Arial"/>
              <a:cs typeface="Arial"/>
              <a:sym typeface="Arial"/>
            </a:endParaRPr>
          </a:p>
        </p:txBody>
      </p:sp>
      <p:cxnSp>
        <p:nvCxnSpPr>
          <p:cNvPr id="3206" name="Google Shape;3206;p42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207" name="Google Shape;3207;p42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208" name="Google Shape;3208;p42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421</a:t>
            </a:fld>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422"/>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Perspectiva histórica (1/3)</a:t>
            </a:r>
            <a:endParaRPr/>
          </a:p>
        </p:txBody>
      </p:sp>
      <p:sp>
        <p:nvSpPr>
          <p:cNvPr id="3214" name="Google Shape;3214;p422"/>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1980: Japón “Factoría del Software”: Enfoque disciplinado, personal altamente calificado, métricas y mejora del proceso.</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1985: Total Quality Management</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Enfoque en el producto: </a:t>
            </a:r>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1977, McCall, Factor-Criterio- Métrica</a:t>
            </a:r>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1991, ISO/IEC 9126</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Hasta que punto se cumplen las necesidades del cliente, es dependiente de:</a:t>
            </a:r>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La comprensión de las necesidades del usuario y la especificación de los requisitos</a:t>
            </a:r>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La transformación de estos requisitos en el producto software resultante</a:t>
            </a:r>
            <a:endParaRPr/>
          </a:p>
          <a:p>
            <a:pPr marL="914400" lvl="1" indent="-381000" algn="l" rtl="0">
              <a:lnSpc>
                <a:spcPct val="100000"/>
              </a:lnSpc>
              <a:spcBef>
                <a:spcPts val="0"/>
              </a:spcBef>
              <a:spcAft>
                <a:spcPts val="0"/>
              </a:spcAft>
              <a:buSzPts val="2400"/>
              <a:buChar char="○"/>
            </a:pPr>
            <a:r>
              <a:rPr lang="es-EC" sz="1800">
                <a:latin typeface="Arial"/>
                <a:ea typeface="Arial"/>
                <a:cs typeface="Arial"/>
                <a:sym typeface="Arial"/>
              </a:rPr>
              <a:t>El mantenimiento del producto</a:t>
            </a:r>
            <a:endParaRPr/>
          </a:p>
          <a:p>
            <a:pPr marL="914400" lvl="1" indent="-228600" algn="l" rtl="0">
              <a:lnSpc>
                <a:spcPct val="100000"/>
              </a:lnSpc>
              <a:spcBef>
                <a:spcPts val="0"/>
              </a:spcBef>
              <a:spcAft>
                <a:spcPts val="0"/>
              </a:spcAft>
              <a:buSzPts val="2400"/>
              <a:buNone/>
            </a:pPr>
            <a:endParaRPr sz="1800">
              <a:latin typeface="Arial"/>
              <a:ea typeface="Arial"/>
              <a:cs typeface="Arial"/>
              <a:sym typeface="Arial"/>
            </a:endParaRPr>
          </a:p>
          <a:p>
            <a:pPr marL="457200" lvl="0" indent="-2286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423"/>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Perspectiva histórica (2/3)</a:t>
            </a:r>
            <a:endParaRPr/>
          </a:p>
        </p:txBody>
      </p:sp>
      <p:sp>
        <p:nvSpPr>
          <p:cNvPr id="3220" name="Google Shape;3220;p423"/>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Investigación en el proceso software. </a:t>
            </a:r>
            <a:endParaRPr/>
          </a:p>
          <a:p>
            <a:pPr marL="457200" lvl="0" indent="-4191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Hipótesis que subyace: “La calidad del software depende de la calidad del proceso software”</a:t>
            </a:r>
            <a:endParaRPr/>
          </a:p>
          <a:p>
            <a:pPr marL="457200" lvl="0" indent="-4191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El fundamento se deriva de la aplicación del mismo principio en otras áreas (industria de servicios, fabricación)</a:t>
            </a:r>
            <a:endParaRPr/>
          </a:p>
          <a:p>
            <a:pPr marL="457200" lvl="0" indent="-4191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Inicialmente se aplicaron estándares del ámbito industrial (no software) DEF STAN 05-21/1 del Min. de Defensa Británico</a:t>
            </a:r>
            <a:endParaRPr/>
          </a:p>
          <a:p>
            <a:pPr marL="457200" lvl="0" indent="-4191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Desarrollar estándares específicos para la industria del software AQAP-13 de la OTAN</a:t>
            </a:r>
            <a:endParaRPr/>
          </a:p>
          <a:p>
            <a:pPr marL="457200" lvl="0" indent="-419100" algn="l" rtl="0">
              <a:lnSpc>
                <a:spcPct val="100000"/>
              </a:lnSpc>
              <a:spcBef>
                <a:spcPts val="600"/>
              </a:spcBef>
              <a:spcAft>
                <a:spcPts val="0"/>
              </a:spcAft>
              <a:buSzPts val="3000"/>
              <a:buFont typeface="Noto Sans Symbols"/>
              <a:buChar char="▪"/>
            </a:pPr>
            <a:r>
              <a:rPr lang="es-EC" sz="2000">
                <a:latin typeface="Arial"/>
                <a:ea typeface="Arial"/>
                <a:cs typeface="Arial"/>
                <a:sym typeface="Arial"/>
              </a:rPr>
              <a:t>Desarrollo del ISO 9001 (Para la gestión de un sistema de calidad) ISO 90003 (Guía para su aplicación al ámbito del software) – denotados de forma genérica como serie ISO 9000</a:t>
            </a:r>
            <a:endParaRPr/>
          </a:p>
          <a:p>
            <a:pPr marL="457200" lvl="0" indent="-228600" algn="l" rtl="0">
              <a:lnSpc>
                <a:spcPct val="100000"/>
              </a:lnSpc>
              <a:spcBef>
                <a:spcPts val="600"/>
              </a:spcBef>
              <a:spcAft>
                <a:spcPts val="0"/>
              </a:spcAft>
              <a:buSzPts val="3000"/>
              <a:buFont typeface="Noto Sans Symbols"/>
              <a:buNone/>
            </a:pPr>
            <a:endParaRPr sz="2000">
              <a:latin typeface="Arial"/>
              <a:ea typeface="Arial"/>
              <a:cs typeface="Arial"/>
              <a:sym typeface="Arial"/>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sp>
        <p:nvSpPr>
          <p:cNvPr id="3225" name="Google Shape;3225;p424"/>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Perspectiva histórica (3/3)</a:t>
            </a:r>
            <a:endParaRPr/>
          </a:p>
        </p:txBody>
      </p:sp>
      <p:sp>
        <p:nvSpPr>
          <p:cNvPr id="3226" name="Google Shape;3226;p424"/>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1986, el Software Engineering Institute (SEI) de la Carnegie Mellon University inicia el desarrollo del Modelo de Madurez del Proceso Software CMM, este modelo analiza la capacidad de una organización de producir software de alta calidad de manera consistente y predecible</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ISO/IEC 90003:2014 Guía para la aplicación de ISO 9001 al ámbito del software</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2016 CMMI es adquirido por ISACA (Information Systems Audit and Control Association)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ISO 9000 y CMMI son los métodos más difundidos y utilizados para la evaluación del proceso software </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3230"/>
        <p:cNvGrpSpPr/>
        <p:nvPr/>
      </p:nvGrpSpPr>
      <p:grpSpPr>
        <a:xfrm>
          <a:off x="0" y="0"/>
          <a:ext cx="0" cy="0"/>
          <a:chOff x="0" y="0"/>
          <a:chExt cx="0" cy="0"/>
        </a:xfrm>
      </p:grpSpPr>
      <p:sp>
        <p:nvSpPr>
          <p:cNvPr id="3231" name="Google Shape;3231;p425"/>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Sistema de calidad</a:t>
            </a:r>
            <a:endParaRPr/>
          </a:p>
        </p:txBody>
      </p:sp>
      <p:sp>
        <p:nvSpPr>
          <p:cNvPr id="3232" name="Google Shape;3232;p425"/>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Conjunto de actividades coordinadas para dirigir y controlar una organización a fin de mejorar continuamente la efectividad y eficiencia de su desempeño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Se enfoca en definir los procesos, lo que dará como resultado la producción de servicios y productos de calidad en lugar de detectar productos o servicios defectuosos después de que se hayan producido.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3236"/>
        <p:cNvGrpSpPr/>
        <p:nvPr/>
      </p:nvGrpSpPr>
      <p:grpSpPr>
        <a:xfrm>
          <a:off x="0" y="0"/>
          <a:ext cx="0" cy="0"/>
          <a:chOff x="0" y="0"/>
          <a:chExt cx="0" cy="0"/>
        </a:xfrm>
      </p:grpSpPr>
      <p:sp>
        <p:nvSpPr>
          <p:cNvPr id="3237" name="Google Shape;3237;p426"/>
          <p:cNvSpPr txBox="1">
            <a:spLocks noGrp="1"/>
          </p:cNvSpPr>
          <p:nvPr>
            <p:ph type="title"/>
          </p:nvPr>
        </p:nvSpPr>
        <p:spPr>
          <a:xfrm>
            <a:off x="395288" y="223420"/>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Tipos de métodos de evaluación</a:t>
            </a:r>
            <a:endParaRPr/>
          </a:p>
        </p:txBody>
      </p:sp>
      <p:sp>
        <p:nvSpPr>
          <p:cNvPr id="3238" name="Google Shape;3238;p426"/>
          <p:cNvSpPr txBox="1">
            <a:spLocks noGrp="1"/>
          </p:cNvSpPr>
          <p:nvPr>
            <p:ph type="body" idx="1"/>
          </p:nvPr>
        </p:nvSpPr>
        <p:spPr>
          <a:xfrm>
            <a:off x="242199" y="1535502"/>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Métodos basados en estándares</a:t>
            </a:r>
            <a:r>
              <a:rPr lang="es-EC" sz="2000">
                <a:latin typeface="Arial"/>
                <a:ea typeface="Arial"/>
                <a:cs typeface="Arial"/>
                <a:sym typeface="Arial"/>
              </a:rPr>
              <a:t>: El patrón de referencia es un estándar o conjunto de requisitos que debe satisfacer el sistema de calidad de una organización</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ISO 9000</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TickIT plus (UK) : Procesos de la industria de IT, especialmente desarrollo de software</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latin typeface="Arial"/>
                <a:ea typeface="Arial"/>
                <a:cs typeface="Arial"/>
                <a:sym typeface="Arial"/>
              </a:rPr>
              <a:t>Métodos basados en modelos</a:t>
            </a:r>
            <a:r>
              <a:rPr lang="es-EC" sz="2000">
                <a:latin typeface="Arial"/>
                <a:ea typeface="Arial"/>
                <a:cs typeface="Arial"/>
                <a:sym typeface="Arial"/>
              </a:rPr>
              <a:t>: El patrón de referencia es una modelización del proceso software centrada en el aspecto de gestión y control de las actividades básicas de producción de software</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Métodos de certificación: El fin último es otorgar una acreditación</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Métodos de mejora: El fin último es obtener información más detallada con la que se definan acciones que mejoren proceso software de la organización.</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CMMI</a:t>
            </a:r>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427"/>
          <p:cNvSpPr txBox="1">
            <a:spLocks noGrp="1"/>
          </p:cNvSpPr>
          <p:nvPr>
            <p:ph type="ctrTitle" idx="4294967295"/>
          </p:nvPr>
        </p:nvSpPr>
        <p:spPr>
          <a:xfrm>
            <a:off x="387054" y="2701501"/>
            <a:ext cx="8566030" cy="2227274"/>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400" b="1" i="0" u="none" strike="noStrike" cap="none">
                <a:solidFill>
                  <a:srgbClr val="00B0F0"/>
                </a:solidFill>
                <a:latin typeface="Arial"/>
                <a:ea typeface="Arial"/>
                <a:cs typeface="Arial"/>
                <a:sym typeface="Arial"/>
              </a:rPr>
              <a:t>Capability Maturity Model Integration</a:t>
            </a:r>
            <a:br>
              <a:rPr lang="es-EC" sz="4400" b="1" i="0" u="none" strike="noStrike" cap="none">
                <a:solidFill>
                  <a:srgbClr val="00B0F0"/>
                </a:solidFill>
                <a:latin typeface="Arial"/>
                <a:ea typeface="Arial"/>
                <a:cs typeface="Arial"/>
                <a:sym typeface="Arial"/>
              </a:rPr>
            </a:br>
            <a:br>
              <a:rPr lang="es-EC" sz="4400" b="1" i="0" u="none" strike="noStrike" cap="none">
                <a:solidFill>
                  <a:srgbClr val="00B0F0"/>
                </a:solidFill>
                <a:latin typeface="Arial"/>
                <a:ea typeface="Arial"/>
                <a:cs typeface="Arial"/>
                <a:sym typeface="Arial"/>
              </a:rPr>
            </a:br>
            <a:r>
              <a:rPr lang="es-EC" sz="4400" b="1" i="0" u="none" strike="noStrike" cap="none">
                <a:solidFill>
                  <a:srgbClr val="00B0F0"/>
                </a:solidFill>
                <a:latin typeface="Arial"/>
                <a:ea typeface="Arial"/>
                <a:cs typeface="Arial"/>
                <a:sym typeface="Arial"/>
              </a:rPr>
              <a:t>(CMMI)</a:t>
            </a:r>
            <a:endParaRPr sz="4400" b="1" i="0" u="none" strike="noStrike" cap="none">
              <a:solidFill>
                <a:srgbClr val="00B0F0"/>
              </a:solidFill>
              <a:latin typeface="Arial"/>
              <a:ea typeface="Arial"/>
              <a:cs typeface="Arial"/>
              <a:sym typeface="Arial"/>
            </a:endParaRPr>
          </a:p>
        </p:txBody>
      </p:sp>
      <p:cxnSp>
        <p:nvCxnSpPr>
          <p:cNvPr id="3244" name="Google Shape;3244;p42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245" name="Google Shape;3245;p42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246" name="Google Shape;3246;p42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427</a:t>
            </a:fld>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428"/>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a:t>
            </a:r>
            <a:endParaRPr/>
          </a:p>
        </p:txBody>
      </p:sp>
      <p:sp>
        <p:nvSpPr>
          <p:cNvPr id="3252" name="Google Shape;3252;p428"/>
          <p:cNvSpPr txBox="1">
            <a:spLocks noGrp="1"/>
          </p:cNvSpPr>
          <p:nvPr>
            <p:ph type="body" idx="1"/>
          </p:nvPr>
        </p:nvSpPr>
        <p:spPr>
          <a:xfrm>
            <a:off x="168925" y="1190650"/>
            <a:ext cx="8435975" cy="799516"/>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Dimensiones en donde se centran las organizaciones</a:t>
            </a:r>
            <a:endParaRPr sz="1800">
              <a:latin typeface="Arial"/>
              <a:ea typeface="Arial"/>
              <a:cs typeface="Arial"/>
              <a:sym typeface="Arial"/>
            </a:endParaRPr>
          </a:p>
        </p:txBody>
      </p:sp>
      <p:pic>
        <p:nvPicPr>
          <p:cNvPr id="3253" name="Google Shape;3253;p428"/>
          <p:cNvPicPr preferRelativeResize="0"/>
          <p:nvPr/>
        </p:nvPicPr>
        <p:blipFill rotWithShape="1">
          <a:blip r:embed="rId3">
            <a:alphaModFix/>
          </a:blip>
          <a:srcRect/>
          <a:stretch/>
        </p:blipFill>
        <p:spPr>
          <a:xfrm>
            <a:off x="1097281" y="1891496"/>
            <a:ext cx="6752944" cy="4663271"/>
          </a:xfrm>
          <a:prstGeom prst="rect">
            <a:avLst/>
          </a:prstGeom>
          <a:noFill/>
          <a:ln>
            <a:noFill/>
          </a:ln>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sp>
        <p:nvSpPr>
          <p:cNvPr id="3258" name="Google Shape;3258;p429"/>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a:t>
            </a:r>
            <a:endParaRPr/>
          </a:p>
        </p:txBody>
      </p:sp>
      <p:sp>
        <p:nvSpPr>
          <p:cNvPr id="3259" name="Google Shape;3259;p429"/>
          <p:cNvSpPr txBox="1">
            <a:spLocks noGrp="1"/>
          </p:cNvSpPr>
          <p:nvPr>
            <p:ph type="body" idx="1"/>
          </p:nvPr>
        </p:nvSpPr>
        <p:spPr>
          <a:xfrm>
            <a:off x="168925" y="1190649"/>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CMMI: Modelo para la evaluación y mejora de procesos para el desarrollo, mantenimiento y operación de sistemas software</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Es un patrón de referencia utilizado en la evaluación</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Proporciona un marco evolutivo que la organización puede utilizar para la mejora continua del proceso software</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Contiene las mejores prácticas de la industria.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Establece una estrategia organizada respecto a qué actividades se deben acometer y su orden o secuencia de aplicación para que la mejora sea eficaz y factible de implementar. (crisis proceso controlado, estandarizado, medido y optimizado)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El concepto </a:t>
            </a:r>
            <a:r>
              <a:rPr lang="es-EC" sz="2400" b="1">
                <a:latin typeface="Arial"/>
                <a:ea typeface="Arial"/>
                <a:cs typeface="Arial"/>
                <a:sym typeface="Arial"/>
              </a:rPr>
              <a:t>Madurez</a:t>
            </a:r>
            <a:r>
              <a:rPr lang="es-EC" sz="2400">
                <a:latin typeface="Arial"/>
                <a:ea typeface="Arial"/>
                <a:cs typeface="Arial"/>
                <a:sym typeface="Arial"/>
              </a:rPr>
              <a:t>: se define como el grado en que un determinado proceso está explícitamente definido, gestionado, medido y controlado. </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3"/>
          <p:cNvSpPr txBox="1">
            <a:spLocks noGrp="1"/>
          </p:cNvSpPr>
          <p:nvPr>
            <p:ph type="ctrTitle" idx="4294967295"/>
          </p:nvPr>
        </p:nvSpPr>
        <p:spPr>
          <a:xfrm>
            <a:off x="810883" y="290072"/>
            <a:ext cx="7867291" cy="1159166"/>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Estructura general de un modelo de calidad</a:t>
            </a:r>
            <a:endParaRPr sz="3600" b="1" i="0" u="none" strike="noStrike" cap="none">
              <a:solidFill>
                <a:srgbClr val="1C405D"/>
              </a:solidFill>
              <a:latin typeface="Arial"/>
              <a:ea typeface="Arial"/>
              <a:cs typeface="Arial"/>
              <a:sym typeface="Arial"/>
            </a:endParaRPr>
          </a:p>
        </p:txBody>
      </p:sp>
      <p:sp>
        <p:nvSpPr>
          <p:cNvPr id="396" name="Google Shape;396;p43"/>
          <p:cNvSpPr txBox="1">
            <a:spLocks noGrp="1"/>
          </p:cNvSpPr>
          <p:nvPr>
            <p:ph type="body" idx="4294967295"/>
          </p:nvPr>
        </p:nvSpPr>
        <p:spPr>
          <a:xfrm>
            <a:off x="250166" y="1528618"/>
            <a:ext cx="8330359" cy="4035419"/>
          </a:xfrm>
          <a:prstGeom prst="rect">
            <a:avLst/>
          </a:prstGeom>
          <a:noFill/>
          <a:ln>
            <a:noFill/>
          </a:ln>
        </p:spPr>
        <p:txBody>
          <a:bodyPr spcFirstLastPara="1" wrap="square" lIns="91425" tIns="91425" rIns="91425" bIns="91425" anchor="t" anchorCtr="0">
            <a:noAutofit/>
          </a:bodyPr>
          <a:lstStyle/>
          <a:p>
            <a:pPr marL="914400" lvl="1" indent="-304800" algn="just" rtl="0">
              <a:lnSpc>
                <a:spcPct val="100000"/>
              </a:lnSpc>
              <a:spcBef>
                <a:spcPts val="0"/>
              </a:spcBef>
              <a:spcAft>
                <a:spcPts val="0"/>
              </a:spcAft>
              <a:buSzPts val="2400"/>
              <a:buFont typeface="Noto Sans Symbols"/>
              <a:buNone/>
            </a:pPr>
            <a:endParaRPr>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a:solidFill>
                  <a:srgbClr val="00B050"/>
                </a:solidFill>
                <a:latin typeface="Arial"/>
                <a:ea typeface="Arial"/>
                <a:cs typeface="Arial"/>
                <a:sym typeface="Arial"/>
              </a:rPr>
              <a:t>FACTORES</a:t>
            </a:r>
            <a:r>
              <a:rPr lang="es-EC">
                <a:latin typeface="Arial"/>
                <a:ea typeface="Arial"/>
                <a:cs typeface="Arial"/>
                <a:sym typeface="Arial"/>
              </a:rPr>
              <a:t>: Punto de vista del usuario. Atributos de calidad externa</a:t>
            </a:r>
            <a:endParaRPr/>
          </a:p>
          <a:p>
            <a:pPr marL="914400" lvl="1" indent="-304800" algn="just" rtl="0">
              <a:lnSpc>
                <a:spcPct val="100000"/>
              </a:lnSpc>
              <a:spcBef>
                <a:spcPts val="0"/>
              </a:spcBef>
              <a:spcAft>
                <a:spcPts val="0"/>
              </a:spcAft>
              <a:buSzPts val="2400"/>
              <a:buFont typeface="Noto Sans Symbols"/>
              <a:buNone/>
            </a:pPr>
            <a:endParaRPr>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a:solidFill>
                  <a:srgbClr val="00B050"/>
                </a:solidFill>
                <a:latin typeface="Arial"/>
                <a:ea typeface="Arial"/>
                <a:cs typeface="Arial"/>
                <a:sym typeface="Arial"/>
              </a:rPr>
              <a:t>CRITERIOS</a:t>
            </a:r>
            <a:r>
              <a:rPr lang="es-EC">
                <a:latin typeface="Arial"/>
                <a:ea typeface="Arial"/>
                <a:cs typeface="Arial"/>
                <a:sym typeface="Arial"/>
              </a:rPr>
              <a:t>: Punto de vista del producto. Atributos de calidad interna</a:t>
            </a:r>
            <a:endParaRPr/>
          </a:p>
          <a:p>
            <a:pPr marL="914400" lvl="1" indent="-304800" algn="just" rtl="0">
              <a:lnSpc>
                <a:spcPct val="100000"/>
              </a:lnSpc>
              <a:spcBef>
                <a:spcPts val="0"/>
              </a:spcBef>
              <a:spcAft>
                <a:spcPts val="0"/>
              </a:spcAft>
              <a:buSzPts val="2400"/>
              <a:buFont typeface="Noto Sans Symbols"/>
              <a:buNone/>
            </a:pPr>
            <a:endParaRPr>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a:solidFill>
                  <a:srgbClr val="00B050"/>
                </a:solidFill>
                <a:latin typeface="Arial"/>
                <a:ea typeface="Arial"/>
                <a:cs typeface="Arial"/>
                <a:sym typeface="Arial"/>
              </a:rPr>
              <a:t>MÉTRICAS</a:t>
            </a:r>
            <a:r>
              <a:rPr lang="es-EC">
                <a:latin typeface="Arial"/>
                <a:ea typeface="Arial"/>
                <a:cs typeface="Arial"/>
                <a:sym typeface="Arial"/>
              </a:rPr>
              <a:t>: Medidas cuantitativas</a:t>
            </a:r>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397" name="Google Shape;397;p4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98" name="Google Shape;398;p4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99" name="Google Shape;399;p4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43</a:t>
            </a:fld>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4" name="Google Shape;3264;p430"/>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CMMI</a:t>
            </a:r>
            <a:endParaRPr/>
          </a:p>
        </p:txBody>
      </p:sp>
      <p:sp>
        <p:nvSpPr>
          <p:cNvPr id="3265" name="Google Shape;3265;p430"/>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Proporciona un marco evolutivo para incorporar o mejorar determinadas actividades</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Ayuda a priorizar que actividades se deben realizar primero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Cada nivel es la base sobre las que se deben realizar las acciones de mejora del siguiente nivel</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3269"/>
        <p:cNvGrpSpPr/>
        <p:nvPr/>
      </p:nvGrpSpPr>
      <p:grpSpPr>
        <a:xfrm>
          <a:off x="0" y="0"/>
          <a:ext cx="0" cy="0"/>
          <a:chOff x="0" y="0"/>
          <a:chExt cx="0" cy="0"/>
        </a:xfrm>
      </p:grpSpPr>
      <p:sp>
        <p:nvSpPr>
          <p:cNvPr id="3270" name="Google Shape;3270;p431"/>
          <p:cNvSpPr txBox="1">
            <a:spLocks noGrp="1"/>
          </p:cNvSpPr>
          <p:nvPr>
            <p:ph type="title"/>
          </p:nvPr>
        </p:nvSpPr>
        <p:spPr>
          <a:xfrm>
            <a:off x="492106" y="330975"/>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Comparación de los niveles de capacidad</a:t>
            </a:r>
            <a:endParaRPr/>
          </a:p>
        </p:txBody>
      </p:sp>
      <p:pic>
        <p:nvPicPr>
          <p:cNvPr id="3271" name="Google Shape;3271;p431"/>
          <p:cNvPicPr preferRelativeResize="0"/>
          <p:nvPr/>
        </p:nvPicPr>
        <p:blipFill rotWithShape="1">
          <a:blip r:embed="rId3">
            <a:alphaModFix/>
          </a:blip>
          <a:srcRect/>
          <a:stretch/>
        </p:blipFill>
        <p:spPr>
          <a:xfrm>
            <a:off x="385781" y="2230726"/>
            <a:ext cx="8651894" cy="2766556"/>
          </a:xfrm>
          <a:prstGeom prst="rect">
            <a:avLst/>
          </a:prstGeom>
          <a:noFill/>
          <a:ln>
            <a:noFill/>
          </a:ln>
        </p:spPr>
      </p:pic>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sp>
        <p:nvSpPr>
          <p:cNvPr id="3276" name="Google Shape;3276;p432"/>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CMMI</a:t>
            </a:r>
            <a:endParaRPr/>
          </a:p>
        </p:txBody>
      </p:sp>
      <p:sp>
        <p:nvSpPr>
          <p:cNvPr id="3277" name="Google Shape;3277;p432"/>
          <p:cNvSpPr txBox="1">
            <a:spLocks noGrp="1"/>
          </p:cNvSpPr>
          <p:nvPr>
            <p:ph type="body" idx="1"/>
          </p:nvPr>
        </p:nvSpPr>
        <p:spPr>
          <a:xfrm>
            <a:off x="207693" y="1155939"/>
            <a:ext cx="8375590" cy="974785"/>
          </a:xfrm>
          <a:prstGeom prst="rect">
            <a:avLst/>
          </a:prstGeom>
          <a:noFill/>
          <a:ln>
            <a:noFill/>
          </a:ln>
        </p:spPr>
        <p:txBody>
          <a:bodyPr spcFirstLastPara="1" wrap="square" lIns="91425" tIns="91425" rIns="91425" bIns="91425" anchor="t" anchorCtr="0">
            <a:noAutofit/>
          </a:bodyPr>
          <a:lstStyle/>
          <a:p>
            <a:pPr marL="38100" lvl="0" indent="0" algn="just" rtl="0">
              <a:lnSpc>
                <a:spcPct val="100000"/>
              </a:lnSpc>
              <a:spcBef>
                <a:spcPts val="600"/>
              </a:spcBef>
              <a:spcAft>
                <a:spcPts val="0"/>
              </a:spcAft>
              <a:buSzPts val="3000"/>
              <a:buNone/>
            </a:pPr>
            <a:r>
              <a:rPr lang="es-EC" sz="2000">
                <a:latin typeface="Arial"/>
                <a:ea typeface="Arial"/>
                <a:cs typeface="Arial"/>
                <a:sym typeface="Arial"/>
              </a:rPr>
              <a:t>Los </a:t>
            </a:r>
            <a:r>
              <a:rPr lang="es-EC" sz="2000" b="1">
                <a:latin typeface="Arial"/>
                <a:ea typeface="Arial"/>
                <a:cs typeface="Arial"/>
                <a:sym typeface="Arial"/>
              </a:rPr>
              <a:t>niveles de madurez </a:t>
            </a:r>
            <a:r>
              <a:rPr lang="es-EC" sz="2000">
                <a:latin typeface="Arial"/>
                <a:ea typeface="Arial"/>
                <a:cs typeface="Arial"/>
                <a:sym typeface="Arial"/>
              </a:rPr>
              <a:t>se utilizan para caracterizar la mejora de la organización relativa a un conjunto de áreas de proceso y los niveles de capacidad caracterizan la mejora de la organización relativa a un área de proceso individual.</a:t>
            </a:r>
            <a:endParaRPr sz="14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200">
              <a:latin typeface="Arial"/>
              <a:ea typeface="Arial"/>
              <a:cs typeface="Arial"/>
              <a:sym typeface="Arial"/>
            </a:endParaRPr>
          </a:p>
        </p:txBody>
      </p:sp>
      <p:pic>
        <p:nvPicPr>
          <p:cNvPr id="3278" name="Google Shape;3278;p432"/>
          <p:cNvPicPr preferRelativeResize="0"/>
          <p:nvPr/>
        </p:nvPicPr>
        <p:blipFill rotWithShape="1">
          <a:blip r:embed="rId3">
            <a:alphaModFix/>
          </a:blip>
          <a:srcRect/>
          <a:stretch/>
        </p:blipFill>
        <p:spPr>
          <a:xfrm>
            <a:off x="1366538" y="2959939"/>
            <a:ext cx="6057900" cy="3543300"/>
          </a:xfrm>
          <a:prstGeom prst="rect">
            <a:avLst/>
          </a:prstGeom>
          <a:noFill/>
          <a:ln>
            <a:noFill/>
          </a:ln>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3282"/>
        <p:cNvGrpSpPr/>
        <p:nvPr/>
      </p:nvGrpSpPr>
      <p:grpSpPr>
        <a:xfrm>
          <a:off x="0" y="0"/>
          <a:ext cx="0" cy="0"/>
          <a:chOff x="0" y="0"/>
          <a:chExt cx="0" cy="0"/>
        </a:xfrm>
      </p:grpSpPr>
      <p:sp>
        <p:nvSpPr>
          <p:cNvPr id="3283" name="Google Shape;3283;p433"/>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Niveles de madurez </a:t>
            </a:r>
            <a:endParaRPr/>
          </a:p>
        </p:txBody>
      </p:sp>
      <p:sp>
        <p:nvSpPr>
          <p:cNvPr id="3284" name="Google Shape;3284;p433"/>
          <p:cNvSpPr txBox="1">
            <a:spLocks noGrp="1"/>
          </p:cNvSpPr>
          <p:nvPr>
            <p:ph type="body" idx="1"/>
          </p:nvPr>
        </p:nvSpPr>
        <p:spPr>
          <a:xfrm>
            <a:off x="0" y="1169180"/>
            <a:ext cx="9009331" cy="553815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1: Inicial</a:t>
            </a:r>
            <a:r>
              <a:rPr lang="es-EC" sz="1800">
                <a:latin typeface="Arial"/>
                <a:ea typeface="Arial"/>
                <a:cs typeface="Arial"/>
                <a:sym typeface="Arial"/>
              </a:rPr>
              <a:t>: Los procesos son generalmente Ad-hoc y caóticos. El éxito en la organización depende de la heroicidad del personal y no del uso de procesos probados. Las organizaciones producen productos y servicios que funcionan pero sin embargo exceden con frecuencia el presupuesto y plazos planificados</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2: Gestionado</a:t>
            </a:r>
            <a:r>
              <a:rPr lang="es-EC" sz="1800">
                <a:latin typeface="Arial"/>
                <a:ea typeface="Arial"/>
                <a:cs typeface="Arial"/>
                <a:sym typeface="Arial"/>
              </a:rPr>
              <a:t>: Se garantiza que en los proyectos los procesos se planifican y ejecutan de acuerdo con las políticas.  Se involucra a las partes interesadas relevantes, los proyectos se realizan y gestionan de acuerdo a sus planes documentados. Se establecen compromisos entre las partes interesadas y se modifican según sea necesario.</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3: Definido</a:t>
            </a:r>
            <a:r>
              <a:rPr lang="es-EC" sz="1800">
                <a:latin typeface="Arial"/>
                <a:ea typeface="Arial"/>
                <a:cs typeface="Arial"/>
                <a:sym typeface="Arial"/>
              </a:rPr>
              <a:t>: los procesos están bien caracterizados y comprendidos y se describen en estándares, procedimientos, herramientas y métodos. En el nivel de madurez 3, los estándares, descripciones de proceso y procedimientos para un proyecto se adaptan a partir de un conjunto de procesos estándares de la organización para adecuarse a un proyecto en particular y por tanto son más consistentes. </a:t>
            </a:r>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3288"/>
        <p:cNvGrpSpPr/>
        <p:nvPr/>
      </p:nvGrpSpPr>
      <p:grpSpPr>
        <a:xfrm>
          <a:off x="0" y="0"/>
          <a:ext cx="0" cy="0"/>
          <a:chOff x="0" y="0"/>
          <a:chExt cx="0" cy="0"/>
        </a:xfrm>
      </p:grpSpPr>
      <p:sp>
        <p:nvSpPr>
          <p:cNvPr id="3289" name="Google Shape;3289;p434"/>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Niveles de madurez </a:t>
            </a:r>
            <a:endParaRPr/>
          </a:p>
        </p:txBody>
      </p:sp>
      <p:sp>
        <p:nvSpPr>
          <p:cNvPr id="3290" name="Google Shape;3290;p434"/>
          <p:cNvSpPr txBox="1">
            <a:spLocks noGrp="1"/>
          </p:cNvSpPr>
          <p:nvPr>
            <p:ph type="body" idx="1"/>
          </p:nvPr>
        </p:nvSpPr>
        <p:spPr>
          <a:xfrm>
            <a:off x="155934" y="1276710"/>
            <a:ext cx="8608504" cy="545189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b="1">
                <a:solidFill>
                  <a:srgbClr val="00B050"/>
                </a:solidFill>
                <a:latin typeface="Arial"/>
                <a:ea typeface="Arial"/>
                <a:cs typeface="Arial"/>
                <a:sym typeface="Arial"/>
              </a:rPr>
              <a:t>4: Gestionado cuantitativamente</a:t>
            </a:r>
            <a:r>
              <a:rPr lang="es-EC" sz="2400">
                <a:latin typeface="Arial"/>
                <a:ea typeface="Arial"/>
                <a:cs typeface="Arial"/>
                <a:sym typeface="Arial"/>
              </a:rPr>
              <a:t>:  La organización y los proyectos establecen objetivos cuantitativos para la calidad y el rendimiento del proceso. Se hacen predicciones basada en análisis estadístico de los datos detallados del proceso.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b="1">
                <a:solidFill>
                  <a:srgbClr val="00B050"/>
                </a:solidFill>
                <a:latin typeface="Arial"/>
                <a:ea typeface="Arial"/>
                <a:cs typeface="Arial"/>
                <a:sym typeface="Arial"/>
              </a:rPr>
              <a:t>5: En optimización</a:t>
            </a:r>
            <a:r>
              <a:rPr lang="es-EC" sz="2400">
                <a:latin typeface="Arial"/>
                <a:ea typeface="Arial"/>
                <a:cs typeface="Arial"/>
                <a:sym typeface="Arial"/>
              </a:rPr>
              <a:t>: La organización mejora continuamente sus procesos basándose en una comprensión cuantitativa de sus objetivos de negocio y necesidades de rendimiento. Mejora continuamente el rendimiento de los procesos mediante mejoras incrementales e innovadoras de proceso y de tecnología</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3294"/>
        <p:cNvGrpSpPr/>
        <p:nvPr/>
      </p:nvGrpSpPr>
      <p:grpSpPr>
        <a:xfrm>
          <a:off x="0" y="0"/>
          <a:ext cx="0" cy="0"/>
          <a:chOff x="0" y="0"/>
          <a:chExt cx="0" cy="0"/>
        </a:xfrm>
      </p:grpSpPr>
      <p:sp>
        <p:nvSpPr>
          <p:cNvPr id="3295" name="Google Shape;3295;p435"/>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La madurez</a:t>
            </a:r>
            <a:endParaRPr/>
          </a:p>
        </p:txBody>
      </p:sp>
      <p:sp>
        <p:nvSpPr>
          <p:cNvPr id="3296" name="Google Shape;3296;p435"/>
          <p:cNvSpPr txBox="1">
            <a:spLocks noGrp="1"/>
          </p:cNvSpPr>
          <p:nvPr>
            <p:ph type="body" idx="1"/>
          </p:nvPr>
        </p:nvSpPr>
        <p:spPr>
          <a:xfrm>
            <a:off x="207693" y="1155939"/>
            <a:ext cx="8375590" cy="4284741"/>
          </a:xfrm>
          <a:prstGeom prst="rect">
            <a:avLst/>
          </a:prstGeom>
          <a:noFill/>
          <a:ln>
            <a:noFill/>
          </a:ln>
        </p:spPr>
        <p:txBody>
          <a:bodyPr spcFirstLastPara="1" wrap="square" lIns="91425" tIns="91425" rIns="91425" bIns="91425" anchor="t" anchorCtr="0">
            <a:noAutofit/>
          </a:bodyPr>
          <a:lstStyle/>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Es una forma de predecir resultados de proyectos futuros de la organización</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 medida que la organización logra las metas para el conjunto de áreas de procesos aumenta su madurez organizativa</a:t>
            </a:r>
            <a:endParaRPr sz="1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400">
              <a:latin typeface="Arial"/>
              <a:ea typeface="Arial"/>
              <a:cs typeface="Arial"/>
              <a:sym typeface="Arial"/>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p436"/>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Enfoques para la mejora</a:t>
            </a:r>
            <a:endParaRPr/>
          </a:p>
        </p:txBody>
      </p:sp>
      <p:sp>
        <p:nvSpPr>
          <p:cNvPr id="3302" name="Google Shape;3302;p436"/>
          <p:cNvSpPr txBox="1">
            <a:spLocks noGrp="1"/>
          </p:cNvSpPr>
          <p:nvPr>
            <p:ph type="body" idx="1"/>
          </p:nvPr>
        </p:nvSpPr>
        <p:spPr>
          <a:xfrm>
            <a:off x="0" y="1138487"/>
            <a:ext cx="9005777"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Considera dos enfoques o rutas para adoptar las mejoras y medir el nivel en que han evolucionado y se conocen como “representaciones”</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solidFill>
                  <a:srgbClr val="00B050"/>
                </a:solidFill>
                <a:latin typeface="Arial"/>
                <a:ea typeface="Arial"/>
                <a:cs typeface="Arial"/>
                <a:sym typeface="Arial"/>
              </a:rPr>
              <a:t>Representación </a:t>
            </a:r>
            <a:r>
              <a:rPr lang="es-EC" sz="2000" b="1">
                <a:solidFill>
                  <a:srgbClr val="00B050"/>
                </a:solidFill>
                <a:latin typeface="Arial"/>
                <a:ea typeface="Arial"/>
                <a:cs typeface="Arial"/>
                <a:sym typeface="Arial"/>
              </a:rPr>
              <a:t>continua</a:t>
            </a:r>
            <a:r>
              <a:rPr lang="es-EC" sz="2000">
                <a:latin typeface="Arial"/>
                <a:ea typeface="Arial"/>
                <a:cs typeface="Arial"/>
                <a:sym typeface="Arial"/>
              </a:rPr>
              <a:t>: Se consideran áreas de proceso de manera individual y se califican en niveles de capacidad</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La organización elige el enfoque de sus esfuerzos de mejora de procesos, eligiendo aquellas áreas de proceso, o conjuntos de áreas de proceso interrelacionados, que más benefician a la organización y a sus objetivos de negocio.</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solidFill>
                  <a:srgbClr val="00B050"/>
                </a:solidFill>
                <a:latin typeface="Arial"/>
                <a:ea typeface="Arial"/>
                <a:cs typeface="Arial"/>
                <a:sym typeface="Arial"/>
              </a:rPr>
              <a:t>Representación </a:t>
            </a:r>
            <a:r>
              <a:rPr lang="es-EC" sz="2000" b="1">
                <a:solidFill>
                  <a:srgbClr val="00B050"/>
                </a:solidFill>
                <a:latin typeface="Arial"/>
                <a:ea typeface="Arial"/>
                <a:cs typeface="Arial"/>
                <a:sym typeface="Arial"/>
              </a:rPr>
              <a:t>por etapas</a:t>
            </a:r>
            <a:r>
              <a:rPr lang="es-EC" sz="2000">
                <a:latin typeface="Arial"/>
                <a:ea typeface="Arial"/>
                <a:cs typeface="Arial"/>
                <a:sym typeface="Arial"/>
              </a:rPr>
              <a:t>: Considera un conjunto preestablecido de áreas de proceso que constituyen un nivel de madurez</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Una organización debe satisfacer todas las metas del área de proceso o del conjunto de áreas de proceso que son objeto de mejora</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600">
              <a:latin typeface="Arial"/>
              <a:ea typeface="Arial"/>
              <a:cs typeface="Arial"/>
              <a:sym typeface="Arial"/>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3307" name="Google Shape;3307;p437"/>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Estructura de las representaciones</a:t>
            </a:r>
            <a:endParaRPr/>
          </a:p>
        </p:txBody>
      </p:sp>
      <p:sp>
        <p:nvSpPr>
          <p:cNvPr id="3308" name="Google Shape;3308;p43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309" name="Google Shape;3309;p437"/>
          <p:cNvPicPr preferRelativeResize="0"/>
          <p:nvPr/>
        </p:nvPicPr>
        <p:blipFill rotWithShape="1">
          <a:blip r:embed="rId3">
            <a:alphaModFix/>
          </a:blip>
          <a:srcRect/>
          <a:stretch/>
        </p:blipFill>
        <p:spPr>
          <a:xfrm>
            <a:off x="2065468" y="1170602"/>
            <a:ext cx="5743362" cy="5687398"/>
          </a:xfrm>
          <a:prstGeom prst="rect">
            <a:avLst/>
          </a:prstGeom>
          <a:noFill/>
          <a:ln>
            <a:noFill/>
          </a:ln>
        </p:spPr>
      </p:pic>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3313"/>
        <p:cNvGrpSpPr/>
        <p:nvPr/>
      </p:nvGrpSpPr>
      <p:grpSpPr>
        <a:xfrm>
          <a:off x="0" y="0"/>
          <a:ext cx="0" cy="0"/>
          <a:chOff x="0" y="0"/>
          <a:chExt cx="0" cy="0"/>
        </a:xfrm>
      </p:grpSpPr>
      <p:sp>
        <p:nvSpPr>
          <p:cNvPr id="3314" name="Google Shape;3314;p438"/>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Áreas de proceso</a:t>
            </a:r>
            <a:endParaRPr/>
          </a:p>
        </p:txBody>
      </p:sp>
      <p:sp>
        <p:nvSpPr>
          <p:cNvPr id="3315" name="Google Shape;3315;p438"/>
          <p:cNvSpPr txBox="1">
            <a:spLocks noGrp="1"/>
          </p:cNvSpPr>
          <p:nvPr>
            <p:ph type="body" idx="1"/>
          </p:nvPr>
        </p:nvSpPr>
        <p:spPr>
          <a:xfrm>
            <a:off x="190441" y="1457864"/>
            <a:ext cx="4157272" cy="5400136"/>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b="1" i="1">
                <a:latin typeface="Arial"/>
                <a:ea typeface="Arial"/>
                <a:cs typeface="Arial"/>
                <a:sym typeface="Arial"/>
              </a:rPr>
              <a:t>Análisis causal y resolución (CAR)</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Gestión de Configuración (CM) </a:t>
            </a:r>
            <a:endParaRPr sz="1600" b="1">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Análisis de Decisiones y Resolución (DAR)</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Gestión Integrada del proyecto (IPM)</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Medición y Análisis (MA)</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Definición de Procesos de la Organización (OPD).</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Enfoque en Procesos de la Organización (OPF)</a:t>
            </a:r>
            <a:endParaRPr/>
          </a:p>
          <a:p>
            <a:pPr marL="457200" lvl="0" indent="-419100" algn="just" rtl="0">
              <a:lnSpc>
                <a:spcPct val="100000"/>
              </a:lnSpc>
              <a:spcBef>
                <a:spcPts val="600"/>
              </a:spcBef>
              <a:spcAft>
                <a:spcPts val="0"/>
              </a:spcAft>
              <a:buSzPts val="3000"/>
              <a:buChar char="▪"/>
            </a:pPr>
            <a:r>
              <a:rPr lang="es-EC" sz="1600" b="1" i="1">
                <a:latin typeface="Arial"/>
                <a:ea typeface="Arial"/>
                <a:cs typeface="Arial"/>
                <a:sym typeface="Arial"/>
              </a:rPr>
              <a:t>Gestión del Rendimiento de la Organización (OPM)</a:t>
            </a:r>
            <a:endParaRPr/>
          </a:p>
          <a:p>
            <a:pPr marL="457200" lvl="0" indent="-419100" algn="just" rtl="0">
              <a:lnSpc>
                <a:spcPct val="100000"/>
              </a:lnSpc>
              <a:spcBef>
                <a:spcPts val="600"/>
              </a:spcBef>
              <a:spcAft>
                <a:spcPts val="0"/>
              </a:spcAft>
              <a:buSzPts val="3000"/>
              <a:buChar char="▪"/>
            </a:pPr>
            <a:r>
              <a:rPr lang="es-EC" sz="1600" i="1">
                <a:latin typeface="Arial"/>
                <a:ea typeface="Arial"/>
                <a:cs typeface="Arial"/>
                <a:sym typeface="Arial"/>
              </a:rPr>
              <a:t>Rendimiento de Procesos de la Organización (OPP)</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Formación en la Organización (OT)</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Integración del Producto (PI)</a:t>
            </a:r>
            <a:endParaRPr/>
          </a:p>
          <a:p>
            <a:pPr marL="914400" lvl="1" indent="-228600" algn="just" rtl="0">
              <a:lnSpc>
                <a:spcPct val="100000"/>
              </a:lnSpc>
              <a:spcBef>
                <a:spcPts val="0"/>
              </a:spcBef>
              <a:spcAft>
                <a:spcPts val="0"/>
              </a:spcAft>
              <a:buSzPts val="2400"/>
              <a:buNone/>
            </a:pPr>
            <a:endParaRPr sz="1200">
              <a:latin typeface="Arial"/>
              <a:ea typeface="Arial"/>
              <a:cs typeface="Arial"/>
              <a:sym typeface="Arial"/>
            </a:endParaRPr>
          </a:p>
        </p:txBody>
      </p:sp>
      <p:sp>
        <p:nvSpPr>
          <p:cNvPr id="3316" name="Google Shape;3316;p438"/>
          <p:cNvSpPr txBox="1"/>
          <p:nvPr/>
        </p:nvSpPr>
        <p:spPr>
          <a:xfrm>
            <a:off x="4707806" y="1457863"/>
            <a:ext cx="4194653" cy="5201555"/>
          </a:xfrm>
          <a:prstGeom prst="rect">
            <a:avLst/>
          </a:prstGeom>
          <a:noFill/>
          <a:ln>
            <a:noFill/>
          </a:ln>
        </p:spPr>
        <p:txBody>
          <a:bodyPr spcFirstLastPara="1" wrap="square" lIns="91425" tIns="91425" rIns="91425" bIns="91425" anchor="t" anchorCtr="0">
            <a:noAutofit/>
          </a:bodyPr>
          <a:lstStyle/>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Monitorización y Control del Proyecto (PMC)</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Planificación del Proyecto (PP)</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Aseguramiento de la calidad del Proceso y Producto (PPQA)</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1" u="none" strike="noStrike" cap="none">
                <a:solidFill>
                  <a:srgbClr val="263238"/>
                </a:solidFill>
                <a:latin typeface="Arial"/>
                <a:ea typeface="Arial"/>
                <a:cs typeface="Arial"/>
                <a:sym typeface="Arial"/>
              </a:rPr>
              <a:t>Gestión Cuantitativa del Proyecto (QPM)</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Desarrollo de Requisitos (RD)</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Gestión de Requisitos (REQM)</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Gestión de Riesgos (RSKM)</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Gestión de Acuerdos con Proveedores (SAM)</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Solución Técnica (TS)</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Validación (VAL)</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Verificación (VER)</a:t>
            </a:r>
            <a:endParaRPr sz="1200" b="0" i="0" u="none" strike="noStrike" cap="none">
              <a:solidFill>
                <a:srgbClr val="263238"/>
              </a:solidFill>
              <a:latin typeface="Arial"/>
              <a:ea typeface="Arial"/>
              <a:cs typeface="Arial"/>
              <a:sym typeface="Arial"/>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3320"/>
        <p:cNvGrpSpPr/>
        <p:nvPr/>
      </p:nvGrpSpPr>
      <p:grpSpPr>
        <a:xfrm>
          <a:off x="0" y="0"/>
          <a:ext cx="0" cy="0"/>
          <a:chOff x="0" y="0"/>
          <a:chExt cx="0" cy="0"/>
        </a:xfrm>
      </p:grpSpPr>
      <p:sp>
        <p:nvSpPr>
          <p:cNvPr id="3321" name="Google Shape;3321;p439"/>
          <p:cNvSpPr txBox="1">
            <a:spLocks noGrp="1"/>
          </p:cNvSpPr>
          <p:nvPr>
            <p:ph type="ctrTitle" idx="4294967295"/>
          </p:nvPr>
        </p:nvSpPr>
        <p:spPr>
          <a:xfrm>
            <a:off x="324276" y="255180"/>
            <a:ext cx="1786270" cy="197765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2000" b="1" i="0" u="none" strike="noStrike" cap="none">
                <a:solidFill>
                  <a:srgbClr val="1C405D"/>
                </a:solidFill>
                <a:latin typeface="Arial"/>
                <a:ea typeface="Arial"/>
                <a:cs typeface="Arial"/>
                <a:sym typeface="Arial"/>
              </a:rPr>
              <a:t>22 áreas de proceso, categorías y niveles de madurez de CMMI</a:t>
            </a:r>
            <a:endParaRPr sz="2000" b="1" i="0" u="none" strike="noStrike" cap="none">
              <a:solidFill>
                <a:srgbClr val="1C405D"/>
              </a:solidFill>
              <a:latin typeface="Arial"/>
              <a:ea typeface="Arial"/>
              <a:cs typeface="Arial"/>
              <a:sym typeface="Arial"/>
            </a:endParaRPr>
          </a:p>
        </p:txBody>
      </p:sp>
      <p:cxnSp>
        <p:nvCxnSpPr>
          <p:cNvPr id="3322" name="Google Shape;3322;p43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323" name="Google Shape;3323;p43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324" name="Google Shape;3324;p43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439</a:t>
            </a:fld>
            <a:endParaRPr/>
          </a:p>
        </p:txBody>
      </p:sp>
      <p:pic>
        <p:nvPicPr>
          <p:cNvPr id="3325" name="Google Shape;3325;p439"/>
          <p:cNvPicPr preferRelativeResize="0"/>
          <p:nvPr/>
        </p:nvPicPr>
        <p:blipFill rotWithShape="1">
          <a:blip r:embed="rId3">
            <a:alphaModFix/>
          </a:blip>
          <a:srcRect/>
          <a:stretch/>
        </p:blipFill>
        <p:spPr>
          <a:xfrm>
            <a:off x="2665682" y="0"/>
            <a:ext cx="5371793" cy="66453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4"/>
          <p:cNvSpPr txBox="1">
            <a:spLocks noGrp="1"/>
          </p:cNvSpPr>
          <p:nvPr>
            <p:ph type="ctrTitle" idx="4294967295"/>
          </p:nvPr>
        </p:nvSpPr>
        <p:spPr>
          <a:xfrm>
            <a:off x="336431" y="290072"/>
            <a:ext cx="8384876" cy="1133286"/>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Estándar para Modelos de Calidad</a:t>
            </a:r>
            <a:endParaRPr sz="4000" b="1" i="0" u="none" strike="noStrike" cap="none">
              <a:solidFill>
                <a:srgbClr val="1C405D"/>
              </a:solidFill>
              <a:latin typeface="Arial"/>
              <a:ea typeface="Arial"/>
              <a:cs typeface="Arial"/>
              <a:sym typeface="Arial"/>
            </a:endParaRPr>
          </a:p>
        </p:txBody>
      </p:sp>
      <p:sp>
        <p:nvSpPr>
          <p:cNvPr id="405" name="Google Shape;405;p44"/>
          <p:cNvSpPr txBox="1">
            <a:spLocks noGrp="1"/>
          </p:cNvSpPr>
          <p:nvPr>
            <p:ph type="body" idx="4294967295"/>
          </p:nvPr>
        </p:nvSpPr>
        <p:spPr>
          <a:xfrm>
            <a:off x="489292" y="1423358"/>
            <a:ext cx="8091233" cy="3821467"/>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IEEE 1061-1992</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Factores + Subfactores + Subfactores + ….. + Métricas</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Medidas directas e indirectas</a:t>
            </a:r>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Calidad</a:t>
            </a:r>
            <a:endParaRPr/>
          </a:p>
          <a:p>
            <a:pPr marL="1371600" lvl="2" indent="-4572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Grado en el cual el producto software tiene bien definida la combinación de atributos</a:t>
            </a:r>
            <a:endParaRPr>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a:latin typeface="Arial"/>
                <a:ea typeface="Arial"/>
                <a:cs typeface="Arial"/>
                <a:sym typeface="Arial"/>
              </a:rPr>
              <a:t>Métrica</a:t>
            </a:r>
            <a:endParaRPr/>
          </a:p>
          <a:p>
            <a:pPr marL="1371600" lvl="2" indent="-457200" algn="just" rtl="0">
              <a:lnSpc>
                <a:spcPct val="100000"/>
              </a:lnSpc>
              <a:spcBef>
                <a:spcPts val="0"/>
              </a:spcBef>
              <a:spcAft>
                <a:spcPts val="0"/>
              </a:spcAft>
              <a:buSzPts val="2400"/>
              <a:buFont typeface="Noto Sans Symbols"/>
              <a:buChar char="▪"/>
            </a:pPr>
            <a:r>
              <a:rPr lang="es-EC" sz="2000">
                <a:latin typeface="Arial"/>
                <a:ea typeface="Arial"/>
                <a:cs typeface="Arial"/>
                <a:sym typeface="Arial"/>
              </a:rPr>
              <a:t>Función en la que las entradas son datos de software y la salida es un valor numérico único interpretado como el grado en que el software tiene un determinado atributo que afecta su calidad</a:t>
            </a:r>
            <a:endParaRPr/>
          </a:p>
        </p:txBody>
      </p:sp>
      <p:cxnSp>
        <p:nvCxnSpPr>
          <p:cNvPr id="406" name="Google Shape;406;p4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07" name="Google Shape;407;p4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08" name="Google Shape;408;p4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44</a:t>
            </a:fld>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3329"/>
        <p:cNvGrpSpPr/>
        <p:nvPr/>
      </p:nvGrpSpPr>
      <p:grpSpPr>
        <a:xfrm>
          <a:off x="0" y="0"/>
          <a:ext cx="0" cy="0"/>
          <a:chOff x="0" y="0"/>
          <a:chExt cx="0" cy="0"/>
        </a:xfrm>
      </p:grpSpPr>
      <p:sp>
        <p:nvSpPr>
          <p:cNvPr id="3330" name="Google Shape;3330;p440"/>
          <p:cNvSpPr txBox="1">
            <a:spLocks noGrp="1"/>
          </p:cNvSpPr>
          <p:nvPr>
            <p:ph type="title"/>
          </p:nvPr>
        </p:nvSpPr>
        <p:spPr>
          <a:xfrm>
            <a:off x="395287" y="188914"/>
            <a:ext cx="8817723" cy="69358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Niveles de madurez de CMMI</a:t>
            </a:r>
            <a:endParaRPr/>
          </a:p>
        </p:txBody>
      </p:sp>
      <p:pic>
        <p:nvPicPr>
          <p:cNvPr id="3331" name="Google Shape;3331;p440"/>
          <p:cNvPicPr preferRelativeResize="0"/>
          <p:nvPr/>
        </p:nvPicPr>
        <p:blipFill rotWithShape="1">
          <a:blip r:embed="rId3">
            <a:alphaModFix/>
          </a:blip>
          <a:srcRect/>
          <a:stretch/>
        </p:blipFill>
        <p:spPr>
          <a:xfrm>
            <a:off x="1382233" y="924783"/>
            <a:ext cx="6511463" cy="5933217"/>
          </a:xfrm>
          <a:prstGeom prst="rect">
            <a:avLst/>
          </a:prstGeom>
          <a:noFill/>
          <a:ln>
            <a:noFill/>
          </a:ln>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441"/>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Representación continua</a:t>
            </a:r>
            <a:endParaRPr/>
          </a:p>
        </p:txBody>
      </p:sp>
      <p:pic>
        <p:nvPicPr>
          <p:cNvPr id="3337" name="Google Shape;3337;p441"/>
          <p:cNvPicPr preferRelativeResize="0"/>
          <p:nvPr/>
        </p:nvPicPr>
        <p:blipFill rotWithShape="1">
          <a:blip r:embed="rId3">
            <a:alphaModFix/>
          </a:blip>
          <a:srcRect/>
          <a:stretch/>
        </p:blipFill>
        <p:spPr>
          <a:xfrm>
            <a:off x="726140" y="1597939"/>
            <a:ext cx="7718612" cy="4986360"/>
          </a:xfrm>
          <a:prstGeom prst="rect">
            <a:avLst/>
          </a:prstGeom>
          <a:noFill/>
          <a:ln>
            <a:noFill/>
          </a:ln>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3341"/>
        <p:cNvGrpSpPr/>
        <p:nvPr/>
      </p:nvGrpSpPr>
      <p:grpSpPr>
        <a:xfrm>
          <a:off x="0" y="0"/>
          <a:ext cx="0" cy="0"/>
          <a:chOff x="0" y="0"/>
          <a:chExt cx="0" cy="0"/>
        </a:xfrm>
      </p:grpSpPr>
      <p:sp>
        <p:nvSpPr>
          <p:cNvPr id="3342" name="Google Shape;3342;p442"/>
          <p:cNvSpPr txBox="1">
            <a:spLocks noGrp="1"/>
          </p:cNvSpPr>
          <p:nvPr>
            <p:ph type="title"/>
          </p:nvPr>
        </p:nvSpPr>
        <p:spPr>
          <a:xfrm>
            <a:off x="326277" y="125120"/>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Niveles de capacidad 1/2</a:t>
            </a:r>
            <a:endParaRPr/>
          </a:p>
        </p:txBody>
      </p:sp>
      <p:sp>
        <p:nvSpPr>
          <p:cNvPr id="3343" name="Google Shape;3343;p442"/>
          <p:cNvSpPr txBox="1">
            <a:spLocks noGrp="1"/>
          </p:cNvSpPr>
          <p:nvPr>
            <p:ph type="body" idx="1"/>
          </p:nvPr>
        </p:nvSpPr>
        <p:spPr>
          <a:xfrm>
            <a:off x="0" y="1212916"/>
            <a:ext cx="8973880" cy="5347374"/>
          </a:xfrm>
          <a:prstGeom prst="rect">
            <a:avLst/>
          </a:prstGeom>
          <a:noFill/>
          <a:ln>
            <a:noFill/>
          </a:ln>
        </p:spPr>
        <p:txBody>
          <a:bodyPr spcFirstLastPara="1" wrap="square" lIns="91425" tIns="91425" rIns="91425" bIns="91425" anchor="t" anchorCtr="0">
            <a:noAutofit/>
          </a:bodyPr>
          <a:lstStyle/>
          <a:p>
            <a:pPr marL="38100" lvl="0" indent="0" algn="just" rtl="0">
              <a:lnSpc>
                <a:spcPct val="100000"/>
              </a:lnSpc>
              <a:spcBef>
                <a:spcPts val="600"/>
              </a:spcBef>
              <a:spcAft>
                <a:spcPts val="0"/>
              </a:spcAft>
              <a:buSzPts val="3000"/>
              <a:buNone/>
            </a:pPr>
            <a:r>
              <a:rPr lang="es-EC" sz="2400">
                <a:latin typeface="Arial"/>
                <a:ea typeface="Arial"/>
                <a:cs typeface="Arial"/>
                <a:sym typeface="Arial"/>
              </a:rPr>
              <a:t>Se alcanza un nivel de capacidad para una área de proceso cuando se satisfacen todas las metas genéricas hasta ese nivel</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0: Incompleto</a:t>
            </a:r>
            <a:r>
              <a:rPr lang="es-EC" sz="2000">
                <a:latin typeface="Arial"/>
                <a:ea typeface="Arial"/>
                <a:cs typeface="Arial"/>
                <a:sym typeface="Arial"/>
              </a:rPr>
              <a:t>: Un proceso incompleto es un proceso que o bien no se realiza o se realiza parcialmente. Al menos una de las metas específicas del área de proceso no se satisface y no existen metas genéricas para este nivel ya que no hay razón para establecer un proceso realizado parcialmente.</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1: Realizado</a:t>
            </a:r>
            <a:r>
              <a:rPr lang="es-EC" sz="2000">
                <a:solidFill>
                  <a:srgbClr val="00B050"/>
                </a:solidFill>
                <a:latin typeface="Arial"/>
                <a:ea typeface="Arial"/>
                <a:cs typeface="Arial"/>
                <a:sym typeface="Arial"/>
              </a:rPr>
              <a:t>: </a:t>
            </a:r>
            <a:r>
              <a:rPr lang="es-EC" sz="2000">
                <a:latin typeface="Arial"/>
                <a:ea typeface="Arial"/>
                <a:cs typeface="Arial"/>
                <a:sym typeface="Arial"/>
              </a:rPr>
              <a:t>Un proceso realizado es un proceso que lleva a cabo el trabajo necesario para producir productos de trabajo y se satisfacen las metas específicas del área de proceso. Aunque el nivel 1 da como resultado mejoras importantes, esas mejoras pueden perderse si no se institucionalizan (Institucionalización: prácticas genéricas de los niveles 2 y 3, ayudan a asegurar que las prácticas se mantienen) </a:t>
            </a:r>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p443"/>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Niveles de capacidad 2/2</a:t>
            </a:r>
            <a:endParaRPr/>
          </a:p>
        </p:txBody>
      </p:sp>
      <p:sp>
        <p:nvSpPr>
          <p:cNvPr id="3349" name="Google Shape;3349;p443"/>
          <p:cNvSpPr txBox="1">
            <a:spLocks noGrp="1"/>
          </p:cNvSpPr>
          <p:nvPr>
            <p:ph type="body" idx="1"/>
          </p:nvPr>
        </p:nvSpPr>
        <p:spPr>
          <a:xfrm>
            <a:off x="0" y="1578634"/>
            <a:ext cx="8988066" cy="513921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2: Gestionado</a:t>
            </a:r>
            <a:r>
              <a:rPr lang="es-EC" sz="2000">
                <a:latin typeface="Arial"/>
                <a:ea typeface="Arial"/>
                <a:cs typeface="Arial"/>
                <a:sym typeface="Arial"/>
              </a:rPr>
              <a:t>: Un proceso gestionado es un proceso realizado que se planifica y se monitoriza (Emplea personal adecuado con recursos adecuados para producir resultados controlados). La disciplina del proceso reflejada por el nivel de capacidad 2 ayuda a asegurar que las prácticas se mantienen.</a:t>
            </a:r>
            <a:endParaRPr/>
          </a:p>
          <a:p>
            <a:pPr marL="457200" lvl="0" indent="-228600" algn="just" rtl="0">
              <a:lnSpc>
                <a:spcPct val="100000"/>
              </a:lnSpc>
              <a:spcBef>
                <a:spcPts val="600"/>
              </a:spcBef>
              <a:spcAft>
                <a:spcPts val="0"/>
              </a:spcAft>
              <a:buSzPts val="3000"/>
              <a:buNone/>
            </a:pPr>
            <a:endParaRPr sz="2000" b="1">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3: Definido</a:t>
            </a:r>
            <a:r>
              <a:rPr lang="es-EC" sz="2000">
                <a:latin typeface="Arial"/>
                <a:ea typeface="Arial"/>
                <a:cs typeface="Arial"/>
                <a:sym typeface="Arial"/>
              </a:rPr>
              <a:t>:  Un proceso definido es un proceso gestionado que se adapta a partir del conjunto de procesos estándar de la organización de acuerdo a las guías de adaptación de la organización. En el nivel 2 los procesos pueden ser distintos para cada instancia (proyecto particular). En el nivel 3 los procesos se adaptan a partir del estándar al proyecto. Los procesos se describen de forma más rigurosa (interrelaciones de las actividades del proceso y productos de trabajo)</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444"/>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Representación continua</a:t>
            </a:r>
            <a:endParaRPr/>
          </a:p>
        </p:txBody>
      </p:sp>
      <p:sp>
        <p:nvSpPr>
          <p:cNvPr id="3355" name="Google Shape;3355;p444"/>
          <p:cNvSpPr txBox="1">
            <a:spLocks noGrp="1"/>
          </p:cNvSpPr>
          <p:nvPr>
            <p:ph type="body" idx="1"/>
          </p:nvPr>
        </p:nvSpPr>
        <p:spPr>
          <a:xfrm>
            <a:off x="496104" y="1580873"/>
            <a:ext cx="7756714" cy="4987895"/>
          </a:xfrm>
          <a:prstGeom prst="rect">
            <a:avLst/>
          </a:prstGeom>
          <a:noFill/>
          <a:ln>
            <a:noFill/>
          </a:ln>
        </p:spPr>
        <p:txBody>
          <a:bodyPr spcFirstLastPara="1" wrap="square" lIns="91425" tIns="91425" rIns="91425" bIns="91425" anchor="t" anchorCtr="0">
            <a:noAutofit/>
          </a:bodyPr>
          <a:lstStyle/>
          <a:p>
            <a:pPr marL="495300" lvl="0" indent="-457200" algn="just" rtl="0">
              <a:lnSpc>
                <a:spcPct val="100000"/>
              </a:lnSpc>
              <a:spcBef>
                <a:spcPts val="600"/>
              </a:spcBef>
              <a:spcAft>
                <a:spcPts val="0"/>
              </a:spcAft>
              <a:buSzPts val="3000"/>
              <a:buFont typeface="Arial"/>
              <a:buAutoNum type="arabicPeriod"/>
            </a:pPr>
            <a:r>
              <a:rPr lang="es-EC" sz="2400">
                <a:latin typeface="Arial"/>
                <a:ea typeface="Arial"/>
                <a:cs typeface="Arial"/>
                <a:sym typeface="Arial"/>
              </a:rPr>
              <a:t>Seleccionar las áreas de proceso</a:t>
            </a:r>
            <a:endParaRPr/>
          </a:p>
          <a:p>
            <a:pPr marL="495300" lvl="0" indent="-457200" algn="just" rtl="0">
              <a:lnSpc>
                <a:spcPct val="100000"/>
              </a:lnSpc>
              <a:spcBef>
                <a:spcPts val="600"/>
              </a:spcBef>
              <a:spcAft>
                <a:spcPts val="0"/>
              </a:spcAft>
              <a:buSzPts val="3000"/>
              <a:buFont typeface="Arial"/>
              <a:buAutoNum type="arabicPeriod"/>
            </a:pPr>
            <a:r>
              <a:rPr lang="es-EC" sz="2400">
                <a:latin typeface="Arial"/>
                <a:ea typeface="Arial"/>
                <a:cs typeface="Arial"/>
                <a:sym typeface="Arial"/>
              </a:rPr>
              <a:t>Seleccionar el nivel de capacidad (cuanto le gustaría mejorar). Ejm. Nivel 2 en un área de proceso y nivel 4 en otra área de proceso</a:t>
            </a:r>
            <a:endParaRPr/>
          </a:p>
          <a:p>
            <a:pPr marL="495300" lvl="0" indent="-457200" algn="just" rtl="0">
              <a:lnSpc>
                <a:spcPct val="100000"/>
              </a:lnSpc>
              <a:spcBef>
                <a:spcPts val="600"/>
              </a:spcBef>
              <a:spcAft>
                <a:spcPts val="0"/>
              </a:spcAft>
              <a:buSzPts val="3000"/>
              <a:buFont typeface="Arial"/>
              <a:buAutoNum type="arabicPeriod"/>
            </a:pPr>
            <a:r>
              <a:rPr lang="es-EC" sz="2400">
                <a:latin typeface="Arial"/>
                <a:ea typeface="Arial"/>
                <a:cs typeface="Arial"/>
                <a:sym typeface="Arial"/>
              </a:rPr>
              <a:t>Alcanza un nivel de capacidad y establece una visión para el siguiente nivel o tratar un mayor número de áreas de proceso</a:t>
            </a:r>
            <a:endParaRPr/>
          </a:p>
          <a:p>
            <a:pPr marL="495300" lvl="0" indent="-457200" algn="just" rtl="0">
              <a:lnSpc>
                <a:spcPct val="100000"/>
              </a:lnSpc>
              <a:spcBef>
                <a:spcPts val="600"/>
              </a:spcBef>
              <a:spcAft>
                <a:spcPts val="0"/>
              </a:spcAft>
              <a:buSzPts val="3000"/>
              <a:buFont typeface="Arial"/>
              <a:buAutoNum type="arabicPeriod"/>
            </a:pPr>
            <a:r>
              <a:rPr lang="es-EC" sz="2400">
                <a:latin typeface="Arial"/>
                <a:ea typeface="Arial"/>
                <a:cs typeface="Arial"/>
                <a:sym typeface="Arial"/>
              </a:rPr>
              <a:t>Una vez que alcanza el nivel 3 en la mayoría de áreas de proceso centra su atención en las áreas de proceso de alta madurez</a:t>
            </a:r>
            <a:endParaRPr/>
          </a:p>
          <a:p>
            <a:pPr marL="495300" lvl="0" indent="-457200" algn="just" rtl="0">
              <a:lnSpc>
                <a:spcPct val="100000"/>
              </a:lnSpc>
              <a:spcBef>
                <a:spcPts val="600"/>
              </a:spcBef>
              <a:spcAft>
                <a:spcPts val="0"/>
              </a:spcAft>
              <a:buSzPts val="3000"/>
              <a:buFont typeface="Arial"/>
              <a:buAutoNum type="arabicPeriod"/>
            </a:pPr>
            <a:r>
              <a:rPr lang="es-EC" sz="2400">
                <a:latin typeface="Arial"/>
                <a:ea typeface="Arial"/>
                <a:cs typeface="Arial"/>
                <a:sym typeface="Arial"/>
              </a:rPr>
              <a:t>Alcanza la capacidad de cada una a nivel 3</a:t>
            </a:r>
            <a:endParaRPr/>
          </a:p>
          <a:p>
            <a:pPr marL="495300" lvl="0" indent="-266700" algn="just" rtl="0">
              <a:lnSpc>
                <a:spcPct val="100000"/>
              </a:lnSpc>
              <a:spcBef>
                <a:spcPts val="600"/>
              </a:spcBef>
              <a:spcAft>
                <a:spcPts val="0"/>
              </a:spcAft>
              <a:buSzPts val="3000"/>
              <a:buFont typeface="Arial"/>
              <a:buNone/>
            </a:pPr>
            <a:endParaRPr sz="24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3359"/>
        <p:cNvGrpSpPr/>
        <p:nvPr/>
      </p:nvGrpSpPr>
      <p:grpSpPr>
        <a:xfrm>
          <a:off x="0" y="0"/>
          <a:ext cx="0" cy="0"/>
          <a:chOff x="0" y="0"/>
          <a:chExt cx="0" cy="0"/>
        </a:xfrm>
      </p:grpSpPr>
      <p:sp>
        <p:nvSpPr>
          <p:cNvPr id="3360" name="Google Shape;3360;p445"/>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Representación por etapas</a:t>
            </a:r>
            <a:endParaRPr/>
          </a:p>
        </p:txBody>
      </p:sp>
      <p:pic>
        <p:nvPicPr>
          <p:cNvPr id="3361" name="Google Shape;3361;p445"/>
          <p:cNvPicPr preferRelativeResize="0"/>
          <p:nvPr/>
        </p:nvPicPr>
        <p:blipFill rotWithShape="1">
          <a:blip r:embed="rId3">
            <a:alphaModFix/>
          </a:blip>
          <a:srcRect/>
          <a:stretch/>
        </p:blipFill>
        <p:spPr>
          <a:xfrm>
            <a:off x="1021976" y="1626756"/>
            <a:ext cx="7140387" cy="4935659"/>
          </a:xfrm>
          <a:prstGeom prst="rect">
            <a:avLst/>
          </a:prstGeom>
          <a:noFill/>
          <a:ln>
            <a:noFill/>
          </a:ln>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sp>
        <p:nvSpPr>
          <p:cNvPr id="3366" name="Google Shape;3366;p446"/>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perfil objetivo y perfil alcanzado</a:t>
            </a:r>
            <a:endParaRPr/>
          </a:p>
        </p:txBody>
      </p:sp>
      <p:pic>
        <p:nvPicPr>
          <p:cNvPr id="3367" name="Google Shape;3367;p446"/>
          <p:cNvPicPr preferRelativeResize="0"/>
          <p:nvPr/>
        </p:nvPicPr>
        <p:blipFill rotWithShape="1">
          <a:blip r:embed="rId3">
            <a:alphaModFix/>
          </a:blip>
          <a:srcRect/>
          <a:stretch/>
        </p:blipFill>
        <p:spPr>
          <a:xfrm>
            <a:off x="2377440" y="2966157"/>
            <a:ext cx="4663934" cy="3891843"/>
          </a:xfrm>
          <a:prstGeom prst="rect">
            <a:avLst/>
          </a:prstGeom>
          <a:noFill/>
          <a:ln>
            <a:noFill/>
          </a:ln>
        </p:spPr>
      </p:pic>
      <p:sp>
        <p:nvSpPr>
          <p:cNvPr id="3368" name="Google Shape;3368;p446"/>
          <p:cNvSpPr txBox="1"/>
          <p:nvPr/>
        </p:nvSpPr>
        <p:spPr>
          <a:xfrm>
            <a:off x="125685" y="1113620"/>
            <a:ext cx="8646175" cy="1715642"/>
          </a:xfrm>
          <a:prstGeom prst="rect">
            <a:avLst/>
          </a:prstGeom>
          <a:noFill/>
          <a:ln>
            <a:noFill/>
          </a:ln>
        </p:spPr>
        <p:txBody>
          <a:bodyPr spcFirstLastPara="1" wrap="square" lIns="91425" tIns="91425" rIns="91425" bIns="91425" anchor="t" anchorCtr="0">
            <a:noAutofit/>
          </a:bodyPr>
          <a:lstStyle/>
          <a:p>
            <a:pPr marL="457200" marR="0" lvl="0" indent="-419100" algn="just" rtl="0">
              <a:lnSpc>
                <a:spcPct val="100000"/>
              </a:lnSpc>
              <a:spcBef>
                <a:spcPts val="600"/>
              </a:spcBef>
              <a:spcAft>
                <a:spcPts val="0"/>
              </a:spcAft>
              <a:buClr>
                <a:srgbClr val="CFD8DC"/>
              </a:buClr>
              <a:buSzPts val="3000"/>
              <a:buFont typeface="Noto Sans Symbols"/>
              <a:buChar char="▪"/>
            </a:pPr>
            <a:r>
              <a:rPr lang="es-EC" sz="2000" b="0" i="0" u="none" strike="noStrike" cap="none">
                <a:solidFill>
                  <a:srgbClr val="263238"/>
                </a:solidFill>
                <a:latin typeface="Arial"/>
                <a:ea typeface="Arial"/>
                <a:cs typeface="Arial"/>
                <a:sym typeface="Arial"/>
              </a:rPr>
              <a:t>Un perfil de nivel de capacidad es una lista de áreas de proceso y el correspondiente nivel de capacidad logrado para cada una</a:t>
            </a:r>
            <a:endParaRPr sz="2000" b="0" i="0" u="none" strike="noStrike" cap="none">
              <a:solidFill>
                <a:srgbClr val="263238"/>
              </a:solidFill>
              <a:latin typeface="Arial"/>
              <a:ea typeface="Arial"/>
              <a:cs typeface="Arial"/>
              <a:sym typeface="Arial"/>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000" b="0" i="0" u="none" strike="noStrike" cap="none">
                <a:solidFill>
                  <a:srgbClr val="263238"/>
                </a:solidFill>
                <a:latin typeface="Arial"/>
                <a:ea typeface="Arial"/>
                <a:cs typeface="Arial"/>
                <a:sym typeface="Arial"/>
              </a:rPr>
              <a:t>La selección de una combinación de áreas de proceso y niveles de capacidad se describe como “perfil objetivo” (planificados)</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000" b="0" i="0" u="none" strike="noStrike" cap="none">
                <a:solidFill>
                  <a:srgbClr val="263238"/>
                </a:solidFill>
                <a:latin typeface="Arial"/>
                <a:ea typeface="Arial"/>
                <a:cs typeface="Arial"/>
                <a:sym typeface="Arial"/>
              </a:rPr>
              <a:t>Un perfil alcanzado (progreso real) permite a una organización planificar y seguir su progreso en cada área de proceso seleccionada</a:t>
            </a:r>
            <a:endParaRPr sz="2000" b="0" i="0" u="none" strike="noStrike" cap="none">
              <a:solidFill>
                <a:srgbClr val="263238"/>
              </a:solidFill>
              <a:latin typeface="Arial"/>
              <a:ea typeface="Arial"/>
              <a:cs typeface="Arial"/>
              <a:sym typeface="Arial"/>
            </a:endParaRPr>
          </a:p>
          <a:p>
            <a:pPr marL="457200" marR="0" lvl="0" indent="-228600" algn="just" rtl="0">
              <a:lnSpc>
                <a:spcPct val="100000"/>
              </a:lnSpc>
              <a:spcBef>
                <a:spcPts val="600"/>
              </a:spcBef>
              <a:spcAft>
                <a:spcPts val="0"/>
              </a:spcAft>
              <a:buClr>
                <a:srgbClr val="CFD8DC"/>
              </a:buClr>
              <a:buSzPts val="3000"/>
              <a:buFont typeface="Noto Sans Symbols"/>
              <a:buNone/>
            </a:pPr>
            <a:endParaRPr sz="1600" b="0" i="0" u="none" strike="noStrike" cap="none">
              <a:solidFill>
                <a:srgbClr val="263238"/>
              </a:solidFill>
              <a:latin typeface="Arial"/>
              <a:ea typeface="Arial"/>
              <a:cs typeface="Arial"/>
              <a:sym typeface="Arial"/>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3372"/>
        <p:cNvGrpSpPr/>
        <p:nvPr/>
      </p:nvGrpSpPr>
      <p:grpSpPr>
        <a:xfrm>
          <a:off x="0" y="0"/>
          <a:ext cx="0" cy="0"/>
          <a:chOff x="0" y="0"/>
          <a:chExt cx="0" cy="0"/>
        </a:xfrm>
      </p:grpSpPr>
      <p:sp>
        <p:nvSpPr>
          <p:cNvPr id="3373" name="Google Shape;3373;p447"/>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Representación equivalente</a:t>
            </a:r>
            <a:endParaRPr/>
          </a:p>
        </p:txBody>
      </p:sp>
      <p:sp>
        <p:nvSpPr>
          <p:cNvPr id="3374" name="Google Shape;3374;p447"/>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Es una forma de comparar resultados de la representación continua con resultados de la representación por etapas</a:t>
            </a:r>
            <a:endParaRPr/>
          </a:p>
          <a:p>
            <a:pPr marL="457200" lvl="0" indent="-228600" algn="just" rtl="0">
              <a:lnSpc>
                <a:spcPct val="100000"/>
              </a:lnSpc>
              <a:spcBef>
                <a:spcPts val="600"/>
              </a:spcBef>
              <a:spcAft>
                <a:spcPts val="0"/>
              </a:spcAft>
              <a:buSzPts val="3000"/>
              <a:buNone/>
            </a:pPr>
            <a:endParaRPr sz="2400" b="1">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si mide la mejora relativa a las áreas de proceso seleccionadas usando niveles de capacidad en la representación continua, ¿cómo se compara con los de niveles de madurez?, ¿es posible la comparación?</a:t>
            </a:r>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sp>
        <p:nvSpPr>
          <p:cNvPr id="3379" name="Google Shape;3379;p448"/>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Representación equivalente: reglas</a:t>
            </a:r>
            <a:endParaRPr/>
          </a:p>
        </p:txBody>
      </p:sp>
      <p:sp>
        <p:nvSpPr>
          <p:cNvPr id="3380" name="Google Shape;3380;p448"/>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Para lograr el nivel de madurez 2, todas las áreas de proceso asignadas al nivel de madurez 2 deben lograr el nivel de capacidad 1 o 2</a:t>
            </a: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Para lograr el nivel de madurez 3, todas las áreas de proceso asignadas a los niveles de madurez 2 y 3 deben lograr el nivel de capacidad 3.</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Para lograr el nivel de madurez 4, todas las áreas de proceso asignadas a los niveles de madurez 2, 3 y 4 deben lograr el nivel de capacidad 3</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Para lograr el nivel de madurez 5, todas las áreas de proceso deben lograr el nivel de capacidad 3.</a:t>
            </a:r>
            <a:endParaRPr sz="2400">
              <a:latin typeface="Arial"/>
              <a:ea typeface="Arial"/>
              <a:cs typeface="Arial"/>
              <a:sym typeface="Arial"/>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5" name="Google Shape;3385;p449"/>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Perfiles objetivo y representación equivalente</a:t>
            </a:r>
            <a:endParaRPr/>
          </a:p>
        </p:txBody>
      </p:sp>
      <p:pic>
        <p:nvPicPr>
          <p:cNvPr id="3386" name="Google Shape;3386;p449"/>
          <p:cNvPicPr preferRelativeResize="0"/>
          <p:nvPr/>
        </p:nvPicPr>
        <p:blipFill rotWithShape="1">
          <a:blip r:embed="rId3">
            <a:alphaModFix/>
          </a:blip>
          <a:srcRect/>
          <a:stretch/>
        </p:blipFill>
        <p:spPr>
          <a:xfrm>
            <a:off x="1901598" y="1158949"/>
            <a:ext cx="5230778" cy="54393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5"/>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Modelos más conocidos</a:t>
            </a:r>
            <a:endParaRPr sz="4000" b="1" i="0" u="none" strike="noStrike" cap="none">
              <a:solidFill>
                <a:srgbClr val="1C405D"/>
              </a:solidFill>
              <a:latin typeface="Arial"/>
              <a:ea typeface="Arial"/>
              <a:cs typeface="Arial"/>
              <a:sym typeface="Arial"/>
            </a:endParaRPr>
          </a:p>
        </p:txBody>
      </p:sp>
      <p:sp>
        <p:nvSpPr>
          <p:cNvPr id="414" name="Google Shape;414;p45"/>
          <p:cNvSpPr txBox="1">
            <a:spLocks noGrp="1"/>
          </p:cNvSpPr>
          <p:nvPr>
            <p:ph type="body" idx="4294967295"/>
          </p:nvPr>
        </p:nvSpPr>
        <p:spPr>
          <a:xfrm>
            <a:off x="489292" y="1528619"/>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McCall</a:t>
            </a:r>
            <a:endParaRPr/>
          </a:p>
          <a:p>
            <a:pPr marL="914400" lvl="1" indent="-457200" algn="just" rtl="0">
              <a:lnSpc>
                <a:spcPct val="100000"/>
              </a:lnSpc>
              <a:spcBef>
                <a:spcPts val="0"/>
              </a:spcBef>
              <a:spcAft>
                <a:spcPts val="0"/>
              </a:spcAft>
              <a:buSzPts val="2400"/>
              <a:buFont typeface="Noto Sans Symbols"/>
              <a:buChar char="▪"/>
            </a:pPr>
            <a:r>
              <a:rPr lang="es-EC" sz="1400">
                <a:latin typeface="Arial"/>
                <a:ea typeface="Arial"/>
                <a:cs typeface="Arial"/>
                <a:sym typeface="Arial"/>
              </a:rPr>
              <a:t>3 puntos de vista</a:t>
            </a:r>
            <a:endParaRPr/>
          </a:p>
          <a:p>
            <a:pPr marL="914400" lvl="1" indent="-457200" algn="just" rtl="0">
              <a:lnSpc>
                <a:spcPct val="100000"/>
              </a:lnSpc>
              <a:spcBef>
                <a:spcPts val="0"/>
              </a:spcBef>
              <a:spcAft>
                <a:spcPts val="0"/>
              </a:spcAft>
              <a:buSzPts val="2400"/>
              <a:buFont typeface="Noto Sans Symbols"/>
              <a:buChar char="▪"/>
            </a:pPr>
            <a:r>
              <a:rPr lang="es-EC" sz="1400">
                <a:latin typeface="Arial"/>
                <a:ea typeface="Arial"/>
                <a:cs typeface="Arial"/>
                <a:sym typeface="Arial"/>
              </a:rPr>
              <a:t>11 factores</a:t>
            </a:r>
            <a:endParaRPr/>
          </a:p>
          <a:p>
            <a:pPr marL="914400" lvl="1" indent="-457200" algn="just" rtl="0">
              <a:lnSpc>
                <a:spcPct val="100000"/>
              </a:lnSpc>
              <a:spcBef>
                <a:spcPts val="0"/>
              </a:spcBef>
              <a:spcAft>
                <a:spcPts val="0"/>
              </a:spcAft>
              <a:buSzPts val="2400"/>
              <a:buFont typeface="Noto Sans Symbols"/>
              <a:buChar char="▪"/>
            </a:pPr>
            <a:r>
              <a:rPr lang="es-EC" sz="1400">
                <a:latin typeface="Arial"/>
                <a:ea typeface="Arial"/>
                <a:cs typeface="Arial"/>
                <a:sym typeface="Arial"/>
              </a:rPr>
              <a:t>23 criterios</a:t>
            </a:r>
            <a:endParaRPr/>
          </a:p>
          <a:p>
            <a:pPr marL="914400" lvl="1" indent="-457200" algn="just" rtl="0">
              <a:lnSpc>
                <a:spcPct val="100000"/>
              </a:lnSpc>
              <a:spcBef>
                <a:spcPts val="0"/>
              </a:spcBef>
              <a:spcAft>
                <a:spcPts val="0"/>
              </a:spcAft>
              <a:buSzPts val="2400"/>
              <a:buFont typeface="Noto Sans Symbols"/>
              <a:buChar char="▪"/>
            </a:pPr>
            <a:r>
              <a:rPr lang="es-EC" sz="1400">
                <a:latin typeface="Arial"/>
                <a:ea typeface="Arial"/>
                <a:cs typeface="Arial"/>
                <a:sym typeface="Arial"/>
              </a:rPr>
              <a:t>41 métricas</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Boehm</a:t>
            </a:r>
            <a:endParaRPr sz="2400">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1400">
                <a:latin typeface="Arial"/>
                <a:ea typeface="Arial"/>
                <a:cs typeface="Arial"/>
                <a:sym typeface="Arial"/>
              </a:rPr>
              <a:t>7 factores</a:t>
            </a:r>
            <a:endParaRPr sz="1400">
              <a:latin typeface="Arial"/>
              <a:ea typeface="Arial"/>
              <a:cs typeface="Arial"/>
              <a:sym typeface="Arial"/>
            </a:endParaRPr>
          </a:p>
          <a:p>
            <a:pPr marL="914400" lvl="1" indent="-457200" algn="just" rtl="0">
              <a:lnSpc>
                <a:spcPct val="100000"/>
              </a:lnSpc>
              <a:spcBef>
                <a:spcPts val="0"/>
              </a:spcBef>
              <a:spcAft>
                <a:spcPts val="0"/>
              </a:spcAft>
              <a:buSzPts val="2400"/>
              <a:buFont typeface="Noto Sans Symbols"/>
              <a:buChar char="▪"/>
            </a:pPr>
            <a:r>
              <a:rPr lang="es-EC" sz="1400">
                <a:latin typeface="Arial"/>
                <a:ea typeface="Arial"/>
                <a:cs typeface="Arial"/>
                <a:sym typeface="Arial"/>
              </a:rPr>
              <a:t>12 criterios</a:t>
            </a:r>
            <a:endParaRPr/>
          </a:p>
          <a:p>
            <a:pPr marL="914400" lvl="1" indent="-304800" algn="just" rtl="0">
              <a:lnSpc>
                <a:spcPct val="100000"/>
              </a:lnSpc>
              <a:spcBef>
                <a:spcPts val="0"/>
              </a:spcBef>
              <a:spcAft>
                <a:spcPts val="0"/>
              </a:spcAft>
              <a:buSzPts val="2400"/>
              <a:buFont typeface="Noto Sans Symbols"/>
              <a:buNone/>
            </a:pPr>
            <a:endParaRPr sz="1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FURPS: </a:t>
            </a:r>
            <a:r>
              <a:rPr lang="es-EC" sz="1800">
                <a:latin typeface="Arial"/>
                <a:ea typeface="Arial"/>
                <a:cs typeface="Arial"/>
                <a:sym typeface="Arial"/>
              </a:rPr>
              <a:t>Desarrollador por Hewlett-Packard (Funcionalidad, usabilidad, confiabilidad, perfomance y soporte)</a:t>
            </a:r>
            <a:endParaRPr/>
          </a:p>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ISO 9126: </a:t>
            </a:r>
            <a:r>
              <a:rPr lang="es-EC" sz="1800">
                <a:latin typeface="Arial"/>
                <a:ea typeface="Arial"/>
                <a:cs typeface="Arial"/>
                <a:sym typeface="Arial"/>
              </a:rPr>
              <a:t>Estándar basado en el modelo de McCall (Modelo de calidad, métricas externas, internas y de calidad de uso), 6 características</a:t>
            </a:r>
            <a:r>
              <a:rPr lang="es-EC" sz="2000">
                <a:latin typeface="Arial"/>
                <a:ea typeface="Arial"/>
                <a:cs typeface="Arial"/>
                <a:sym typeface="Arial"/>
              </a:rPr>
              <a:t> </a:t>
            </a:r>
            <a:endParaRPr sz="20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WebQEM: </a:t>
            </a:r>
            <a:r>
              <a:rPr lang="es-EC" sz="1800">
                <a:latin typeface="Arial"/>
                <a:ea typeface="Arial"/>
                <a:cs typeface="Arial"/>
                <a:sym typeface="Arial"/>
              </a:rPr>
              <a:t>Metodología de evaluación de calidad de sitios Web</a:t>
            </a:r>
            <a:endParaRPr/>
          </a:p>
          <a:p>
            <a:pPr marL="457200" lvl="0" indent="-457200" algn="just" rtl="0">
              <a:lnSpc>
                <a:spcPct val="100000"/>
              </a:lnSpc>
              <a:spcBef>
                <a:spcPts val="600"/>
              </a:spcBef>
              <a:spcAft>
                <a:spcPts val="0"/>
              </a:spcAft>
              <a:buSzPts val="3000"/>
              <a:buFont typeface="Noto Sans Symbols"/>
              <a:buChar char="▪"/>
            </a:pPr>
            <a:r>
              <a:rPr lang="es-EC" sz="2000">
                <a:latin typeface="Arial"/>
                <a:ea typeface="Arial"/>
                <a:cs typeface="Arial"/>
                <a:sym typeface="Arial"/>
              </a:rPr>
              <a:t>ISO 25000</a:t>
            </a:r>
            <a:r>
              <a:rPr lang="es-EC" sz="1800">
                <a:latin typeface="Arial"/>
                <a:ea typeface="Arial"/>
                <a:cs typeface="Arial"/>
                <a:sym typeface="Arial"/>
              </a:rPr>
              <a:t>: También llamadas sQuaRE, cuyo propósito es guiar el desarrollo con los requisitos y la evaluación de los atributos de calidad</a:t>
            </a:r>
            <a:endParaRPr sz="20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000">
              <a:latin typeface="Arial"/>
              <a:ea typeface="Arial"/>
              <a:cs typeface="Arial"/>
              <a:sym typeface="Arial"/>
            </a:endParaRPr>
          </a:p>
        </p:txBody>
      </p:sp>
      <p:cxnSp>
        <p:nvCxnSpPr>
          <p:cNvPr id="415" name="Google Shape;415;p4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16" name="Google Shape;416;p4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17" name="Google Shape;417;p4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45</a:t>
            </a:fld>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3390"/>
        <p:cNvGrpSpPr/>
        <p:nvPr/>
      </p:nvGrpSpPr>
      <p:grpSpPr>
        <a:xfrm>
          <a:off x="0" y="0"/>
          <a:ext cx="0" cy="0"/>
          <a:chOff x="0" y="0"/>
          <a:chExt cx="0" cy="0"/>
        </a:xfrm>
      </p:grpSpPr>
      <p:sp>
        <p:nvSpPr>
          <p:cNvPr id="3391" name="Google Shape;3391;p450"/>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Relaciones clave</a:t>
            </a:r>
            <a:endParaRPr/>
          </a:p>
        </p:txBody>
      </p:sp>
      <p:sp>
        <p:nvSpPr>
          <p:cNvPr id="3392" name="Google Shape;3392;p450"/>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Unas áreas de proceso dependen de la implementación de otro proceso.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Las iniciativas de mejora de procesos deben estar impulsadas por los objetivos de negocio de la organización. Por ejemplo: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Mejorar la gestión de proyecto para asegurar los recursos y la entrega a tiempo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 menudo las áreas de proceso interactúan y afectan a otras.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 </a:t>
            </a: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200">
              <a:latin typeface="Arial"/>
              <a:ea typeface="Arial"/>
              <a:cs typeface="Arial"/>
              <a:sym typeface="Aria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3396"/>
        <p:cNvGrpSpPr/>
        <p:nvPr/>
      </p:nvGrpSpPr>
      <p:grpSpPr>
        <a:xfrm>
          <a:off x="0" y="0"/>
          <a:ext cx="0" cy="0"/>
          <a:chOff x="0" y="0"/>
          <a:chExt cx="0" cy="0"/>
        </a:xfrm>
      </p:grpSpPr>
      <p:sp>
        <p:nvSpPr>
          <p:cNvPr id="3397" name="Google Shape;3397;p451"/>
          <p:cNvSpPr txBox="1">
            <a:spLocks noGrp="1"/>
          </p:cNvSpPr>
          <p:nvPr>
            <p:ph type="ctrTitle" idx="4294967295"/>
          </p:nvPr>
        </p:nvSpPr>
        <p:spPr>
          <a:xfrm>
            <a:off x="387054" y="2595176"/>
            <a:ext cx="8566030" cy="86040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400" b="1" i="0" u="none" strike="noStrike" cap="none">
                <a:solidFill>
                  <a:srgbClr val="00B0F0"/>
                </a:solidFill>
                <a:latin typeface="Arial"/>
                <a:ea typeface="Arial"/>
                <a:cs typeface="Arial"/>
                <a:sym typeface="Arial"/>
              </a:rPr>
              <a:t>AREAS DE PROCESO</a:t>
            </a:r>
            <a:endParaRPr sz="4400" b="1" i="0" u="none" strike="noStrike" cap="none">
              <a:solidFill>
                <a:srgbClr val="00B0F0"/>
              </a:solidFill>
              <a:latin typeface="Arial"/>
              <a:ea typeface="Arial"/>
              <a:cs typeface="Arial"/>
              <a:sym typeface="Arial"/>
            </a:endParaRPr>
          </a:p>
        </p:txBody>
      </p:sp>
      <p:cxnSp>
        <p:nvCxnSpPr>
          <p:cNvPr id="3398" name="Google Shape;3398;p45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399" name="Google Shape;3399;p45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400" name="Google Shape;3400;p45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451</a:t>
            </a:fld>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3404"/>
        <p:cNvGrpSpPr/>
        <p:nvPr/>
      </p:nvGrpSpPr>
      <p:grpSpPr>
        <a:xfrm>
          <a:off x="0" y="0"/>
          <a:ext cx="0" cy="0"/>
          <a:chOff x="0" y="0"/>
          <a:chExt cx="0" cy="0"/>
        </a:xfrm>
      </p:grpSpPr>
      <p:sp>
        <p:nvSpPr>
          <p:cNvPr id="3405" name="Google Shape;3405;p452"/>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Áreas de proceso</a:t>
            </a:r>
            <a:endParaRPr/>
          </a:p>
        </p:txBody>
      </p:sp>
      <p:sp>
        <p:nvSpPr>
          <p:cNvPr id="3406" name="Google Shape;3406;p452"/>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Grupo de prácticas que se realizan colectivamente con el fin de alcanzar metas.</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Las áreas de proceso en que se enfoca CMMI no implica que sea los únicos que se deban ejecutar en la compañía.</a:t>
            </a:r>
            <a:endParaRPr/>
          </a:p>
          <a:p>
            <a:pPr marL="457200" lvl="0" indent="-228600" algn="just" rtl="0">
              <a:lnSpc>
                <a:spcPct val="100000"/>
              </a:lnSpc>
              <a:spcBef>
                <a:spcPts val="600"/>
              </a:spcBef>
              <a:spcAft>
                <a:spcPts val="0"/>
              </a:spcAft>
              <a:buSzPts val="3000"/>
              <a:buNone/>
            </a:pPr>
            <a:endParaRPr sz="2800" b="1">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b="1">
                <a:latin typeface="Arial"/>
                <a:ea typeface="Arial"/>
                <a:cs typeface="Arial"/>
                <a:sym typeface="Arial"/>
              </a:rPr>
              <a:t>CMMI no describe todos los procesos implicados en el desarrollo y mantenimiento del software</a:t>
            </a:r>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3410"/>
        <p:cNvGrpSpPr/>
        <p:nvPr/>
      </p:nvGrpSpPr>
      <p:grpSpPr>
        <a:xfrm>
          <a:off x="0" y="0"/>
          <a:ext cx="0" cy="0"/>
          <a:chOff x="0" y="0"/>
          <a:chExt cx="0" cy="0"/>
        </a:xfrm>
      </p:grpSpPr>
      <p:sp>
        <p:nvSpPr>
          <p:cNvPr id="3411" name="Google Shape;3411;p453"/>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Áreas de proceso: </a:t>
            </a:r>
            <a:endParaRPr/>
          </a:p>
        </p:txBody>
      </p:sp>
      <p:pic>
        <p:nvPicPr>
          <p:cNvPr id="3412" name="Google Shape;3412;p453"/>
          <p:cNvPicPr preferRelativeResize="0"/>
          <p:nvPr/>
        </p:nvPicPr>
        <p:blipFill rotWithShape="1">
          <a:blip r:embed="rId3">
            <a:alphaModFix/>
          </a:blip>
          <a:srcRect/>
          <a:stretch/>
        </p:blipFill>
        <p:spPr>
          <a:xfrm>
            <a:off x="586596" y="1436089"/>
            <a:ext cx="7651630" cy="5123037"/>
          </a:xfrm>
          <a:prstGeom prst="rect">
            <a:avLst/>
          </a:prstGeom>
          <a:noFill/>
          <a:ln>
            <a:noFill/>
          </a:ln>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sp>
        <p:nvSpPr>
          <p:cNvPr id="3417" name="Google Shape;3417;p454"/>
          <p:cNvSpPr txBox="1">
            <a:spLocks noGrp="1"/>
          </p:cNvSpPr>
          <p:nvPr>
            <p:ph type="title"/>
          </p:nvPr>
        </p:nvSpPr>
        <p:spPr>
          <a:xfrm>
            <a:off x="190441" y="188914"/>
            <a:ext cx="9022570"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Descripción de áreas de proceso 1/10</a:t>
            </a:r>
            <a:endParaRPr/>
          </a:p>
        </p:txBody>
      </p:sp>
      <p:sp>
        <p:nvSpPr>
          <p:cNvPr id="3418" name="Google Shape;3418;p454"/>
          <p:cNvSpPr txBox="1">
            <a:spLocks noGrp="1"/>
          </p:cNvSpPr>
          <p:nvPr>
            <p:ph type="body" idx="1"/>
          </p:nvPr>
        </p:nvSpPr>
        <p:spPr>
          <a:xfrm>
            <a:off x="190440" y="1701209"/>
            <a:ext cx="8513613" cy="124401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b="1">
                <a:solidFill>
                  <a:srgbClr val="00B050"/>
                </a:solidFill>
                <a:latin typeface="Arial"/>
                <a:ea typeface="Arial"/>
                <a:cs typeface="Arial"/>
                <a:sym typeface="Arial"/>
              </a:rPr>
              <a:t>Declaraciones del propósito</a:t>
            </a:r>
            <a:r>
              <a:rPr lang="es-EC" sz="2400">
                <a:latin typeface="Arial"/>
                <a:ea typeface="Arial"/>
                <a:cs typeface="Arial"/>
                <a:sym typeface="Arial"/>
              </a:rPr>
              <a:t>: Describe la finalidad de un área del proceso. </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p:txBody>
      </p:sp>
      <p:pic>
        <p:nvPicPr>
          <p:cNvPr id="3419" name="Google Shape;3419;p454"/>
          <p:cNvPicPr preferRelativeResize="0"/>
          <p:nvPr/>
        </p:nvPicPr>
        <p:blipFill rotWithShape="1">
          <a:blip r:embed="rId3">
            <a:alphaModFix/>
          </a:blip>
          <a:srcRect/>
          <a:stretch/>
        </p:blipFill>
        <p:spPr>
          <a:xfrm>
            <a:off x="87334" y="3030796"/>
            <a:ext cx="8926801" cy="1817134"/>
          </a:xfrm>
          <a:prstGeom prst="rect">
            <a:avLst/>
          </a:prstGeom>
          <a:noFill/>
          <a:ln>
            <a:noFill/>
          </a:ln>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4" name="Google Shape;3424;p455"/>
          <p:cNvSpPr txBox="1">
            <a:spLocks noGrp="1"/>
          </p:cNvSpPr>
          <p:nvPr>
            <p:ph type="title"/>
          </p:nvPr>
        </p:nvSpPr>
        <p:spPr>
          <a:xfrm>
            <a:off x="190441" y="188914"/>
            <a:ext cx="9022570"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de áreas de proceso 2/10</a:t>
            </a:r>
            <a:endParaRPr/>
          </a:p>
        </p:txBody>
      </p:sp>
      <p:sp>
        <p:nvSpPr>
          <p:cNvPr id="3425" name="Google Shape;3425;p455"/>
          <p:cNvSpPr txBox="1">
            <a:spLocks noGrp="1"/>
          </p:cNvSpPr>
          <p:nvPr>
            <p:ph type="body" idx="1"/>
          </p:nvPr>
        </p:nvSpPr>
        <p:spPr>
          <a:xfrm>
            <a:off x="190440" y="1457864"/>
            <a:ext cx="8513613" cy="4666891"/>
          </a:xfrm>
          <a:prstGeom prst="rect">
            <a:avLst/>
          </a:prstGeom>
          <a:noFill/>
          <a:ln>
            <a:noFill/>
          </a:ln>
        </p:spPr>
        <p:txBody>
          <a:bodyPr spcFirstLastPara="1" wrap="square" lIns="91425" tIns="91425" rIns="91425" bIns="91425" anchor="t" anchorCtr="0">
            <a:noAutofit/>
          </a:bodyPr>
          <a:lstStyle/>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Notas introductorias</a:t>
            </a:r>
            <a:r>
              <a:rPr lang="es-EC" sz="2000">
                <a:latin typeface="Arial"/>
                <a:ea typeface="Arial"/>
                <a:cs typeface="Arial"/>
                <a:sym typeface="Arial"/>
              </a:rPr>
              <a:t>: Describe los conceptos principales cubiertos por el área de proceso</a:t>
            </a:r>
            <a:endParaRPr/>
          </a:p>
          <a:p>
            <a:pPr marL="914400" lvl="1" indent="-228600" algn="just" rtl="0">
              <a:lnSpc>
                <a:spcPct val="100000"/>
              </a:lnSpc>
              <a:spcBef>
                <a:spcPts val="0"/>
              </a:spcBef>
              <a:spcAft>
                <a:spcPts val="0"/>
              </a:spcAft>
              <a:buSzPts val="2400"/>
              <a:buNone/>
            </a:pPr>
            <a:endParaRPr sz="1600">
              <a:latin typeface="Arial"/>
              <a:ea typeface="Arial"/>
              <a:cs typeface="Arial"/>
              <a:sym typeface="Arial"/>
            </a:endParaRPr>
          </a:p>
        </p:txBody>
      </p:sp>
      <p:pic>
        <p:nvPicPr>
          <p:cNvPr id="3426" name="Google Shape;3426;p455"/>
          <p:cNvPicPr preferRelativeResize="0"/>
          <p:nvPr/>
        </p:nvPicPr>
        <p:blipFill rotWithShape="1">
          <a:blip r:embed="rId3">
            <a:alphaModFix/>
          </a:blip>
          <a:srcRect/>
          <a:stretch/>
        </p:blipFill>
        <p:spPr>
          <a:xfrm>
            <a:off x="121430" y="3121360"/>
            <a:ext cx="9022570" cy="2003206"/>
          </a:xfrm>
          <a:prstGeom prst="rect">
            <a:avLst/>
          </a:prstGeom>
          <a:noFill/>
          <a:ln>
            <a:noFill/>
          </a:ln>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3430"/>
        <p:cNvGrpSpPr/>
        <p:nvPr/>
      </p:nvGrpSpPr>
      <p:grpSpPr>
        <a:xfrm>
          <a:off x="0" y="0"/>
          <a:ext cx="0" cy="0"/>
          <a:chOff x="0" y="0"/>
          <a:chExt cx="0" cy="0"/>
        </a:xfrm>
      </p:grpSpPr>
      <p:sp>
        <p:nvSpPr>
          <p:cNvPr id="3431" name="Google Shape;3431;p456"/>
          <p:cNvSpPr txBox="1">
            <a:spLocks noGrp="1"/>
          </p:cNvSpPr>
          <p:nvPr>
            <p:ph type="title"/>
          </p:nvPr>
        </p:nvSpPr>
        <p:spPr>
          <a:xfrm>
            <a:off x="190441" y="188914"/>
            <a:ext cx="9022570"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de áreas de proceso 3/10</a:t>
            </a:r>
            <a:endParaRPr/>
          </a:p>
        </p:txBody>
      </p:sp>
      <p:sp>
        <p:nvSpPr>
          <p:cNvPr id="3432" name="Google Shape;3432;p456"/>
          <p:cNvSpPr txBox="1">
            <a:spLocks noGrp="1"/>
          </p:cNvSpPr>
          <p:nvPr>
            <p:ph type="body" idx="1"/>
          </p:nvPr>
        </p:nvSpPr>
        <p:spPr>
          <a:xfrm>
            <a:off x="190440" y="1457864"/>
            <a:ext cx="8435975" cy="123217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Áreas de proceso relacionadas</a:t>
            </a:r>
            <a:r>
              <a:rPr lang="es-EC" sz="2000">
                <a:latin typeface="Arial"/>
                <a:ea typeface="Arial"/>
                <a:cs typeface="Arial"/>
                <a:sym typeface="Arial"/>
              </a:rPr>
              <a:t>: Enumera las referencias a áreas de proceso relacionadas.</a:t>
            </a:r>
            <a:endParaRPr/>
          </a:p>
        </p:txBody>
      </p:sp>
      <p:pic>
        <p:nvPicPr>
          <p:cNvPr id="3433" name="Google Shape;3433;p456"/>
          <p:cNvPicPr preferRelativeResize="0"/>
          <p:nvPr/>
        </p:nvPicPr>
        <p:blipFill rotWithShape="1">
          <a:blip r:embed="rId3">
            <a:alphaModFix/>
          </a:blip>
          <a:srcRect/>
          <a:stretch/>
        </p:blipFill>
        <p:spPr>
          <a:xfrm>
            <a:off x="490980" y="2690037"/>
            <a:ext cx="8365651" cy="2489667"/>
          </a:xfrm>
          <a:prstGeom prst="rect">
            <a:avLst/>
          </a:prstGeom>
          <a:noFill/>
          <a:ln>
            <a:noFill/>
          </a:ln>
        </p:spPr>
      </p:pic>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sp>
        <p:nvSpPr>
          <p:cNvPr id="3438" name="Google Shape;3438;p457"/>
          <p:cNvSpPr txBox="1">
            <a:spLocks noGrp="1"/>
          </p:cNvSpPr>
          <p:nvPr>
            <p:ph type="title"/>
          </p:nvPr>
        </p:nvSpPr>
        <p:spPr>
          <a:xfrm>
            <a:off x="190439" y="188914"/>
            <a:ext cx="902257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de áreas de proceso 4/10</a:t>
            </a:r>
            <a:endParaRPr/>
          </a:p>
        </p:txBody>
      </p:sp>
      <p:sp>
        <p:nvSpPr>
          <p:cNvPr id="3439" name="Google Shape;3439;p457"/>
          <p:cNvSpPr txBox="1">
            <a:spLocks noGrp="1"/>
          </p:cNvSpPr>
          <p:nvPr>
            <p:ph type="body" idx="1"/>
          </p:nvPr>
        </p:nvSpPr>
        <p:spPr>
          <a:xfrm>
            <a:off x="190438" y="1318764"/>
            <a:ext cx="8435975" cy="2582508"/>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Metas específicas (SG)</a:t>
            </a:r>
            <a:r>
              <a:rPr lang="es-EC" sz="1800">
                <a:latin typeface="Arial"/>
                <a:ea typeface="Arial"/>
                <a:cs typeface="Arial"/>
                <a:sym typeface="Arial"/>
              </a:rPr>
              <a:t>: Describe las características únicas que deben estar presentes para satisfacer el área de proceso. Se utiliza en las evaluaciones para ayudar a determinar si se satisface un área de proceso</a:t>
            </a:r>
            <a:endParaRPr/>
          </a:p>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Prácticas específicas (SP)</a:t>
            </a:r>
            <a:r>
              <a:rPr lang="es-EC" sz="1800">
                <a:solidFill>
                  <a:srgbClr val="00B050"/>
                </a:solidFill>
                <a:latin typeface="Arial"/>
                <a:ea typeface="Arial"/>
                <a:cs typeface="Arial"/>
                <a:sym typeface="Arial"/>
              </a:rPr>
              <a:t>: </a:t>
            </a:r>
            <a:r>
              <a:rPr lang="es-EC" sz="1800">
                <a:latin typeface="Arial"/>
                <a:ea typeface="Arial"/>
                <a:cs typeface="Arial"/>
                <a:sym typeface="Arial"/>
              </a:rPr>
              <a:t>es la descripción de una actividad que se considera importante para lograr la meta específica asociada. Las prácticas específicas describen las actividades que se espera que produzcan el logro de las metas específicas.</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400">
              <a:latin typeface="Arial"/>
              <a:ea typeface="Arial"/>
              <a:cs typeface="Arial"/>
              <a:sym typeface="Arial"/>
            </a:endParaRPr>
          </a:p>
        </p:txBody>
      </p:sp>
      <p:pic>
        <p:nvPicPr>
          <p:cNvPr id="3440" name="Google Shape;3440;p457"/>
          <p:cNvPicPr preferRelativeResize="0"/>
          <p:nvPr/>
        </p:nvPicPr>
        <p:blipFill rotWithShape="1">
          <a:blip r:embed="rId3">
            <a:alphaModFix/>
          </a:blip>
          <a:srcRect/>
          <a:stretch/>
        </p:blipFill>
        <p:spPr>
          <a:xfrm>
            <a:off x="847823" y="3805304"/>
            <a:ext cx="7506381" cy="2914673"/>
          </a:xfrm>
          <a:prstGeom prst="rect">
            <a:avLst/>
          </a:prstGeom>
          <a:noFill/>
          <a:ln>
            <a:noFill/>
          </a:ln>
        </p:spPr>
      </p:pic>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3444"/>
        <p:cNvGrpSpPr/>
        <p:nvPr/>
      </p:nvGrpSpPr>
      <p:grpSpPr>
        <a:xfrm>
          <a:off x="0" y="0"/>
          <a:ext cx="0" cy="0"/>
          <a:chOff x="0" y="0"/>
          <a:chExt cx="0" cy="0"/>
        </a:xfrm>
      </p:grpSpPr>
      <p:sp>
        <p:nvSpPr>
          <p:cNvPr id="3445" name="Google Shape;3445;p458"/>
          <p:cNvSpPr txBox="1">
            <a:spLocks noGrp="1"/>
          </p:cNvSpPr>
          <p:nvPr>
            <p:ph type="title"/>
          </p:nvPr>
        </p:nvSpPr>
        <p:spPr>
          <a:xfrm>
            <a:off x="159489" y="188914"/>
            <a:ext cx="905352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de áreas de proceso 5/10</a:t>
            </a:r>
            <a:endParaRPr/>
          </a:p>
        </p:txBody>
      </p:sp>
      <p:pic>
        <p:nvPicPr>
          <p:cNvPr id="3446" name="Google Shape;3446;p458"/>
          <p:cNvPicPr preferRelativeResize="0"/>
          <p:nvPr/>
        </p:nvPicPr>
        <p:blipFill rotWithShape="1">
          <a:blip r:embed="rId3">
            <a:alphaModFix/>
          </a:blip>
          <a:srcRect/>
          <a:stretch/>
        </p:blipFill>
        <p:spPr>
          <a:xfrm>
            <a:off x="267695" y="1708494"/>
            <a:ext cx="8748713" cy="1376701"/>
          </a:xfrm>
          <a:prstGeom prst="rect">
            <a:avLst/>
          </a:prstGeom>
          <a:noFill/>
          <a:ln>
            <a:noFill/>
          </a:ln>
        </p:spPr>
      </p:pic>
      <p:pic>
        <p:nvPicPr>
          <p:cNvPr id="3447" name="Google Shape;3447;p458"/>
          <p:cNvPicPr preferRelativeResize="0"/>
          <p:nvPr/>
        </p:nvPicPr>
        <p:blipFill rotWithShape="1">
          <a:blip r:embed="rId4">
            <a:alphaModFix/>
          </a:blip>
          <a:srcRect/>
          <a:stretch/>
        </p:blipFill>
        <p:spPr>
          <a:xfrm>
            <a:off x="627321" y="3248514"/>
            <a:ext cx="8041480" cy="2093548"/>
          </a:xfrm>
          <a:prstGeom prst="rect">
            <a:avLst/>
          </a:prstGeom>
          <a:noFill/>
          <a:ln>
            <a:noFill/>
          </a:ln>
        </p:spPr>
      </p:pic>
      <p:pic>
        <p:nvPicPr>
          <p:cNvPr id="3448" name="Google Shape;3448;p458"/>
          <p:cNvPicPr preferRelativeResize="0"/>
          <p:nvPr/>
        </p:nvPicPr>
        <p:blipFill rotWithShape="1">
          <a:blip r:embed="rId5">
            <a:alphaModFix/>
          </a:blip>
          <a:srcRect/>
          <a:stretch/>
        </p:blipFill>
        <p:spPr>
          <a:xfrm>
            <a:off x="766483" y="5241154"/>
            <a:ext cx="7751136" cy="700788"/>
          </a:xfrm>
          <a:prstGeom prst="rect">
            <a:avLst/>
          </a:prstGeom>
          <a:noFill/>
          <a:ln>
            <a:noFill/>
          </a:ln>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3" name="Google Shape;3453;p459"/>
          <p:cNvSpPr txBox="1">
            <a:spLocks noGrp="1"/>
          </p:cNvSpPr>
          <p:nvPr>
            <p:ph type="title"/>
          </p:nvPr>
        </p:nvSpPr>
        <p:spPr>
          <a:xfrm>
            <a:off x="191387" y="188914"/>
            <a:ext cx="9021624"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de áreas de proceso 6/10</a:t>
            </a:r>
            <a:endParaRPr/>
          </a:p>
        </p:txBody>
      </p:sp>
      <p:sp>
        <p:nvSpPr>
          <p:cNvPr id="3454" name="Google Shape;3454;p459"/>
          <p:cNvSpPr txBox="1">
            <a:spLocks noGrp="1"/>
          </p:cNvSpPr>
          <p:nvPr>
            <p:ph type="body" idx="1"/>
          </p:nvPr>
        </p:nvSpPr>
        <p:spPr>
          <a:xfrm>
            <a:off x="0" y="1531088"/>
            <a:ext cx="9058940" cy="146729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Ejemplo de productos de trabajo</a:t>
            </a:r>
            <a:r>
              <a:rPr lang="es-EC" sz="2000">
                <a:latin typeface="Arial"/>
                <a:ea typeface="Arial"/>
                <a:cs typeface="Arial"/>
                <a:sym typeface="Arial"/>
              </a:rPr>
              <a:t>: Enumera los resultados de una practica específica.</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600">
              <a:latin typeface="Arial"/>
              <a:ea typeface="Arial"/>
              <a:cs typeface="Arial"/>
              <a:sym typeface="Arial"/>
            </a:endParaRPr>
          </a:p>
        </p:txBody>
      </p:sp>
      <p:pic>
        <p:nvPicPr>
          <p:cNvPr id="3455" name="Google Shape;3455;p459"/>
          <p:cNvPicPr preferRelativeResize="0"/>
          <p:nvPr/>
        </p:nvPicPr>
        <p:blipFill rotWithShape="1">
          <a:blip r:embed="rId3">
            <a:alphaModFix/>
          </a:blip>
          <a:srcRect/>
          <a:stretch/>
        </p:blipFill>
        <p:spPr>
          <a:xfrm>
            <a:off x="754910" y="3104708"/>
            <a:ext cx="7779071" cy="13715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6"/>
          <p:cNvSpPr txBox="1">
            <a:spLocks noGrp="1"/>
          </p:cNvSpPr>
          <p:nvPr>
            <p:ph type="ctrTitle" idx="4294967295"/>
          </p:nvPr>
        </p:nvSpPr>
        <p:spPr>
          <a:xfrm>
            <a:off x="699776" y="440310"/>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600" b="1" i="0" u="none" strike="noStrike" cap="none">
                <a:solidFill>
                  <a:srgbClr val="1C405D"/>
                </a:solidFill>
                <a:latin typeface="Arial"/>
                <a:ea typeface="Arial"/>
                <a:cs typeface="Arial"/>
                <a:sym typeface="Arial"/>
              </a:rPr>
              <a:t>Modelos de calidad a nivel de producto</a:t>
            </a:r>
            <a:endParaRPr sz="3600" b="1" i="0" u="none" strike="noStrike" cap="none">
              <a:solidFill>
                <a:srgbClr val="1C405D"/>
              </a:solidFill>
              <a:latin typeface="Arial"/>
              <a:ea typeface="Arial"/>
              <a:cs typeface="Arial"/>
              <a:sym typeface="Arial"/>
            </a:endParaRPr>
          </a:p>
        </p:txBody>
      </p:sp>
      <p:sp>
        <p:nvSpPr>
          <p:cNvPr id="423" name="Google Shape;423;p46"/>
          <p:cNvSpPr txBox="1">
            <a:spLocks noGrp="1"/>
          </p:cNvSpPr>
          <p:nvPr>
            <p:ph type="body" idx="4294967295"/>
          </p:nvPr>
        </p:nvSpPr>
        <p:spPr>
          <a:xfrm>
            <a:off x="489292" y="1528619"/>
            <a:ext cx="8370036" cy="3776626"/>
          </a:xfrm>
          <a:prstGeom prst="rect">
            <a:avLst/>
          </a:prstGeom>
          <a:noFill/>
          <a:ln>
            <a:noFill/>
          </a:ln>
        </p:spPr>
        <p:txBody>
          <a:bodyPr spcFirstLastPara="1" wrap="square" lIns="91425" tIns="91425" rIns="91425" bIns="91425" anchor="t" anchorCtr="0">
            <a:noAutofit/>
          </a:bodyPr>
          <a:lstStyle/>
          <a:p>
            <a:pPr marL="457200" lvl="0" indent="-266700" algn="just" rtl="0">
              <a:lnSpc>
                <a:spcPct val="100000"/>
              </a:lnSpc>
              <a:spcBef>
                <a:spcPts val="600"/>
              </a:spcBef>
              <a:spcAft>
                <a:spcPts val="0"/>
              </a:spcAft>
              <a:buSzPts val="3000"/>
              <a:buFont typeface="Noto Sans Symbols"/>
              <a:buNone/>
            </a:pPr>
            <a:endParaRPr sz="2000"/>
          </a:p>
        </p:txBody>
      </p:sp>
      <p:cxnSp>
        <p:nvCxnSpPr>
          <p:cNvPr id="424" name="Google Shape;424;p4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25" name="Google Shape;425;p4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26" name="Google Shape;426;p4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46</a:t>
            </a:fld>
            <a:endParaRPr/>
          </a:p>
        </p:txBody>
      </p:sp>
      <p:pic>
        <p:nvPicPr>
          <p:cNvPr id="427" name="Google Shape;427;p46"/>
          <p:cNvPicPr preferRelativeResize="0"/>
          <p:nvPr/>
        </p:nvPicPr>
        <p:blipFill rotWithShape="1">
          <a:blip r:embed="rId3">
            <a:alphaModFix/>
          </a:blip>
          <a:srcRect/>
          <a:stretch/>
        </p:blipFill>
        <p:spPr>
          <a:xfrm>
            <a:off x="0" y="2451116"/>
            <a:ext cx="9144000" cy="2576173"/>
          </a:xfrm>
          <a:prstGeom prst="rect">
            <a:avLst/>
          </a:prstGeom>
          <a:noFill/>
          <a:ln>
            <a:noFill/>
          </a:ln>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3459"/>
        <p:cNvGrpSpPr/>
        <p:nvPr/>
      </p:nvGrpSpPr>
      <p:grpSpPr>
        <a:xfrm>
          <a:off x="0" y="0"/>
          <a:ext cx="0" cy="0"/>
          <a:chOff x="0" y="0"/>
          <a:chExt cx="0" cy="0"/>
        </a:xfrm>
      </p:grpSpPr>
      <p:sp>
        <p:nvSpPr>
          <p:cNvPr id="3460" name="Google Shape;3460;p460"/>
          <p:cNvSpPr txBox="1">
            <a:spLocks noGrp="1"/>
          </p:cNvSpPr>
          <p:nvPr>
            <p:ph type="title"/>
          </p:nvPr>
        </p:nvSpPr>
        <p:spPr>
          <a:xfrm>
            <a:off x="202019" y="188914"/>
            <a:ext cx="9010991"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de áreas de proceso 7/10</a:t>
            </a:r>
            <a:endParaRPr/>
          </a:p>
        </p:txBody>
      </p:sp>
      <p:sp>
        <p:nvSpPr>
          <p:cNvPr id="3461" name="Google Shape;3461;p460"/>
          <p:cNvSpPr txBox="1">
            <a:spLocks noGrp="1"/>
          </p:cNvSpPr>
          <p:nvPr>
            <p:ph type="body" idx="1"/>
          </p:nvPr>
        </p:nvSpPr>
        <p:spPr>
          <a:xfrm>
            <a:off x="0" y="1139690"/>
            <a:ext cx="9058940" cy="1858692"/>
          </a:xfrm>
          <a:prstGeom prst="rect">
            <a:avLst/>
          </a:prstGeom>
          <a:noFill/>
          <a:ln>
            <a:noFill/>
          </a:ln>
        </p:spPr>
        <p:txBody>
          <a:bodyPr spcFirstLastPara="1" wrap="square" lIns="91425" tIns="91425" rIns="91425" bIns="91425" anchor="t" anchorCtr="0">
            <a:noAutofit/>
          </a:bodyPr>
          <a:lstStyle/>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Subpráctica</a:t>
            </a:r>
            <a:r>
              <a:rPr lang="es-EC" sz="2000">
                <a:latin typeface="Arial"/>
                <a:ea typeface="Arial"/>
                <a:cs typeface="Arial"/>
                <a:sym typeface="Arial"/>
              </a:rPr>
              <a:t>: Es una descripción detallada que proporciona orientación para interpretar e implementar una práctica específica</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600">
              <a:latin typeface="Arial"/>
              <a:ea typeface="Arial"/>
              <a:cs typeface="Arial"/>
              <a:sym typeface="Arial"/>
            </a:endParaRPr>
          </a:p>
        </p:txBody>
      </p:sp>
      <p:pic>
        <p:nvPicPr>
          <p:cNvPr id="3462" name="Google Shape;3462;p460"/>
          <p:cNvPicPr preferRelativeResize="0"/>
          <p:nvPr/>
        </p:nvPicPr>
        <p:blipFill rotWithShape="1">
          <a:blip r:embed="rId3">
            <a:alphaModFix/>
          </a:blip>
          <a:srcRect/>
          <a:stretch/>
        </p:blipFill>
        <p:spPr>
          <a:xfrm>
            <a:off x="747827" y="2998382"/>
            <a:ext cx="8112642" cy="1136804"/>
          </a:xfrm>
          <a:prstGeom prst="rect">
            <a:avLst/>
          </a:prstGeom>
          <a:noFill/>
          <a:ln>
            <a:noFill/>
          </a:ln>
        </p:spPr>
      </p:pic>
      <p:pic>
        <p:nvPicPr>
          <p:cNvPr id="3463" name="Google Shape;3463;p460"/>
          <p:cNvPicPr preferRelativeResize="0"/>
          <p:nvPr/>
        </p:nvPicPr>
        <p:blipFill rotWithShape="1">
          <a:blip r:embed="rId4">
            <a:alphaModFix/>
          </a:blip>
          <a:srcRect/>
          <a:stretch/>
        </p:blipFill>
        <p:spPr>
          <a:xfrm>
            <a:off x="549356" y="4135186"/>
            <a:ext cx="8294497" cy="2248463"/>
          </a:xfrm>
          <a:prstGeom prst="rect">
            <a:avLst/>
          </a:prstGeom>
          <a:noFill/>
          <a:ln>
            <a:noFill/>
          </a:ln>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3467"/>
        <p:cNvGrpSpPr/>
        <p:nvPr/>
      </p:nvGrpSpPr>
      <p:grpSpPr>
        <a:xfrm>
          <a:off x="0" y="0"/>
          <a:ext cx="0" cy="0"/>
          <a:chOff x="0" y="0"/>
          <a:chExt cx="0" cy="0"/>
        </a:xfrm>
      </p:grpSpPr>
      <p:sp>
        <p:nvSpPr>
          <p:cNvPr id="3468" name="Google Shape;3468;p461"/>
          <p:cNvSpPr txBox="1">
            <a:spLocks noGrp="1"/>
          </p:cNvSpPr>
          <p:nvPr>
            <p:ph type="title"/>
          </p:nvPr>
        </p:nvSpPr>
        <p:spPr>
          <a:xfrm>
            <a:off x="190440" y="188914"/>
            <a:ext cx="9022571"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de áreas de proceso 8/10</a:t>
            </a:r>
            <a:endParaRPr/>
          </a:p>
        </p:txBody>
      </p:sp>
      <p:sp>
        <p:nvSpPr>
          <p:cNvPr id="3469" name="Google Shape;3469;p461"/>
          <p:cNvSpPr txBox="1">
            <a:spLocks noGrp="1"/>
          </p:cNvSpPr>
          <p:nvPr>
            <p:ph type="body" idx="1"/>
          </p:nvPr>
        </p:nvSpPr>
        <p:spPr>
          <a:xfrm>
            <a:off x="190440" y="1457864"/>
            <a:ext cx="8435975"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Metas genéricas (GG)</a:t>
            </a:r>
            <a:r>
              <a:rPr lang="es-EC" sz="2000">
                <a:latin typeface="Arial"/>
                <a:ea typeface="Arial"/>
                <a:cs typeface="Arial"/>
                <a:sym typeface="Arial"/>
              </a:rPr>
              <a:t>: Se denomina “genérica” porque la misma declaración de la meta se aplica a múltiples áreas de proceso.</a:t>
            </a:r>
            <a:endParaRPr/>
          </a:p>
          <a:p>
            <a:pPr marL="914400" lvl="1" indent="-228600" algn="just" rtl="0">
              <a:lnSpc>
                <a:spcPct val="100000"/>
              </a:lnSpc>
              <a:spcBef>
                <a:spcPts val="0"/>
              </a:spcBef>
              <a:spcAft>
                <a:spcPts val="0"/>
              </a:spcAft>
              <a:buSzPts val="2400"/>
              <a:buNone/>
            </a:pPr>
            <a:endParaRPr sz="1600">
              <a:latin typeface="Arial"/>
              <a:ea typeface="Arial"/>
              <a:cs typeface="Arial"/>
              <a:sym typeface="Arial"/>
            </a:endParaRPr>
          </a:p>
        </p:txBody>
      </p:sp>
      <p:pic>
        <p:nvPicPr>
          <p:cNvPr id="3470" name="Google Shape;3470;p461"/>
          <p:cNvPicPr preferRelativeResize="0"/>
          <p:nvPr/>
        </p:nvPicPr>
        <p:blipFill rotWithShape="1">
          <a:blip r:embed="rId3">
            <a:alphaModFix/>
          </a:blip>
          <a:srcRect/>
          <a:stretch/>
        </p:blipFill>
        <p:spPr>
          <a:xfrm>
            <a:off x="395287" y="2980313"/>
            <a:ext cx="8537944" cy="1126170"/>
          </a:xfrm>
          <a:prstGeom prst="rect">
            <a:avLst/>
          </a:prstGeom>
          <a:noFill/>
          <a:ln>
            <a:noFill/>
          </a:ln>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3474"/>
        <p:cNvGrpSpPr/>
        <p:nvPr/>
      </p:nvGrpSpPr>
      <p:grpSpPr>
        <a:xfrm>
          <a:off x="0" y="0"/>
          <a:ext cx="0" cy="0"/>
          <a:chOff x="0" y="0"/>
          <a:chExt cx="0" cy="0"/>
        </a:xfrm>
      </p:grpSpPr>
      <p:sp>
        <p:nvSpPr>
          <p:cNvPr id="3475" name="Google Shape;3475;p462"/>
          <p:cNvSpPr txBox="1">
            <a:spLocks noGrp="1"/>
          </p:cNvSpPr>
          <p:nvPr>
            <p:ph type="title"/>
          </p:nvPr>
        </p:nvSpPr>
        <p:spPr>
          <a:xfrm>
            <a:off x="199067" y="188914"/>
            <a:ext cx="9013944"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de áreas de proceso 9/10</a:t>
            </a:r>
            <a:endParaRPr/>
          </a:p>
        </p:txBody>
      </p:sp>
      <p:sp>
        <p:nvSpPr>
          <p:cNvPr id="3476" name="Google Shape;3476;p462"/>
          <p:cNvSpPr txBox="1">
            <a:spLocks noGrp="1"/>
          </p:cNvSpPr>
          <p:nvPr>
            <p:ph type="body" idx="1"/>
          </p:nvPr>
        </p:nvSpPr>
        <p:spPr>
          <a:xfrm>
            <a:off x="199066" y="1362974"/>
            <a:ext cx="8435975" cy="178426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Prácticas genéricas (GP)</a:t>
            </a:r>
            <a:r>
              <a:rPr lang="es-EC" sz="2000">
                <a:latin typeface="Arial"/>
                <a:ea typeface="Arial"/>
                <a:cs typeface="Arial"/>
                <a:sym typeface="Arial"/>
              </a:rPr>
              <a:t>: Se denominan “genéricas” porque la misma práctica se aplica a múltiples áreas de proceso. Describen las actividades que se consideran importantes para lograr la meta genérica y contribuir a la institucionalización de los procesos asociados con un área de proceso.</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pic>
        <p:nvPicPr>
          <p:cNvPr id="3477" name="Google Shape;3477;p462"/>
          <p:cNvPicPr preferRelativeResize="0"/>
          <p:nvPr/>
        </p:nvPicPr>
        <p:blipFill rotWithShape="1">
          <a:blip r:embed="rId3">
            <a:alphaModFix/>
          </a:blip>
          <a:srcRect/>
          <a:stretch/>
        </p:blipFill>
        <p:spPr>
          <a:xfrm>
            <a:off x="395287" y="3234706"/>
            <a:ext cx="8391451" cy="3162201"/>
          </a:xfrm>
          <a:prstGeom prst="rect">
            <a:avLst/>
          </a:prstGeom>
          <a:noFill/>
          <a:ln>
            <a:noFill/>
          </a:ln>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3481"/>
        <p:cNvGrpSpPr/>
        <p:nvPr/>
      </p:nvGrpSpPr>
      <p:grpSpPr>
        <a:xfrm>
          <a:off x="0" y="0"/>
          <a:ext cx="0" cy="0"/>
          <a:chOff x="0" y="0"/>
          <a:chExt cx="0" cy="0"/>
        </a:xfrm>
      </p:grpSpPr>
      <p:sp>
        <p:nvSpPr>
          <p:cNvPr id="3482" name="Google Shape;3482;p463"/>
          <p:cNvSpPr txBox="1">
            <a:spLocks noGrp="1"/>
          </p:cNvSpPr>
          <p:nvPr>
            <p:ph type="title"/>
          </p:nvPr>
        </p:nvSpPr>
        <p:spPr>
          <a:xfrm>
            <a:off x="199067" y="188914"/>
            <a:ext cx="9013944" cy="88497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Descripción de áreas de proceso 10/10</a:t>
            </a:r>
            <a:endParaRPr/>
          </a:p>
        </p:txBody>
      </p:sp>
      <p:sp>
        <p:nvSpPr>
          <p:cNvPr id="3483" name="Google Shape;3483;p463"/>
          <p:cNvSpPr txBox="1">
            <a:spLocks noGrp="1"/>
          </p:cNvSpPr>
          <p:nvPr>
            <p:ph type="body" idx="1"/>
          </p:nvPr>
        </p:nvSpPr>
        <p:spPr>
          <a:xfrm>
            <a:off x="199066" y="1362973"/>
            <a:ext cx="8435975" cy="1156943"/>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Elaboraciones de la práctica genérica</a:t>
            </a:r>
            <a:r>
              <a:rPr lang="es-EC" sz="2000">
                <a:solidFill>
                  <a:srgbClr val="00B050"/>
                </a:solidFill>
                <a:latin typeface="Arial"/>
                <a:ea typeface="Arial"/>
                <a:cs typeface="Arial"/>
                <a:sym typeface="Arial"/>
              </a:rPr>
              <a:t>: </a:t>
            </a:r>
            <a:r>
              <a:rPr lang="es-EC" sz="2000">
                <a:latin typeface="Arial"/>
                <a:ea typeface="Arial"/>
                <a:cs typeface="Arial"/>
                <a:sym typeface="Arial"/>
              </a:rPr>
              <a:t>Aparecen después de las prácticas genéricas  para orientar la forma en que pueden aplicarse</a:t>
            </a:r>
            <a:endParaRPr sz="20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600">
              <a:latin typeface="Arial"/>
              <a:ea typeface="Arial"/>
              <a:cs typeface="Arial"/>
              <a:sym typeface="Arial"/>
            </a:endParaRPr>
          </a:p>
        </p:txBody>
      </p:sp>
      <p:pic>
        <p:nvPicPr>
          <p:cNvPr id="3484" name="Google Shape;3484;p463"/>
          <p:cNvPicPr preferRelativeResize="0"/>
          <p:nvPr/>
        </p:nvPicPr>
        <p:blipFill rotWithShape="1">
          <a:blip r:embed="rId3">
            <a:alphaModFix/>
          </a:blip>
          <a:srcRect/>
          <a:stretch/>
        </p:blipFill>
        <p:spPr>
          <a:xfrm>
            <a:off x="395287" y="2360354"/>
            <a:ext cx="8314051" cy="1965867"/>
          </a:xfrm>
          <a:prstGeom prst="rect">
            <a:avLst/>
          </a:prstGeom>
          <a:noFill/>
          <a:ln>
            <a:noFill/>
          </a:ln>
        </p:spPr>
      </p:pic>
      <p:pic>
        <p:nvPicPr>
          <p:cNvPr id="3485" name="Google Shape;3485;p463"/>
          <p:cNvPicPr preferRelativeResize="0"/>
          <p:nvPr/>
        </p:nvPicPr>
        <p:blipFill rotWithShape="1">
          <a:blip r:embed="rId4">
            <a:alphaModFix/>
          </a:blip>
          <a:srcRect/>
          <a:stretch/>
        </p:blipFill>
        <p:spPr>
          <a:xfrm>
            <a:off x="395287" y="4326221"/>
            <a:ext cx="8516679" cy="1686240"/>
          </a:xfrm>
          <a:prstGeom prst="rect">
            <a:avLst/>
          </a:prstGeom>
          <a:noFill/>
          <a:ln>
            <a:noFill/>
          </a:ln>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3489"/>
        <p:cNvGrpSpPr/>
        <p:nvPr/>
      </p:nvGrpSpPr>
      <p:grpSpPr>
        <a:xfrm>
          <a:off x="0" y="0"/>
          <a:ext cx="0" cy="0"/>
          <a:chOff x="0" y="0"/>
          <a:chExt cx="0" cy="0"/>
        </a:xfrm>
      </p:grpSpPr>
      <p:sp>
        <p:nvSpPr>
          <p:cNvPr id="3490" name="Google Shape;3490;p464"/>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chemeClr val="accent3"/>
                </a:solidFill>
                <a:latin typeface="Arial"/>
                <a:ea typeface="Arial"/>
                <a:cs typeface="Arial"/>
                <a:sym typeface="Arial"/>
              </a:rPr>
              <a:t>Taller N.8</a:t>
            </a:r>
            <a:endParaRPr>
              <a:latin typeface="Arial"/>
              <a:ea typeface="Arial"/>
              <a:cs typeface="Arial"/>
              <a:sym typeface="Arial"/>
            </a:endParaRPr>
          </a:p>
        </p:txBody>
      </p:sp>
      <p:sp>
        <p:nvSpPr>
          <p:cNvPr id="3491" name="Google Shape;3491;p464"/>
          <p:cNvSpPr txBox="1">
            <a:spLocks noGrp="1"/>
          </p:cNvSpPr>
          <p:nvPr>
            <p:ph type="body" idx="1"/>
          </p:nvPr>
        </p:nvSpPr>
        <p:spPr>
          <a:xfrm>
            <a:off x="82864" y="1276710"/>
            <a:ext cx="8737286" cy="3392109"/>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Seleccionar una área de proceso y describir:</a:t>
            </a:r>
            <a:endParaRPr/>
          </a:p>
          <a:p>
            <a:pPr marL="1371600" lvl="2" indent="-381000" algn="just" rtl="0">
              <a:lnSpc>
                <a:spcPct val="100000"/>
              </a:lnSpc>
              <a:spcBef>
                <a:spcPts val="0"/>
              </a:spcBef>
              <a:spcAft>
                <a:spcPts val="0"/>
              </a:spcAft>
              <a:buSzPts val="2400"/>
              <a:buFont typeface="Arial"/>
              <a:buChar char="•"/>
            </a:pPr>
            <a:r>
              <a:rPr lang="es-EC" sz="2800">
                <a:latin typeface="Arial"/>
                <a:ea typeface="Arial"/>
                <a:cs typeface="Arial"/>
                <a:sym typeface="Arial"/>
              </a:rPr>
              <a:t>Declaraciones del propósito</a:t>
            </a:r>
            <a:endParaRPr/>
          </a:p>
          <a:p>
            <a:pPr marL="1371600" lvl="2" indent="-381000" algn="just" rtl="0">
              <a:lnSpc>
                <a:spcPct val="100000"/>
              </a:lnSpc>
              <a:spcBef>
                <a:spcPts val="0"/>
              </a:spcBef>
              <a:spcAft>
                <a:spcPts val="0"/>
              </a:spcAft>
              <a:buSzPts val="2400"/>
              <a:buFont typeface="Arial"/>
              <a:buChar char="•"/>
            </a:pPr>
            <a:r>
              <a:rPr lang="es-EC" sz="2800">
                <a:latin typeface="Arial"/>
                <a:ea typeface="Arial"/>
                <a:cs typeface="Arial"/>
                <a:sym typeface="Arial"/>
              </a:rPr>
              <a:t>Áreas de proceso relacionadas</a:t>
            </a:r>
            <a:endParaRPr/>
          </a:p>
          <a:p>
            <a:pPr marL="1371600" lvl="2" indent="-381000" algn="just" rtl="0">
              <a:lnSpc>
                <a:spcPct val="100000"/>
              </a:lnSpc>
              <a:spcBef>
                <a:spcPts val="0"/>
              </a:spcBef>
              <a:spcAft>
                <a:spcPts val="0"/>
              </a:spcAft>
              <a:buSzPts val="2400"/>
              <a:buFont typeface="Arial"/>
              <a:buChar char="•"/>
            </a:pPr>
            <a:r>
              <a:rPr lang="es-EC" sz="2800">
                <a:latin typeface="Arial"/>
                <a:ea typeface="Arial"/>
                <a:cs typeface="Arial"/>
                <a:sym typeface="Arial"/>
              </a:rPr>
              <a:t>Metas específicas y prácticas específicas:</a:t>
            </a:r>
            <a:endParaRPr/>
          </a:p>
          <a:p>
            <a:pPr marL="990600" lvl="2" indent="0" algn="just" rtl="0">
              <a:lnSpc>
                <a:spcPct val="100000"/>
              </a:lnSpc>
              <a:spcBef>
                <a:spcPts val="0"/>
              </a:spcBef>
              <a:spcAft>
                <a:spcPts val="0"/>
              </a:spcAft>
              <a:buSzPts val="2400"/>
              <a:buNone/>
            </a:pPr>
            <a:endParaRPr sz="20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496" name="Google Shape;3496;p465"/>
          <p:cNvSpPr txBox="1">
            <a:spLocks noGrp="1"/>
          </p:cNvSpPr>
          <p:nvPr>
            <p:ph type="ctrTitle" idx="4294967295"/>
          </p:nvPr>
        </p:nvSpPr>
        <p:spPr>
          <a:xfrm>
            <a:off x="387054" y="2595176"/>
            <a:ext cx="8566030" cy="103052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400" b="1" i="0" u="none" strike="noStrike" cap="none">
                <a:solidFill>
                  <a:srgbClr val="00B0F0"/>
                </a:solidFill>
                <a:latin typeface="Arial"/>
                <a:ea typeface="Arial"/>
                <a:cs typeface="Arial"/>
                <a:sym typeface="Arial"/>
              </a:rPr>
              <a:t>Metas Genéricas y Prácticas Genéricas</a:t>
            </a:r>
            <a:endParaRPr sz="4400" b="1" i="0" u="none" strike="noStrike" cap="none">
              <a:solidFill>
                <a:srgbClr val="00B0F0"/>
              </a:solidFill>
              <a:latin typeface="Arial"/>
              <a:ea typeface="Arial"/>
              <a:cs typeface="Arial"/>
              <a:sym typeface="Arial"/>
            </a:endParaRPr>
          </a:p>
        </p:txBody>
      </p:sp>
      <p:cxnSp>
        <p:nvCxnSpPr>
          <p:cNvPr id="3497" name="Google Shape;3497;p46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498" name="Google Shape;3498;p46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499" name="Google Shape;3499;p46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465</a:t>
            </a:fld>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3503"/>
        <p:cNvGrpSpPr/>
        <p:nvPr/>
      </p:nvGrpSpPr>
      <p:grpSpPr>
        <a:xfrm>
          <a:off x="0" y="0"/>
          <a:ext cx="0" cy="0"/>
          <a:chOff x="0" y="0"/>
          <a:chExt cx="0" cy="0"/>
        </a:xfrm>
      </p:grpSpPr>
      <p:sp>
        <p:nvSpPr>
          <p:cNvPr id="3504" name="Google Shape;3504;p466"/>
          <p:cNvSpPr txBox="1">
            <a:spLocks noGrp="1"/>
          </p:cNvSpPr>
          <p:nvPr>
            <p:ph type="title"/>
          </p:nvPr>
        </p:nvSpPr>
        <p:spPr>
          <a:xfrm>
            <a:off x="395287" y="188914"/>
            <a:ext cx="8817723" cy="129482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Metas genéricas y prácticas genéricas</a:t>
            </a:r>
            <a:endParaRPr/>
          </a:p>
        </p:txBody>
      </p:sp>
      <p:sp>
        <p:nvSpPr>
          <p:cNvPr id="3505" name="Google Shape;3505;p466"/>
          <p:cNvSpPr txBox="1">
            <a:spLocks noGrp="1"/>
          </p:cNvSpPr>
          <p:nvPr>
            <p:ph type="body" idx="1"/>
          </p:nvPr>
        </p:nvSpPr>
        <p:spPr>
          <a:xfrm>
            <a:off x="395287" y="1690577"/>
            <a:ext cx="8089750" cy="424054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Tratan directamente la institucionalización del proceso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Institucionalización del Proceso:</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Implica que el proceso está arraigado en la forma en que se realiza el trabajo y existe un compromiso y una consistencia para realizar el proceso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3509"/>
        <p:cNvGrpSpPr/>
        <p:nvPr/>
      </p:nvGrpSpPr>
      <p:grpSpPr>
        <a:xfrm>
          <a:off x="0" y="0"/>
          <a:ext cx="0" cy="0"/>
          <a:chOff x="0" y="0"/>
          <a:chExt cx="0" cy="0"/>
        </a:xfrm>
      </p:grpSpPr>
      <p:sp>
        <p:nvSpPr>
          <p:cNvPr id="3510" name="Google Shape;3510;p467"/>
          <p:cNvSpPr txBox="1">
            <a:spLocks noGrp="1"/>
          </p:cNvSpPr>
          <p:nvPr>
            <p:ph type="title"/>
          </p:nvPr>
        </p:nvSpPr>
        <p:spPr>
          <a:xfrm>
            <a:off x="395287" y="188914"/>
            <a:ext cx="8817723" cy="125169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Progresión de la institucionalización del proceso</a:t>
            </a:r>
            <a:endParaRPr/>
          </a:p>
        </p:txBody>
      </p:sp>
      <p:sp>
        <p:nvSpPr>
          <p:cNvPr id="3511" name="Google Shape;3511;p46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512" name="Google Shape;3512;p467"/>
          <p:cNvPicPr preferRelativeResize="0"/>
          <p:nvPr/>
        </p:nvPicPr>
        <p:blipFill rotWithShape="1">
          <a:blip r:embed="rId3">
            <a:alphaModFix/>
          </a:blip>
          <a:srcRect/>
          <a:stretch/>
        </p:blipFill>
        <p:spPr>
          <a:xfrm>
            <a:off x="0" y="2457994"/>
            <a:ext cx="9144000" cy="2431109"/>
          </a:xfrm>
          <a:prstGeom prst="rect">
            <a:avLst/>
          </a:prstGeom>
          <a:noFill/>
          <a:ln>
            <a:noFill/>
          </a:ln>
        </p:spPr>
      </p:pic>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3516"/>
        <p:cNvGrpSpPr/>
        <p:nvPr/>
      </p:nvGrpSpPr>
      <p:grpSpPr>
        <a:xfrm>
          <a:off x="0" y="0"/>
          <a:ext cx="0" cy="0"/>
          <a:chOff x="0" y="0"/>
          <a:chExt cx="0" cy="0"/>
        </a:xfrm>
      </p:grpSpPr>
      <p:sp>
        <p:nvSpPr>
          <p:cNvPr id="3517" name="Google Shape;3517;p468"/>
          <p:cNvSpPr txBox="1">
            <a:spLocks noGrp="1"/>
          </p:cNvSpPr>
          <p:nvPr>
            <p:ph type="title"/>
          </p:nvPr>
        </p:nvSpPr>
        <p:spPr>
          <a:xfrm>
            <a:off x="395287" y="188914"/>
            <a:ext cx="8817723" cy="11295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 realizado</a:t>
            </a:r>
            <a:endParaRPr/>
          </a:p>
        </p:txBody>
      </p:sp>
      <p:sp>
        <p:nvSpPr>
          <p:cNvPr id="3518" name="Google Shape;3518;p468"/>
          <p:cNvSpPr txBox="1">
            <a:spLocks noGrp="1"/>
          </p:cNvSpPr>
          <p:nvPr>
            <p:ph type="body" idx="1"/>
          </p:nvPr>
        </p:nvSpPr>
        <p:spPr>
          <a:xfrm>
            <a:off x="395287" y="1690577"/>
            <a:ext cx="8089750" cy="424054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a:latin typeface="Arial"/>
                <a:ea typeface="Arial"/>
                <a:cs typeface="Arial"/>
                <a:sym typeface="Arial"/>
              </a:rPr>
              <a:t>Es un proceso que lleva a cabo el trabajo necesario para satisfacer las metas específicas de una área de proceso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3522"/>
        <p:cNvGrpSpPr/>
        <p:nvPr/>
      </p:nvGrpSpPr>
      <p:grpSpPr>
        <a:xfrm>
          <a:off x="0" y="0"/>
          <a:ext cx="0" cy="0"/>
          <a:chOff x="0" y="0"/>
          <a:chExt cx="0" cy="0"/>
        </a:xfrm>
      </p:grpSpPr>
      <p:sp>
        <p:nvSpPr>
          <p:cNvPr id="3523" name="Google Shape;3523;p469"/>
          <p:cNvSpPr txBox="1">
            <a:spLocks noGrp="1"/>
          </p:cNvSpPr>
          <p:nvPr>
            <p:ph type="title"/>
          </p:nvPr>
        </p:nvSpPr>
        <p:spPr>
          <a:xfrm>
            <a:off x="395287" y="188914"/>
            <a:ext cx="8817723" cy="11295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 gestionado</a:t>
            </a:r>
            <a:endParaRPr/>
          </a:p>
        </p:txBody>
      </p:sp>
      <p:sp>
        <p:nvSpPr>
          <p:cNvPr id="3524" name="Google Shape;3524;p469"/>
          <p:cNvSpPr txBox="1">
            <a:spLocks noGrp="1"/>
          </p:cNvSpPr>
          <p:nvPr>
            <p:ph type="body" idx="1"/>
          </p:nvPr>
        </p:nvSpPr>
        <p:spPr>
          <a:xfrm>
            <a:off x="395287" y="1690577"/>
            <a:ext cx="8089750" cy="424054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a:latin typeface="Arial"/>
                <a:ea typeface="Arial"/>
                <a:cs typeface="Arial"/>
                <a:sym typeface="Arial"/>
              </a:rPr>
              <a:t>Es un proceso realizado que está planificado y ejecutado de acuerdo a una política, emplea recursos adecuados, es monitorizado, controlado, revisado y se evalúa la adherencia a la descripción del proceso.</a:t>
            </a:r>
            <a:endParaRPr/>
          </a:p>
          <a:p>
            <a:pPr marL="457200" lvl="0" indent="-419100" algn="just" rtl="0">
              <a:lnSpc>
                <a:spcPct val="100000"/>
              </a:lnSpc>
              <a:spcBef>
                <a:spcPts val="600"/>
              </a:spcBef>
              <a:spcAft>
                <a:spcPts val="0"/>
              </a:spcAft>
              <a:buSzPts val="3000"/>
              <a:buChar char="▪"/>
            </a:pPr>
            <a:r>
              <a:rPr lang="es-EC">
                <a:latin typeface="Arial"/>
                <a:ea typeface="Arial"/>
                <a:cs typeface="Arial"/>
                <a:sym typeface="Arial"/>
              </a:rPr>
              <a:t>El proceso puede ser instanciado por un proyecto, por un grupo o por un área.</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7"/>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Modelo McCall</a:t>
            </a:r>
            <a:endParaRPr sz="4000" b="1" i="0" u="none" strike="noStrike" cap="none">
              <a:solidFill>
                <a:srgbClr val="1C405D"/>
              </a:solidFill>
              <a:latin typeface="Arial"/>
              <a:ea typeface="Arial"/>
              <a:cs typeface="Arial"/>
              <a:sym typeface="Arial"/>
            </a:endParaRPr>
          </a:p>
        </p:txBody>
      </p:sp>
      <p:sp>
        <p:nvSpPr>
          <p:cNvPr id="433" name="Google Shape;433;p47"/>
          <p:cNvSpPr txBox="1">
            <a:spLocks noGrp="1"/>
          </p:cNvSpPr>
          <p:nvPr>
            <p:ph type="body" idx="4294967295"/>
          </p:nvPr>
        </p:nvSpPr>
        <p:spPr>
          <a:xfrm>
            <a:off x="489293" y="1528620"/>
            <a:ext cx="1900224" cy="189606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3000"/>
              <a:buNone/>
            </a:pPr>
            <a:r>
              <a:rPr lang="es-EC" sz="1200">
                <a:latin typeface="Arial"/>
                <a:ea typeface="Arial"/>
                <a:cs typeface="Arial"/>
                <a:sym typeface="Arial"/>
              </a:rPr>
              <a:t>MANTENIBILIDAD</a:t>
            </a:r>
            <a:endParaRPr/>
          </a:p>
          <a:p>
            <a:pPr marL="0" lvl="0" indent="0" algn="ctr" rtl="0">
              <a:lnSpc>
                <a:spcPct val="100000"/>
              </a:lnSpc>
              <a:spcBef>
                <a:spcPts val="600"/>
              </a:spcBef>
              <a:spcAft>
                <a:spcPts val="0"/>
              </a:spcAft>
              <a:buSzPts val="3000"/>
              <a:buNone/>
            </a:pPr>
            <a:r>
              <a:rPr lang="es-EC" sz="1200">
                <a:latin typeface="Arial"/>
                <a:ea typeface="Arial"/>
                <a:cs typeface="Arial"/>
                <a:sym typeface="Arial"/>
              </a:rPr>
              <a:t>¿Puedo arreglarlo?</a:t>
            </a:r>
            <a:endParaRPr/>
          </a:p>
          <a:p>
            <a:pPr marL="0" lvl="0" indent="0" algn="ctr" rtl="0">
              <a:lnSpc>
                <a:spcPct val="100000"/>
              </a:lnSpc>
              <a:spcBef>
                <a:spcPts val="600"/>
              </a:spcBef>
              <a:spcAft>
                <a:spcPts val="0"/>
              </a:spcAft>
              <a:buSzPts val="3000"/>
              <a:buNone/>
            </a:pPr>
            <a:r>
              <a:rPr lang="es-EC" sz="1200">
                <a:latin typeface="Arial"/>
                <a:ea typeface="Arial"/>
                <a:cs typeface="Arial"/>
                <a:sym typeface="Arial"/>
              </a:rPr>
              <a:t>TESTABILIDAD</a:t>
            </a:r>
            <a:endParaRPr/>
          </a:p>
          <a:p>
            <a:pPr marL="0" lvl="0" indent="0" algn="ctr" rtl="0">
              <a:lnSpc>
                <a:spcPct val="100000"/>
              </a:lnSpc>
              <a:spcBef>
                <a:spcPts val="600"/>
              </a:spcBef>
              <a:spcAft>
                <a:spcPts val="0"/>
              </a:spcAft>
              <a:buSzPts val="3000"/>
              <a:buNone/>
            </a:pPr>
            <a:r>
              <a:rPr lang="es-EC" sz="1200">
                <a:latin typeface="Arial"/>
                <a:ea typeface="Arial"/>
                <a:cs typeface="Arial"/>
                <a:sym typeface="Arial"/>
              </a:rPr>
              <a:t>¿Puedo probarlo?</a:t>
            </a:r>
            <a:endParaRPr sz="1200">
              <a:latin typeface="Arial"/>
              <a:ea typeface="Arial"/>
              <a:cs typeface="Arial"/>
              <a:sym typeface="Arial"/>
            </a:endParaRPr>
          </a:p>
          <a:p>
            <a:pPr marL="0" lvl="0" indent="0" algn="ctr" rtl="0">
              <a:lnSpc>
                <a:spcPct val="100000"/>
              </a:lnSpc>
              <a:spcBef>
                <a:spcPts val="600"/>
              </a:spcBef>
              <a:spcAft>
                <a:spcPts val="0"/>
              </a:spcAft>
              <a:buSzPts val="3000"/>
              <a:buNone/>
            </a:pPr>
            <a:r>
              <a:rPr lang="es-EC" sz="1200">
                <a:latin typeface="Arial"/>
                <a:ea typeface="Arial"/>
                <a:cs typeface="Arial"/>
                <a:sym typeface="Arial"/>
              </a:rPr>
              <a:t>FLEXIBILIDAD</a:t>
            </a:r>
            <a:endParaRPr/>
          </a:p>
          <a:p>
            <a:pPr marL="0" lvl="0" indent="0" algn="ctr" rtl="0">
              <a:lnSpc>
                <a:spcPct val="100000"/>
              </a:lnSpc>
              <a:spcBef>
                <a:spcPts val="600"/>
              </a:spcBef>
              <a:spcAft>
                <a:spcPts val="0"/>
              </a:spcAft>
              <a:buSzPts val="3000"/>
              <a:buNone/>
            </a:pPr>
            <a:r>
              <a:rPr lang="es-EC" sz="1200">
                <a:latin typeface="Arial"/>
                <a:ea typeface="Arial"/>
                <a:cs typeface="Arial"/>
                <a:sym typeface="Arial"/>
              </a:rPr>
              <a:t>¿Puedo modificarlo?</a:t>
            </a:r>
            <a:endParaRPr sz="1200">
              <a:latin typeface="Arial"/>
              <a:ea typeface="Arial"/>
              <a:cs typeface="Arial"/>
              <a:sym typeface="Arial"/>
            </a:endParaRPr>
          </a:p>
        </p:txBody>
      </p:sp>
      <p:cxnSp>
        <p:nvCxnSpPr>
          <p:cNvPr id="434" name="Google Shape;434;p4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35" name="Google Shape;435;p4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36" name="Google Shape;436;p4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47</a:t>
            </a:fld>
            <a:endParaRPr/>
          </a:p>
        </p:txBody>
      </p:sp>
      <p:pic>
        <p:nvPicPr>
          <p:cNvPr id="437" name="Google Shape;437;p47"/>
          <p:cNvPicPr preferRelativeResize="0"/>
          <p:nvPr/>
        </p:nvPicPr>
        <p:blipFill rotWithShape="1">
          <a:blip r:embed="rId3">
            <a:alphaModFix/>
          </a:blip>
          <a:srcRect/>
          <a:stretch/>
        </p:blipFill>
        <p:spPr>
          <a:xfrm>
            <a:off x="2098798" y="1497532"/>
            <a:ext cx="4203783" cy="3211159"/>
          </a:xfrm>
          <a:prstGeom prst="rect">
            <a:avLst/>
          </a:prstGeom>
          <a:noFill/>
          <a:ln>
            <a:noFill/>
          </a:ln>
        </p:spPr>
      </p:pic>
      <p:sp>
        <p:nvSpPr>
          <p:cNvPr id="438" name="Google Shape;438;p47"/>
          <p:cNvSpPr txBox="1"/>
          <p:nvPr/>
        </p:nvSpPr>
        <p:spPr>
          <a:xfrm>
            <a:off x="6150634" y="1690777"/>
            <a:ext cx="2734573" cy="191040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INTEROPERABILIDAD</a:t>
            </a:r>
            <a:endParaRPr/>
          </a:p>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¿Se puede comunicar con otros sistemas?</a:t>
            </a:r>
            <a:endParaRPr/>
          </a:p>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PORTABILIDAD</a:t>
            </a:r>
            <a:endParaRPr/>
          </a:p>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¿Puedo usarlo en otra plataforma?</a:t>
            </a:r>
            <a:endParaRPr/>
          </a:p>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REUSABILIDAD</a:t>
            </a:r>
            <a:endParaRPr/>
          </a:p>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¿Puedo reutilizar parte del software?</a:t>
            </a:r>
            <a:endParaRPr sz="1200" b="0" i="0" u="none" strike="noStrike" cap="none">
              <a:solidFill>
                <a:srgbClr val="263238"/>
              </a:solidFill>
              <a:latin typeface="Arial"/>
              <a:ea typeface="Arial"/>
              <a:cs typeface="Arial"/>
              <a:sym typeface="Arial"/>
            </a:endParaRPr>
          </a:p>
        </p:txBody>
      </p:sp>
      <p:sp>
        <p:nvSpPr>
          <p:cNvPr id="439" name="Google Shape;439;p47"/>
          <p:cNvSpPr txBox="1"/>
          <p:nvPr/>
        </p:nvSpPr>
        <p:spPr>
          <a:xfrm>
            <a:off x="1694114" y="4993654"/>
            <a:ext cx="4792949" cy="189606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CORRECCIÓN ¿El software hace lo que quiero?</a:t>
            </a:r>
            <a:endParaRPr sz="1200" b="0" i="0" u="none" strike="noStrike" cap="none">
              <a:solidFill>
                <a:srgbClr val="263238"/>
              </a:solidFill>
              <a:latin typeface="Arial"/>
              <a:ea typeface="Arial"/>
              <a:cs typeface="Arial"/>
              <a:sym typeface="Arial"/>
            </a:endParaRPr>
          </a:p>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CONFIABILIDAD ¿El software lo hace bien siempre?</a:t>
            </a:r>
            <a:endParaRPr sz="1200" b="0" i="0" u="none" strike="noStrike" cap="none">
              <a:solidFill>
                <a:srgbClr val="263238"/>
              </a:solidFill>
              <a:latin typeface="Arial"/>
              <a:ea typeface="Arial"/>
              <a:cs typeface="Arial"/>
              <a:sym typeface="Arial"/>
            </a:endParaRPr>
          </a:p>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EFICIENCIA ¿Se ejecuta en mi hardware lo mejor posible?</a:t>
            </a:r>
            <a:endParaRPr sz="1200" b="0" i="0" u="none" strike="noStrike" cap="none">
              <a:solidFill>
                <a:srgbClr val="263238"/>
              </a:solidFill>
              <a:latin typeface="Arial"/>
              <a:ea typeface="Arial"/>
              <a:cs typeface="Arial"/>
              <a:sym typeface="Arial"/>
            </a:endParaRPr>
          </a:p>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INTEGRIDAD ¿Es seguro?</a:t>
            </a:r>
            <a:endParaRPr sz="1200" b="0" i="0" u="none" strike="noStrike" cap="none">
              <a:solidFill>
                <a:srgbClr val="263238"/>
              </a:solidFill>
              <a:latin typeface="Arial"/>
              <a:ea typeface="Arial"/>
              <a:cs typeface="Arial"/>
              <a:sym typeface="Arial"/>
            </a:endParaRPr>
          </a:p>
          <a:p>
            <a:pPr marL="0" marR="0" lvl="0" indent="0" algn="ctr" rtl="0">
              <a:lnSpc>
                <a:spcPct val="100000"/>
              </a:lnSpc>
              <a:spcBef>
                <a:spcPts val="600"/>
              </a:spcBef>
              <a:spcAft>
                <a:spcPts val="0"/>
              </a:spcAft>
              <a:buClr>
                <a:srgbClr val="CFD8DC"/>
              </a:buClr>
              <a:buSzPts val="3000"/>
              <a:buFont typeface="Arial"/>
              <a:buNone/>
            </a:pPr>
            <a:r>
              <a:rPr lang="es-EC" sz="1200" b="0" i="0" u="none" strike="noStrike" cap="none">
                <a:solidFill>
                  <a:srgbClr val="263238"/>
                </a:solidFill>
                <a:latin typeface="Arial"/>
                <a:ea typeface="Arial"/>
                <a:cs typeface="Arial"/>
                <a:sym typeface="Arial"/>
              </a:rPr>
              <a:t>USABILIDAD ¿Puedo usarlo?)</a:t>
            </a:r>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3528"/>
        <p:cNvGrpSpPr/>
        <p:nvPr/>
      </p:nvGrpSpPr>
      <p:grpSpPr>
        <a:xfrm>
          <a:off x="0" y="0"/>
          <a:ext cx="0" cy="0"/>
          <a:chOff x="0" y="0"/>
          <a:chExt cx="0" cy="0"/>
        </a:xfrm>
      </p:grpSpPr>
      <p:sp>
        <p:nvSpPr>
          <p:cNvPr id="3529" name="Google Shape;3529;p470"/>
          <p:cNvSpPr txBox="1">
            <a:spLocks noGrp="1"/>
          </p:cNvSpPr>
          <p:nvPr>
            <p:ph type="title"/>
          </p:nvPr>
        </p:nvSpPr>
        <p:spPr>
          <a:xfrm>
            <a:off x="395287" y="188914"/>
            <a:ext cx="8817723" cy="11295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 definido</a:t>
            </a:r>
            <a:endParaRPr/>
          </a:p>
        </p:txBody>
      </p:sp>
      <p:sp>
        <p:nvSpPr>
          <p:cNvPr id="3530" name="Google Shape;3530;p470"/>
          <p:cNvSpPr txBox="1">
            <a:spLocks noGrp="1"/>
          </p:cNvSpPr>
          <p:nvPr>
            <p:ph type="body" idx="1"/>
          </p:nvPr>
        </p:nvSpPr>
        <p:spPr>
          <a:xfrm>
            <a:off x="395287" y="1690577"/>
            <a:ext cx="8089750" cy="424054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a:latin typeface="Arial"/>
                <a:ea typeface="Arial"/>
                <a:cs typeface="Arial"/>
                <a:sym typeface="Arial"/>
              </a:rPr>
              <a:t>Es un proceso gestionado que es adaptado a partir del conjunto de procesos estándar de la organización de acuerdo a las guías de adaptación de la organización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3534"/>
        <p:cNvGrpSpPr/>
        <p:nvPr/>
      </p:nvGrpSpPr>
      <p:grpSpPr>
        <a:xfrm>
          <a:off x="0" y="0"/>
          <a:ext cx="0" cy="0"/>
          <a:chOff x="0" y="0"/>
          <a:chExt cx="0" cy="0"/>
        </a:xfrm>
      </p:grpSpPr>
      <p:sp>
        <p:nvSpPr>
          <p:cNvPr id="3535" name="Google Shape;3535;p471"/>
          <p:cNvSpPr txBox="1">
            <a:spLocks noGrp="1"/>
          </p:cNvSpPr>
          <p:nvPr>
            <p:ph type="title"/>
          </p:nvPr>
        </p:nvSpPr>
        <p:spPr>
          <a:xfrm>
            <a:off x="395287" y="188914"/>
            <a:ext cx="8817723" cy="11295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GG 2 Institucionalizar un proceso gestionado</a:t>
            </a:r>
            <a:endParaRPr/>
          </a:p>
        </p:txBody>
      </p:sp>
      <p:sp>
        <p:nvSpPr>
          <p:cNvPr id="3536" name="Google Shape;3536;p471"/>
          <p:cNvSpPr txBox="1">
            <a:spLocks noGrp="1"/>
          </p:cNvSpPr>
          <p:nvPr>
            <p:ph type="body" idx="1"/>
          </p:nvPr>
        </p:nvSpPr>
        <p:spPr>
          <a:xfrm>
            <a:off x="202018" y="1222745"/>
            <a:ext cx="8718697" cy="424054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2.1 Establecer una política de la organización</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2.2 Planificar el proceso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2.3 Proporcionar recursos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2.4 Asignar responsabilidad</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2.5 Formar al personal</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2.6 Controlar los productos de trabajo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2.7 Identificar e involucrar a las partes interesadas relevantes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2.8 Monitorear y controlar el proceso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2.9 Evaluar objetivamente la adherencia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GP 2.10 Revisar el estado con el nivel directivo</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3540"/>
        <p:cNvGrpSpPr/>
        <p:nvPr/>
      </p:nvGrpSpPr>
      <p:grpSpPr>
        <a:xfrm>
          <a:off x="0" y="0"/>
          <a:ext cx="0" cy="0"/>
          <a:chOff x="0" y="0"/>
          <a:chExt cx="0" cy="0"/>
        </a:xfrm>
      </p:grpSpPr>
      <p:sp>
        <p:nvSpPr>
          <p:cNvPr id="3541" name="Google Shape;3541;p472"/>
          <p:cNvSpPr txBox="1">
            <a:spLocks noGrp="1"/>
          </p:cNvSpPr>
          <p:nvPr>
            <p:ph type="ctrTitle" idx="4294967295"/>
          </p:nvPr>
        </p:nvSpPr>
        <p:spPr>
          <a:xfrm>
            <a:off x="387054" y="2595176"/>
            <a:ext cx="8566030" cy="1030526"/>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400" b="1" i="0" u="none" strike="noStrike" cap="none">
                <a:solidFill>
                  <a:srgbClr val="00B0F0"/>
                </a:solidFill>
                <a:latin typeface="Arial"/>
                <a:ea typeface="Arial"/>
                <a:cs typeface="Arial"/>
                <a:sym typeface="Arial"/>
              </a:rPr>
              <a:t>Áreas de Proceso</a:t>
            </a:r>
            <a:endParaRPr sz="4400" b="1" i="0" u="none" strike="noStrike" cap="none">
              <a:solidFill>
                <a:srgbClr val="00B0F0"/>
              </a:solidFill>
              <a:latin typeface="Arial"/>
              <a:ea typeface="Arial"/>
              <a:cs typeface="Arial"/>
              <a:sym typeface="Arial"/>
            </a:endParaRPr>
          </a:p>
        </p:txBody>
      </p:sp>
      <p:cxnSp>
        <p:nvCxnSpPr>
          <p:cNvPr id="3542" name="Google Shape;3542;p47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543" name="Google Shape;3543;p47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544" name="Google Shape;3544;p47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472</a:t>
            </a:fld>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3548"/>
        <p:cNvGrpSpPr/>
        <p:nvPr/>
      </p:nvGrpSpPr>
      <p:grpSpPr>
        <a:xfrm>
          <a:off x="0" y="0"/>
          <a:ext cx="0" cy="0"/>
          <a:chOff x="0" y="0"/>
          <a:chExt cx="0" cy="0"/>
        </a:xfrm>
      </p:grpSpPr>
      <p:sp>
        <p:nvSpPr>
          <p:cNvPr id="3549" name="Google Shape;3549;p473"/>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Categorías de las áreas de proceso</a:t>
            </a:r>
            <a:endParaRPr/>
          </a:p>
        </p:txBody>
      </p:sp>
      <p:sp>
        <p:nvSpPr>
          <p:cNvPr id="3550" name="Google Shape;3550;p473"/>
          <p:cNvSpPr txBox="1">
            <a:spLocks noGrp="1"/>
          </p:cNvSpPr>
          <p:nvPr>
            <p:ph type="body" idx="1"/>
          </p:nvPr>
        </p:nvSpPr>
        <p:spPr>
          <a:xfrm>
            <a:off x="473337" y="1276710"/>
            <a:ext cx="7756714" cy="49878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Gestión de procesos: Contiene las actividades relativas a la definición, planificación, despliegue, implementación, monitorización, control, evaluación, medición y mejora de procesos.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Áreas de proceso:</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Definición de procesos de la organización (OPD)</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Enfoque en procesos de la Organización (OPF)</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Gestión del rendimiento de la Organización (OPM)</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Rendimiento de procesos de la organización (OPP)</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Formación en la Organización (OT)</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Las áreas de proceso de Gestión de Proceso básicas proporcionan a la organización la capacidad para documentar y compartir las buenas prácticas</a:t>
            </a:r>
            <a:endParaRPr/>
          </a:p>
          <a:p>
            <a:pPr marL="914400" lvl="1" indent="-228600" algn="just" rtl="0">
              <a:lnSpc>
                <a:spcPct val="100000"/>
              </a:lnSpc>
              <a:spcBef>
                <a:spcPts val="0"/>
              </a:spcBef>
              <a:spcAft>
                <a:spcPts val="0"/>
              </a:spcAft>
              <a:buSzPts val="2400"/>
              <a:buNone/>
            </a:pPr>
            <a:endParaRPr sz="1600">
              <a:latin typeface="Arial"/>
              <a:ea typeface="Arial"/>
              <a:cs typeface="Arial"/>
              <a:sym typeface="Arial"/>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3554"/>
        <p:cNvGrpSpPr/>
        <p:nvPr/>
      </p:nvGrpSpPr>
      <p:grpSpPr>
        <a:xfrm>
          <a:off x="0" y="0"/>
          <a:ext cx="0" cy="0"/>
          <a:chOff x="0" y="0"/>
          <a:chExt cx="0" cy="0"/>
        </a:xfrm>
      </p:grpSpPr>
      <p:sp>
        <p:nvSpPr>
          <p:cNvPr id="3555" name="Google Shape;3555;p474"/>
          <p:cNvSpPr txBox="1">
            <a:spLocks noGrp="1"/>
          </p:cNvSpPr>
          <p:nvPr>
            <p:ph type="title"/>
          </p:nvPr>
        </p:nvSpPr>
        <p:spPr>
          <a:xfrm>
            <a:off x="395287" y="188914"/>
            <a:ext cx="8817723" cy="89415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Gestión de la configuración</a:t>
            </a:r>
            <a:endParaRPr/>
          </a:p>
        </p:txBody>
      </p:sp>
      <p:sp>
        <p:nvSpPr>
          <p:cNvPr id="3556" name="Google Shape;3556;p474"/>
          <p:cNvSpPr txBox="1">
            <a:spLocks noGrp="1"/>
          </p:cNvSpPr>
          <p:nvPr>
            <p:ph type="body" idx="1"/>
          </p:nvPr>
        </p:nvSpPr>
        <p:spPr>
          <a:xfrm>
            <a:off x="395287" y="943223"/>
            <a:ext cx="8089750" cy="49878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Gestión de la configuración (2)</a:t>
            </a:r>
            <a:r>
              <a:rPr lang="es-EC" sz="2000">
                <a:solidFill>
                  <a:srgbClr val="00B050"/>
                </a:solidFill>
                <a:latin typeface="Arial"/>
                <a:ea typeface="Arial"/>
                <a:cs typeface="Arial"/>
                <a:sym typeface="Arial"/>
              </a:rPr>
              <a:t>: </a:t>
            </a:r>
            <a:r>
              <a:rPr lang="es-EC" sz="2000">
                <a:latin typeface="Arial"/>
                <a:ea typeface="Arial"/>
                <a:cs typeface="Arial"/>
                <a:sym typeface="Arial"/>
              </a:rPr>
              <a:t>El propósito es establecer y mantener la integridad de los productos de trabajo utilizando la identificación de la configuración, el control de la configuración, el informe del estado de la configuración  y las auditorías de la configuración. Mantener la integridad de las líneas base. </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Los productos de trabajo puestos bajo gestión de configuración incluyen productos que se entregan al cliente, productos de trabajo internos , productos adquiridos, herramientas (hardware y equipamiento, diagramas, especificaciones, código, bibliotecas, compiladores, registro de instalación, archivos de datos, planes, historias de usuario, requisitos, documentación de arquitectura, base de datos).</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3560"/>
        <p:cNvGrpSpPr/>
        <p:nvPr/>
      </p:nvGrpSpPr>
      <p:grpSpPr>
        <a:xfrm>
          <a:off x="0" y="0"/>
          <a:ext cx="0" cy="0"/>
          <a:chOff x="0" y="0"/>
          <a:chExt cx="0" cy="0"/>
        </a:xfrm>
      </p:grpSpPr>
      <p:sp>
        <p:nvSpPr>
          <p:cNvPr id="3561" name="Google Shape;3561;p475"/>
          <p:cNvSpPr txBox="1">
            <a:spLocks noGrp="1"/>
          </p:cNvSpPr>
          <p:nvPr>
            <p:ph type="title"/>
          </p:nvPr>
        </p:nvSpPr>
        <p:spPr>
          <a:xfrm>
            <a:off x="395287" y="188914"/>
            <a:ext cx="8817723" cy="89415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Medición y análisis</a:t>
            </a:r>
            <a:endParaRPr/>
          </a:p>
        </p:txBody>
      </p:sp>
      <p:sp>
        <p:nvSpPr>
          <p:cNvPr id="3562" name="Google Shape;3562;p475"/>
          <p:cNvSpPr txBox="1">
            <a:spLocks noGrp="1"/>
          </p:cNvSpPr>
          <p:nvPr>
            <p:ph type="body" idx="1"/>
          </p:nvPr>
        </p:nvSpPr>
        <p:spPr>
          <a:xfrm>
            <a:off x="212406" y="900193"/>
            <a:ext cx="8512045" cy="49878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400" b="1">
                <a:solidFill>
                  <a:srgbClr val="00B050"/>
                </a:solidFill>
                <a:latin typeface="Arial"/>
                <a:ea typeface="Arial"/>
                <a:cs typeface="Arial"/>
                <a:sym typeface="Arial"/>
              </a:rPr>
              <a:t>Medición y análisis (2)</a:t>
            </a:r>
            <a:r>
              <a:rPr lang="es-EC" sz="1400">
                <a:solidFill>
                  <a:srgbClr val="00B050"/>
                </a:solidFill>
                <a:latin typeface="Arial"/>
                <a:ea typeface="Arial"/>
                <a:cs typeface="Arial"/>
                <a:sym typeface="Arial"/>
              </a:rPr>
              <a:t>:  </a:t>
            </a:r>
            <a:r>
              <a:rPr lang="es-EC" sz="1400">
                <a:latin typeface="Arial"/>
                <a:ea typeface="Arial"/>
                <a:cs typeface="Arial"/>
                <a:sym typeface="Arial"/>
              </a:rPr>
              <a:t>El propósito es desarrollar y mantener la capacidad de medición utilizada para dar soporte a las necesidades de información de la gerencia</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Establecer los objetivos de medición: Necesidades de información (Plan de proyecto, Requisitos, Problemas recurrentes, comparativas con otras empresas, experiencias de otros proyectos, planes de mejora de procesos)</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Especificar las medidas: Los objetivos de medición se reflejan en medidas precisas y cuantificables (GQM). Medidas base (Tamaño del producto de trabajo, Esfuerzo, calidad, seguridad, satisfacción del cliente) Medidas derivadas(densidad de defectos, cobertura de pruebas, numero de fallos en un tiempo, número de defectos por grado de severidad)</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Especificar los procedimientos de recogida y de almacenamiento de los datos: Frecuencia de recogida, paso a los repositorios, responsable de recogida y almacenamiento</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Especificar los  procedimientos de análisis:  Estadísticos descriptivos, selección de herramientas, correlaciones </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Obtener datos de medición: Se obtiene los datos y se comprueba su completitud e integridad</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Analizar los datos de medición: Los datos se analizan conforme a la planificación, mediciones adicionales si es necesario</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Almacenar los datos y los resultados</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Comunicar los resultados: Comunicar a las partes interesadas para dar soporte a la toma de decisiones y ayudar a la toma de acciones correctivas. (Informes, ayudar a las partes interesadas a entender los resultados)</a:t>
            </a:r>
            <a:endParaRPr sz="1100">
              <a:latin typeface="Arial"/>
              <a:ea typeface="Arial"/>
              <a:cs typeface="Arial"/>
              <a:sym typeface="Arial"/>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sp>
        <p:nvSpPr>
          <p:cNvPr id="3567" name="Google Shape;3567;p476"/>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Planificación de Proyecto</a:t>
            </a:r>
            <a:endParaRPr/>
          </a:p>
        </p:txBody>
      </p:sp>
      <p:sp>
        <p:nvSpPr>
          <p:cNvPr id="3568" name="Google Shape;3568;p476"/>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Planificación de Proyecto(2)</a:t>
            </a:r>
            <a:r>
              <a:rPr lang="es-EC" sz="1800">
                <a:solidFill>
                  <a:srgbClr val="00B050"/>
                </a:solidFill>
                <a:latin typeface="Arial"/>
                <a:ea typeface="Arial"/>
                <a:cs typeface="Arial"/>
                <a:sym typeface="Arial"/>
              </a:rPr>
              <a:t>: </a:t>
            </a:r>
            <a:r>
              <a:rPr lang="es-EC" sz="1800">
                <a:latin typeface="Arial"/>
                <a:ea typeface="Arial"/>
                <a:cs typeface="Arial"/>
                <a:sym typeface="Arial"/>
              </a:rPr>
              <a:t>Establecer y mantener planes que definan las actividades del proyecto</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Estimaciones de los atributos del producto y tareas, determinación de los recursos, negociación de los compromisos, calendario, identificación de riesgos (iteraciones, aproximaciones sucesivas). El plan de proyecto es la base para realizar el control, el Plan de proyecto se modifica a medida que el proyecto progresa.</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En entornos ágiles, llevar a cabo un desarrollo incremental implica la planificación, la monitorización, el control y la replanificación más frecuentemente que en entornos más tradicionales de desarrollo.</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Establecer las estimaciones. Estimar el alcance del proyecto. WBS (Work Breakdown Structure) (Estructura de descomposición del trabajo). Estimar puntos de función, líneas de código (consistentes con los requisitos). Definición de las fases del ciclo de vida del proyecto (períodos planificados de evaluación y toma de decisiones). Estimar Esfuerzo, tiempo, coste(usar modelos, datos históricos). </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Desarrollar un plan de proyecto. Es un documento formal y aprobado utilizado para gestionar y controlar el proyecto. Establecer el presupuesto, calendario, hitos, dependencias entre tareas. Identificar y analizar riesgos. Gestión de la comunicación. Planificar los recursos (personal, instalaciones, equipamiento, software). Planificar las necesidades de habilidades y conocimientos. Identificar funciones y personas. Plan documentado.</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Obtener el compromiso del plan: Implica la interacción entre todas las partes interesadas tanto internas como externas al proyecto. Documentar los compromisos y firmarlos.</a:t>
            </a:r>
            <a:endParaRPr sz="16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477"/>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Monitoreo y control de proyecto</a:t>
            </a:r>
            <a:endParaRPr/>
          </a:p>
        </p:txBody>
      </p:sp>
      <p:sp>
        <p:nvSpPr>
          <p:cNvPr id="3574" name="Google Shape;3574;p477"/>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Monitorización y control de proyecto(2)</a:t>
            </a:r>
            <a:r>
              <a:rPr lang="es-EC" sz="1800">
                <a:solidFill>
                  <a:srgbClr val="00B050"/>
                </a:solidFill>
                <a:latin typeface="Arial"/>
                <a:ea typeface="Arial"/>
                <a:cs typeface="Arial"/>
                <a:sym typeface="Arial"/>
              </a:rPr>
              <a:t>: </a:t>
            </a:r>
            <a:r>
              <a:rPr lang="es-EC" sz="1800">
                <a:latin typeface="Arial"/>
                <a:ea typeface="Arial"/>
                <a:cs typeface="Arial"/>
                <a:sym typeface="Arial"/>
              </a:rPr>
              <a:t>proporcionar una comprensión del progreso del proyecto para que se puedan tomar las acciones correctivas apropiadas, cuando el rendimiento del proyecto se desvíe significativamente del plan.</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Un plan de proyecto documentado es la base para el seguimiento de las actividades.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Una desviación es </a:t>
            </a:r>
            <a:r>
              <a:rPr lang="es-EC" sz="1800" b="1">
                <a:latin typeface="Arial"/>
                <a:ea typeface="Arial"/>
                <a:cs typeface="Arial"/>
                <a:sym typeface="Arial"/>
              </a:rPr>
              <a:t>significativa</a:t>
            </a:r>
            <a:r>
              <a:rPr lang="es-EC" sz="1800">
                <a:latin typeface="Arial"/>
                <a:ea typeface="Arial"/>
                <a:cs typeface="Arial"/>
                <a:sym typeface="Arial"/>
              </a:rPr>
              <a:t> si cuando se deja sin resolver impide al proyecto cumplir sus objetivos</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Monitorizar el proyecto frente al plan. Medir los valores reales de los parámetros de la planificación del proyecto , comparar los valores reales  con los estimados en el plan e identificar las desviaciones significativas (costo, esfuerzo, tiempo, tamaño). Monitorear los compromisos externos e internos. Monitorear y comunicar los riesgos. Mniotrear el involucramiento de los stakeholders. Progreso del proyecto. Revisiones de los hitos </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Gestionar las acciones correctivas hasta su cierre. Analizar los problemas y determinar las acciones correctivas. Llevar a cabo las acciones correctivas: Modificar requisitos, Modificar estimaciones, Renegociar compromisos, añadir recursos, añadir tiempo, modificar riesgos</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3578"/>
        <p:cNvGrpSpPr/>
        <p:nvPr/>
      </p:nvGrpSpPr>
      <p:grpSpPr>
        <a:xfrm>
          <a:off x="0" y="0"/>
          <a:ext cx="0" cy="0"/>
          <a:chOff x="0" y="0"/>
          <a:chExt cx="0" cy="0"/>
        </a:xfrm>
      </p:grpSpPr>
      <p:sp>
        <p:nvSpPr>
          <p:cNvPr id="3579" name="Google Shape;3579;p478"/>
          <p:cNvSpPr txBox="1">
            <a:spLocks noGrp="1"/>
          </p:cNvSpPr>
          <p:nvPr>
            <p:ph type="title"/>
          </p:nvPr>
        </p:nvSpPr>
        <p:spPr>
          <a:xfrm>
            <a:off x="344244" y="307248"/>
            <a:ext cx="8879524" cy="77927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Aseguramiento de la calidad del proceso y del producto 1/2</a:t>
            </a:r>
            <a:endParaRPr/>
          </a:p>
        </p:txBody>
      </p:sp>
      <p:sp>
        <p:nvSpPr>
          <p:cNvPr id="3580" name="Google Shape;3580;p478"/>
          <p:cNvSpPr txBox="1">
            <a:spLocks noGrp="1"/>
          </p:cNvSpPr>
          <p:nvPr>
            <p:ph type="body" idx="1"/>
          </p:nvPr>
        </p:nvSpPr>
        <p:spPr>
          <a:xfrm>
            <a:off x="0" y="1086521"/>
            <a:ext cx="8893834" cy="517442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Aseguramiento de la calidad del proceso y del producto(2)</a:t>
            </a:r>
            <a:r>
              <a:rPr lang="es-EC" sz="1800">
                <a:solidFill>
                  <a:srgbClr val="00B050"/>
                </a:solidFill>
                <a:latin typeface="Arial"/>
                <a:ea typeface="Arial"/>
                <a:cs typeface="Arial"/>
                <a:sym typeface="Arial"/>
              </a:rPr>
              <a:t>: </a:t>
            </a:r>
            <a:r>
              <a:rPr lang="es-EC" sz="1800">
                <a:latin typeface="Arial"/>
                <a:ea typeface="Arial"/>
                <a:cs typeface="Arial"/>
                <a:sym typeface="Arial"/>
              </a:rPr>
              <a:t>Evaluar los procesos realizados y los productos de trabajo frente a las descripciones de proceso, estándares y los procedimientos aplicables. Identificar las no conformidades y retroalimentar. La “objetividad” se logra tanto por la independencia como por la utilización de criterios. Un grupo de aseguramiento de la calidad independiente del proyecto proporciona objetividad. Otra opción en una organización pequeña con una cultura abierta es realizar el rol de aseguramiento de la calidad entre pares.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El grupo de aseguramiento de la calidad participa en el establecimiento de los planes, procesos, estándares y procedimientos.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Se utilizan listas de comprobación basadas en descripciones de proceso, estándares, procedimientos. Las no conformidades que no puedan resolverse en el proyecto se escalan a nivel de gerencia para su resolución.</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479"/>
          <p:cNvSpPr txBox="1">
            <a:spLocks noGrp="1"/>
          </p:cNvSpPr>
          <p:nvPr>
            <p:ph type="title"/>
          </p:nvPr>
        </p:nvSpPr>
        <p:spPr>
          <a:xfrm>
            <a:off x="344244" y="307248"/>
            <a:ext cx="8879524" cy="77927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Aseguramiento de la calidad del proceso y del producto 2/2</a:t>
            </a:r>
            <a:endParaRPr/>
          </a:p>
        </p:txBody>
      </p:sp>
      <p:sp>
        <p:nvSpPr>
          <p:cNvPr id="3586" name="Google Shape;3586;p479"/>
          <p:cNvSpPr txBox="1">
            <a:spLocks noGrp="1"/>
          </p:cNvSpPr>
          <p:nvPr>
            <p:ph type="body" idx="1"/>
          </p:nvPr>
        </p:nvSpPr>
        <p:spPr>
          <a:xfrm>
            <a:off x="0" y="1086521"/>
            <a:ext cx="8652294" cy="517442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b="1">
                <a:solidFill>
                  <a:srgbClr val="00B050"/>
                </a:solidFill>
                <a:latin typeface="Arial"/>
                <a:ea typeface="Arial"/>
                <a:cs typeface="Arial"/>
                <a:sym typeface="Arial"/>
              </a:rPr>
              <a:t>Aseguramiento de la calidad del proceso y del producto(2)</a:t>
            </a:r>
            <a:r>
              <a:rPr lang="es-EC" sz="1600">
                <a:solidFill>
                  <a:srgbClr val="00B050"/>
                </a:solidFill>
                <a:latin typeface="Arial"/>
                <a:ea typeface="Arial"/>
                <a:cs typeface="Arial"/>
                <a:sym typeface="Arial"/>
              </a:rPr>
              <a:t>: </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Evaluar objetivamente los procesos. Evaluar objetivamente los procesos realizados frente a las descripciones de proceso, estándares y procedimientos. ¿ Qué será evaluado ? ¿ Con qué frecuencia? ¿ Cómo se llevará a cabo la evaluación ? ¿ Quién debe estar involucrado?. Adherencia (Process conformance). Informe de evaluación.</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Evaluar objetivamente los productos de trabajo. Seleccionar los productos o servicios (muestreo). Evaluar en base a criterios. ¿ Qué será evaluado ? ¿ Cuando? (antes de la entrega al cliente, incrementalmente, en las pruebas de integración) ¿ Cómo se llevará a cabo la evaluación ? ¿ Quién debe estar involucrado?. Informe de evaluación</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Comunicar y resolver las no conformidades. Las no conformidades son problemas identificados en la evaluaciones. Informes de evaluación. Informes de acciones correctivas.  Escalar las no conformidades que no puedan resolverse en el proyecto a nivel de gerencia.</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Establecer los registros. Registrar las actividades de aseguramiento de la calidad del proceso y del producto con suficiente detalle.</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8"/>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Modelo de McCall</a:t>
            </a:r>
            <a:endParaRPr sz="4000" b="1" i="0" u="none" strike="noStrike" cap="none">
              <a:solidFill>
                <a:srgbClr val="1C405D"/>
              </a:solidFill>
              <a:latin typeface="Arial"/>
              <a:ea typeface="Arial"/>
              <a:cs typeface="Arial"/>
              <a:sym typeface="Arial"/>
            </a:endParaRPr>
          </a:p>
        </p:txBody>
      </p:sp>
      <p:cxnSp>
        <p:nvCxnSpPr>
          <p:cNvPr id="445" name="Google Shape;445;p4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46" name="Google Shape;446;p4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47" name="Google Shape;447;p4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48</a:t>
            </a:fld>
            <a:endParaRPr/>
          </a:p>
        </p:txBody>
      </p:sp>
      <p:sp>
        <p:nvSpPr>
          <p:cNvPr id="448" name="Google Shape;448;p48"/>
          <p:cNvSpPr txBox="1"/>
          <p:nvPr/>
        </p:nvSpPr>
        <p:spPr>
          <a:xfrm>
            <a:off x="313150" y="1319841"/>
            <a:ext cx="8639933" cy="5167223"/>
          </a:xfrm>
          <a:prstGeom prst="rect">
            <a:avLst/>
          </a:prstGeom>
          <a:noFill/>
          <a:ln>
            <a:noFill/>
          </a:ln>
        </p:spPr>
        <p:txBody>
          <a:bodyPr spcFirstLastPara="1" wrap="square" lIns="91425" tIns="91425" rIns="91425" bIns="91425" anchor="t" anchorCtr="0">
            <a:noAutofit/>
          </a:bodyPr>
          <a:lstStyle/>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Corrección</a:t>
            </a:r>
            <a:r>
              <a:rPr lang="es-EC" sz="2400" b="0" i="0" u="none" strike="noStrike" cap="none">
                <a:solidFill>
                  <a:srgbClr val="263238"/>
                </a:solidFill>
                <a:latin typeface="Arial"/>
                <a:ea typeface="Arial"/>
                <a:cs typeface="Arial"/>
                <a:sym typeface="Arial"/>
              </a:rPr>
              <a:t>: La medida en que un programa cumple con sus especificaciones y cumple con los objetivos de la misión del cliente.</a:t>
            </a:r>
            <a:endParaRPr/>
          </a:p>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Fiabilidad</a:t>
            </a:r>
            <a:r>
              <a:rPr lang="es-EC" sz="2400" b="0" i="0" u="none" strike="noStrike" cap="none">
                <a:solidFill>
                  <a:srgbClr val="263238"/>
                </a:solidFill>
                <a:latin typeface="Arial"/>
                <a:ea typeface="Arial"/>
                <a:cs typeface="Arial"/>
                <a:sym typeface="Arial"/>
              </a:rPr>
              <a:t>: La medida en que se puede esperar que un programa realice su función prevista con la precisión requerida.</a:t>
            </a:r>
            <a:endParaRPr/>
          </a:p>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Eficiencia</a:t>
            </a:r>
            <a:r>
              <a:rPr lang="es-EC" sz="2400" b="0" i="0" u="none" strike="noStrike" cap="none">
                <a:solidFill>
                  <a:srgbClr val="263238"/>
                </a:solidFill>
                <a:latin typeface="Arial"/>
                <a:ea typeface="Arial"/>
                <a:cs typeface="Arial"/>
                <a:sym typeface="Arial"/>
              </a:rPr>
              <a:t>: La cantidad de recursos informáticos y el código requerido por un programa para realizar su función.</a:t>
            </a:r>
            <a:endParaRPr/>
          </a:p>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Integridad</a:t>
            </a:r>
            <a:r>
              <a:rPr lang="es-EC" sz="2400" b="0" i="0" u="none" strike="noStrike" cap="none">
                <a:solidFill>
                  <a:srgbClr val="263238"/>
                </a:solidFill>
                <a:latin typeface="Arial"/>
                <a:ea typeface="Arial"/>
                <a:cs typeface="Arial"/>
                <a:sym typeface="Arial"/>
              </a:rPr>
              <a:t>: Hasta que punto se puede controlar el acceso al software o los datos por parte de personas no autorizadas.</a:t>
            </a:r>
            <a:endParaRPr/>
          </a:p>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Usabilidad</a:t>
            </a:r>
            <a:r>
              <a:rPr lang="es-EC" sz="2400" b="0" i="0" u="none" strike="noStrike" cap="none">
                <a:solidFill>
                  <a:srgbClr val="263238"/>
                </a:solidFill>
                <a:latin typeface="Arial"/>
                <a:ea typeface="Arial"/>
                <a:cs typeface="Arial"/>
                <a:sym typeface="Arial"/>
              </a:rPr>
              <a:t>: Esfuerzo requerido para aprender, operar, preparar entradas e interpretar las salidas de un programa</a:t>
            </a:r>
            <a:endParaRPr sz="2400" b="0" i="0" u="none" strike="noStrike" cap="none">
              <a:solidFill>
                <a:srgbClr val="263238"/>
              </a:solidFill>
              <a:latin typeface="Arial"/>
              <a:ea typeface="Arial"/>
              <a:cs typeface="Arial"/>
              <a:sym typeface="Arial"/>
            </a:endParaRPr>
          </a:p>
          <a:p>
            <a:pPr marL="457200" marR="0" lvl="0" indent="-266700" algn="just" rtl="0">
              <a:lnSpc>
                <a:spcPct val="100000"/>
              </a:lnSpc>
              <a:spcBef>
                <a:spcPts val="600"/>
              </a:spcBef>
              <a:spcAft>
                <a:spcPts val="0"/>
              </a:spcAft>
              <a:buClr>
                <a:srgbClr val="CFD8DC"/>
              </a:buClr>
              <a:buSzPts val="3000"/>
              <a:buFont typeface="Noto Sans Symbols"/>
              <a:buNone/>
            </a:pPr>
            <a:endParaRPr sz="2000" b="0" i="0" u="none" strike="noStrike" cap="none">
              <a:solidFill>
                <a:srgbClr val="263238"/>
              </a:solidFill>
              <a:latin typeface="Arial"/>
              <a:ea typeface="Arial"/>
              <a:cs typeface="Arial"/>
              <a:sym typeface="Arial"/>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3590"/>
        <p:cNvGrpSpPr/>
        <p:nvPr/>
      </p:nvGrpSpPr>
      <p:grpSpPr>
        <a:xfrm>
          <a:off x="0" y="0"/>
          <a:ext cx="0" cy="0"/>
          <a:chOff x="0" y="0"/>
          <a:chExt cx="0" cy="0"/>
        </a:xfrm>
      </p:grpSpPr>
      <p:sp>
        <p:nvSpPr>
          <p:cNvPr id="3591" name="Google Shape;3591;p480"/>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Gestión de Requisitos 1/2</a:t>
            </a:r>
            <a:endParaRPr/>
          </a:p>
        </p:txBody>
      </p:sp>
      <p:sp>
        <p:nvSpPr>
          <p:cNvPr id="3592" name="Google Shape;3592;p480"/>
          <p:cNvSpPr txBox="1">
            <a:spLocks noGrp="1"/>
          </p:cNvSpPr>
          <p:nvPr>
            <p:ph type="body" idx="1"/>
          </p:nvPr>
        </p:nvSpPr>
        <p:spPr>
          <a:xfrm>
            <a:off x="0" y="706556"/>
            <a:ext cx="8798943"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Gestión de requisitos(2)</a:t>
            </a:r>
            <a:r>
              <a:rPr lang="es-EC" sz="1800">
                <a:solidFill>
                  <a:srgbClr val="00B050"/>
                </a:solidFill>
                <a:latin typeface="Arial"/>
                <a:ea typeface="Arial"/>
                <a:cs typeface="Arial"/>
                <a:sym typeface="Arial"/>
              </a:rPr>
              <a:t>: </a:t>
            </a:r>
            <a:r>
              <a:rPr lang="es-EC" sz="1800">
                <a:latin typeface="Arial"/>
                <a:ea typeface="Arial"/>
                <a:cs typeface="Arial"/>
                <a:sym typeface="Arial"/>
              </a:rPr>
              <a:t>Gestionar los requisitos y asegurar la alineación con los planes y los productos de trabajo.  Documentar cambios a los requisitos, mantener la trazabilidad</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Comprender los requisitos: Designar canales oficiales desde las que se reciben los requisitos. Se analizan los requisitos. Comprensión compatible y compartida del significado de los requisitos. Requisitos aprobados. Criterios de evaluación (Claros, correctos, consistentes unos con otros, únicos, verificables, trazables, alcanzables)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Obtener el compromiso sobre los requisitos. Los requisitos evolucionan, se requiere el compromiso de los participantes con los requisitos actuales y aprobados y con los cambios resultantes y su impacto en los planes y productos de trabajo. Negociar y registrar los compromisos.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Gestionar los cambios a los requisitos. Los requisitos evolucionan. Proceso de cambios: Petición. Análisis de impacto de los cambios desde el punto de vista de los stakeholders. Aprobación de un cambio.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Mantener la trazabilidad entre los requisitos y los productos de trabajo. Trazabilidad desde los requisitos de más alto nivel hasta los de más bajo nivel y hacia otras entidades como productos de trabajo intermedios y finales. Asegurar que los planes de proyecto y los productos están alineados con los requisitos.</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3597" name="Google Shape;3597;p481"/>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Gestión de acuerdos con proveedores</a:t>
            </a:r>
            <a:endParaRPr/>
          </a:p>
        </p:txBody>
      </p:sp>
      <p:sp>
        <p:nvSpPr>
          <p:cNvPr id="3598" name="Google Shape;3598;p481"/>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b="1">
                <a:solidFill>
                  <a:srgbClr val="00B050"/>
                </a:solidFill>
                <a:latin typeface="Arial"/>
                <a:ea typeface="Arial"/>
                <a:cs typeface="Arial"/>
                <a:sym typeface="Arial"/>
              </a:rPr>
              <a:t>Gestión de acuerdos con proveedores(2)</a:t>
            </a:r>
            <a:r>
              <a:rPr lang="es-EC" sz="1600">
                <a:solidFill>
                  <a:srgbClr val="00B050"/>
                </a:solidFill>
                <a:latin typeface="Arial"/>
                <a:ea typeface="Arial"/>
                <a:cs typeface="Arial"/>
                <a:sym typeface="Arial"/>
              </a:rPr>
              <a:t>. </a:t>
            </a:r>
            <a:r>
              <a:rPr lang="es-EC" sz="1600">
                <a:latin typeface="Arial"/>
                <a:ea typeface="Arial"/>
                <a:cs typeface="Arial"/>
                <a:sym typeface="Arial"/>
              </a:rPr>
              <a:t>El propósito es gestionar la adquisición de productos y servicios de proveedores (software, hardware, subsistemas, documentos).</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Determinar el tipo de adquisición. Productos comerciales modificados. Consultorías</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Seleccionar a los proveedores.  Establecer criterios (Localización geográfica, , capacidades de ingeniería experiencia en trabajos similares, personal, satisfacción del cliente, instalaciones, costo de los productos comerciales modificados ) </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Establecer acuerdos con proveedores. Acuerdo escrito entre la organización y el proveedor (contrato, acuerdo de nivel de servicio). Lista de entregables, términos y condiciones. Autorizados para hacer cambios al acuerdo. Estándares y proedimientos a seguir. Responsabilidad para mantenimiento y soporte continuo. Garantía, propiedad y derechos de uso. Criterios de aceptación. </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Ejecutar el acuerdo con el proveedor. Realizar las actividades con el proveedor, tal y como se especifica en el acuerdo. Monitorear el progreso y desempeño del proveedor.</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Aceptar el producto adquirido. Completar las revisiones de aceptación, pruebas y auditorías antes de aceptar el producto.</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Asegurar la transición de los productos.  Planes de transición. Informes de formación. Informes de soporte y mantenimiento.</a:t>
            </a:r>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3602"/>
        <p:cNvGrpSpPr/>
        <p:nvPr/>
      </p:nvGrpSpPr>
      <p:grpSpPr>
        <a:xfrm>
          <a:off x="0" y="0"/>
          <a:ext cx="0" cy="0"/>
          <a:chOff x="0" y="0"/>
          <a:chExt cx="0" cy="0"/>
        </a:xfrm>
      </p:grpSpPr>
      <p:sp>
        <p:nvSpPr>
          <p:cNvPr id="3603" name="Google Shape;3603;p482"/>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Desarrollo de requisitos 1/2</a:t>
            </a:r>
            <a:endParaRPr/>
          </a:p>
        </p:txBody>
      </p:sp>
      <p:sp>
        <p:nvSpPr>
          <p:cNvPr id="3604" name="Google Shape;3604;p482"/>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Desarrollo de requisitos(3)</a:t>
            </a:r>
            <a:r>
              <a:rPr lang="es-EC" sz="1800">
                <a:solidFill>
                  <a:srgbClr val="00B050"/>
                </a:solidFill>
                <a:latin typeface="Arial"/>
                <a:ea typeface="Arial"/>
                <a:cs typeface="Arial"/>
                <a:sym typeface="Arial"/>
              </a:rPr>
              <a:t>: </a:t>
            </a:r>
            <a:r>
              <a:rPr lang="es-EC" sz="1800">
                <a:latin typeface="Arial"/>
                <a:ea typeface="Arial"/>
                <a:cs typeface="Arial"/>
                <a:sym typeface="Arial"/>
              </a:rPr>
              <a:t>Educir, analizar y establecer los requisitos de las partes interesadas. Requisitos de cliente, producto, componente de producto, requisitos de diseño. Los requisitos se identifican y se refinan a través de todas las fases del ciclo de vida del producto. Restricciones (tiempo, tecnológicas, negocio, leyes, normativas). En entornos ágiles las necesidades y las ideas de cliente son iterativamente educidas, elaboradas, analizadas y validadas (historias de usuario, casos de uso)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Educir las necesidades (Demostraciones, Grupos de trabajo, prototipos, documentos, casos de uso, slices de funcionalidad, casos de negocio, ingeniería inversa).</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Transformar las necesidades de las partes interesadas en requisitos de cliente (funcionalidades)(necesidades, expectativas con respecto a la verificación y validación). Se priorizan y se resuelven conflictos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Establecer los requisitos de producto: Son requisitos más precisos, tratan las necesidades asociadas con cada fase del ciclo de vida del producto. Traduce los deseos del cliente en términos técnicos (eficacia, usabilidad) (respuesta dentro de 1 segundo, disponibilidad 99%, implementar un cambio en máximo una semana ). Requisitos de componente de producto. Estos requisitos incluyen las restricciones de diseño (seguridad, fiabilidad). Atributos de calidad de responsabilidad de más de un componente.</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 </a:t>
            </a:r>
            <a:endParaRPr sz="1600">
              <a:latin typeface="Arial"/>
              <a:ea typeface="Arial"/>
              <a:cs typeface="Arial"/>
              <a:sym typeface="Arial"/>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3608"/>
        <p:cNvGrpSpPr/>
        <p:nvPr/>
      </p:nvGrpSpPr>
      <p:grpSpPr>
        <a:xfrm>
          <a:off x="0" y="0"/>
          <a:ext cx="0" cy="0"/>
          <a:chOff x="0" y="0"/>
          <a:chExt cx="0" cy="0"/>
        </a:xfrm>
      </p:grpSpPr>
      <p:sp>
        <p:nvSpPr>
          <p:cNvPr id="3609" name="Google Shape;3609;p483"/>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Desarrollo de requisitos 2/2</a:t>
            </a:r>
            <a:endParaRPr/>
          </a:p>
        </p:txBody>
      </p:sp>
      <p:sp>
        <p:nvSpPr>
          <p:cNvPr id="3610" name="Google Shape;3610;p483"/>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Identificar los requisitos de interfaz: Requisitos entre objetos u otras entidades lógicas. Interfaces internas y externas. Se controlan como parte de la integración de productos. (origen, destino, trigger, características de los datos, características eléctricas para el hardware)</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Establecer los conceptos y los escenarios de operación (secuencias de eventos). Documentan la interacción entre componentes.</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Establecer una definición de funcionalidad y de los atributos de calidad requeridos. Descripción funcional que incluye acciones y secuencias, entradas, salidas que comunica la forma en que se utilizará el producto. Diagramas de actividad, diagramas de casos de uso. Cuantificar la funcionalidad requerida</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Analizar los requisitos. Priorización. Negociación. Verificar requisitos completos, factibles, realizables, verificables. Informe de defectos de requisitos.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Equilibrar las necesidades y las restricciones de las partes interesadas (coste, calendario, funcionalidad, facilidad de mantenimiento)</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Validar los requisitos. Se ejecuta desde fases tempranas junto con los usuarios para ganar confianza  para asegurar una validación final con éxito.  Se usan prototipos, simulaciones, demostraciones. Característica de adecuación, completitud.</a:t>
            </a: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484"/>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Integración del producto</a:t>
            </a:r>
            <a:endParaRPr/>
          </a:p>
        </p:txBody>
      </p:sp>
      <p:sp>
        <p:nvSpPr>
          <p:cNvPr id="3616" name="Google Shape;3616;p484"/>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Integración del producto(3)</a:t>
            </a:r>
            <a:r>
              <a:rPr lang="es-EC" sz="1800">
                <a:solidFill>
                  <a:srgbClr val="00B050"/>
                </a:solidFill>
                <a:latin typeface="Arial"/>
                <a:ea typeface="Arial"/>
                <a:cs typeface="Arial"/>
                <a:sym typeface="Arial"/>
              </a:rPr>
              <a:t>: </a:t>
            </a:r>
            <a:r>
              <a:rPr lang="es-EC" sz="1800">
                <a:latin typeface="Arial"/>
                <a:ea typeface="Arial"/>
                <a:cs typeface="Arial"/>
                <a:sym typeface="Arial"/>
              </a:rPr>
              <a:t>ensamblar el producto a partir de sus componentes, asegurar que el producto, una vez integrado, se comporta correctamente (es decir, posee la funcionalidad y los atributos de calidad requeridos) y entregar el producto.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En entornos ágiles la integración se realiza diariamente, “Integración continua”.</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Prepararse para la integración del producto. Identificar estrategias y definir una estrategia (Gestionar las interfaces, Establecer el entorno de integración, Definir procedimientos, etc.). Definir requisitos de integración. Establecer el entorno de integración. Establecer los procedimientos y criterios para la integración – personal, verificación, validación, umbrales de desviación.</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Asegurar la compatibilidad de las interfaces. Revisar 	la completitud de los datos y asegurar la cobertura completa de todas las interfases. Gestionar las definiciones, diseños y cambios de interfaces. Los cambios en las interfaces se documentan. (APIs, Web Services)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Ensamblar los componentes de producto y entrega de producto.  Se ensamblan los componentes de producto verificados y se entrega el producto integrado, verificado y validado (correcta interoperabilidad)</a:t>
            </a:r>
            <a:endParaRPr sz="1600">
              <a:latin typeface="Arial"/>
              <a:ea typeface="Arial"/>
              <a:cs typeface="Arial"/>
              <a:sym typeface="Arial"/>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3620"/>
        <p:cNvGrpSpPr/>
        <p:nvPr/>
      </p:nvGrpSpPr>
      <p:grpSpPr>
        <a:xfrm>
          <a:off x="0" y="0"/>
          <a:ext cx="0" cy="0"/>
          <a:chOff x="0" y="0"/>
          <a:chExt cx="0" cy="0"/>
        </a:xfrm>
      </p:grpSpPr>
      <p:sp>
        <p:nvSpPr>
          <p:cNvPr id="3621" name="Google Shape;3621;p485"/>
          <p:cNvSpPr txBox="1">
            <a:spLocks noGrp="1"/>
          </p:cNvSpPr>
          <p:nvPr>
            <p:ph type="title"/>
          </p:nvPr>
        </p:nvSpPr>
        <p:spPr>
          <a:xfrm>
            <a:off x="395287" y="188914"/>
            <a:ext cx="8817723" cy="89415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Análisis de decisiones y resolución</a:t>
            </a:r>
            <a:endParaRPr/>
          </a:p>
        </p:txBody>
      </p:sp>
      <p:sp>
        <p:nvSpPr>
          <p:cNvPr id="3622" name="Google Shape;3622;p485"/>
          <p:cNvSpPr txBox="1">
            <a:spLocks noGrp="1"/>
          </p:cNvSpPr>
          <p:nvPr>
            <p:ph type="body" idx="1"/>
          </p:nvPr>
        </p:nvSpPr>
        <p:spPr>
          <a:xfrm>
            <a:off x="395287" y="943223"/>
            <a:ext cx="8089750" cy="49878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Análisis de decisiones y resolución (3)</a:t>
            </a:r>
            <a:r>
              <a:rPr lang="es-EC" sz="2000">
                <a:solidFill>
                  <a:srgbClr val="00B050"/>
                </a:solidFill>
                <a:latin typeface="Arial"/>
                <a:ea typeface="Arial"/>
                <a:cs typeface="Arial"/>
                <a:sym typeface="Arial"/>
              </a:rPr>
              <a:t>:  </a:t>
            </a:r>
            <a:r>
              <a:rPr lang="es-EC" sz="2000">
                <a:latin typeface="Arial"/>
                <a:ea typeface="Arial"/>
                <a:cs typeface="Arial"/>
                <a:sym typeface="Arial"/>
              </a:rPr>
              <a:t>El propósito es analizar las posibles decisiones utilizando un proceso de evaluación formal (reduce la subjetividad) que evalúa las alternativas (equipamiento, software, alternativas de diseño, proveedores) identificadas frente a unos criterios establecidos.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Criterios de evaluación a considerar: Limitaciones tecnológicas, riesgos, valor para el negocio.</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Identificar soluciones alternativas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Métodos de evaluación: Pruebas, simulación, prototipos, estudios, encuestas, revisiones de usuarios, juicios de expertos, checklist</a:t>
            </a: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Evaluar soluciones alternativas utilizando los criterios y los métodos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Seleccionar soluciones</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3626"/>
        <p:cNvGrpSpPr/>
        <p:nvPr/>
      </p:nvGrpSpPr>
      <p:grpSpPr>
        <a:xfrm>
          <a:off x="0" y="0"/>
          <a:ext cx="0" cy="0"/>
          <a:chOff x="0" y="0"/>
          <a:chExt cx="0" cy="0"/>
        </a:xfrm>
      </p:grpSpPr>
      <p:sp>
        <p:nvSpPr>
          <p:cNvPr id="3627" name="Google Shape;3627;p486"/>
          <p:cNvSpPr txBox="1">
            <a:spLocks noGrp="1"/>
          </p:cNvSpPr>
          <p:nvPr>
            <p:ph type="title"/>
          </p:nvPr>
        </p:nvSpPr>
        <p:spPr>
          <a:xfrm>
            <a:off x="395287" y="188914"/>
            <a:ext cx="8817723" cy="89415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AP: Gestión integrada del proyecto</a:t>
            </a:r>
            <a:endParaRPr/>
          </a:p>
        </p:txBody>
      </p:sp>
      <p:sp>
        <p:nvSpPr>
          <p:cNvPr id="3628" name="Google Shape;3628;p486"/>
          <p:cNvSpPr txBox="1">
            <a:spLocks noGrp="1"/>
          </p:cNvSpPr>
          <p:nvPr>
            <p:ph type="body" idx="1"/>
          </p:nvPr>
        </p:nvSpPr>
        <p:spPr>
          <a:xfrm>
            <a:off x="0" y="943223"/>
            <a:ext cx="9014907" cy="5914777"/>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200" b="1">
                <a:solidFill>
                  <a:srgbClr val="00B050"/>
                </a:solidFill>
                <a:latin typeface="Arial"/>
                <a:ea typeface="Arial"/>
                <a:cs typeface="Arial"/>
                <a:sym typeface="Arial"/>
              </a:rPr>
              <a:t>Gestión integrada del proyecto (3)</a:t>
            </a:r>
            <a:r>
              <a:rPr lang="es-EC" sz="1200">
                <a:solidFill>
                  <a:srgbClr val="00B050"/>
                </a:solidFill>
                <a:latin typeface="Arial"/>
                <a:ea typeface="Arial"/>
                <a:cs typeface="Arial"/>
                <a:sym typeface="Arial"/>
              </a:rPr>
              <a:t>:  </a:t>
            </a:r>
            <a:r>
              <a:rPr lang="es-EC" sz="1200">
                <a:latin typeface="Arial"/>
                <a:ea typeface="Arial"/>
                <a:cs typeface="Arial"/>
                <a:sym typeface="Arial"/>
              </a:rPr>
              <a:t>El propósito es establecer y gestionar el proyecto y el involucramiento de las partes interesadas de acuerdo a un proceso integrado y definido que se adapta a partir del conjunto de procesos estándar de la organización</a:t>
            </a:r>
            <a:endParaRPr/>
          </a:p>
          <a:p>
            <a:pPr marL="457200" lvl="0" indent="-419100" algn="just" rtl="0">
              <a:lnSpc>
                <a:spcPct val="100000"/>
              </a:lnSpc>
              <a:spcBef>
                <a:spcPts val="600"/>
              </a:spcBef>
              <a:spcAft>
                <a:spcPts val="0"/>
              </a:spcAft>
              <a:buSzPts val="3000"/>
              <a:buChar char="▪"/>
            </a:pPr>
            <a:r>
              <a:rPr lang="es-EC" sz="1200">
                <a:latin typeface="Arial"/>
                <a:ea typeface="Arial"/>
                <a:cs typeface="Arial"/>
                <a:sym typeface="Arial"/>
              </a:rPr>
              <a:t>Establecer el </a:t>
            </a:r>
            <a:r>
              <a:rPr lang="es-EC" sz="1200" b="1">
                <a:latin typeface="Arial"/>
                <a:ea typeface="Arial"/>
                <a:cs typeface="Arial"/>
                <a:sym typeface="Arial"/>
              </a:rPr>
              <a:t>proceso definido</a:t>
            </a:r>
            <a:r>
              <a:rPr lang="es-EC" sz="1200">
                <a:latin typeface="Arial"/>
                <a:ea typeface="Arial"/>
                <a:cs typeface="Arial"/>
                <a:sym typeface="Arial"/>
              </a:rPr>
              <a:t>: </a:t>
            </a:r>
            <a:endParaRPr/>
          </a:p>
          <a:p>
            <a:pPr marL="914400" lvl="1" indent="-381000" algn="just" rtl="0">
              <a:lnSpc>
                <a:spcPct val="100000"/>
              </a:lnSpc>
              <a:spcBef>
                <a:spcPts val="0"/>
              </a:spcBef>
              <a:spcAft>
                <a:spcPts val="0"/>
              </a:spcAft>
              <a:buSzPts val="2400"/>
              <a:buChar char="○"/>
            </a:pPr>
            <a:r>
              <a:rPr lang="es-EC" sz="1000">
                <a:latin typeface="Arial"/>
                <a:ea typeface="Arial"/>
                <a:cs typeface="Arial"/>
                <a:sym typeface="Arial"/>
              </a:rPr>
              <a:t>Seleccionar el modelo de ciclo de vida</a:t>
            </a:r>
            <a:endParaRPr/>
          </a:p>
          <a:p>
            <a:pPr marL="914400" lvl="1" indent="-381000" algn="just" rtl="0">
              <a:lnSpc>
                <a:spcPct val="100000"/>
              </a:lnSpc>
              <a:spcBef>
                <a:spcPts val="0"/>
              </a:spcBef>
              <a:spcAft>
                <a:spcPts val="0"/>
              </a:spcAft>
              <a:buSzPts val="2400"/>
              <a:buChar char="○"/>
            </a:pPr>
            <a:r>
              <a:rPr lang="es-EC" sz="1000">
                <a:latin typeface="Arial"/>
                <a:ea typeface="Arial"/>
                <a:cs typeface="Arial"/>
                <a:sym typeface="Arial"/>
              </a:rPr>
              <a:t>Seleccionar los procesos estándar que mejor se ajusten.</a:t>
            </a:r>
            <a:endParaRPr/>
          </a:p>
          <a:p>
            <a:pPr marL="914400" lvl="1" indent="-381000" algn="just" rtl="0">
              <a:lnSpc>
                <a:spcPct val="100000"/>
              </a:lnSpc>
              <a:spcBef>
                <a:spcPts val="0"/>
              </a:spcBef>
              <a:spcAft>
                <a:spcPts val="0"/>
              </a:spcAft>
              <a:buSzPts val="2400"/>
              <a:buChar char="○"/>
            </a:pPr>
            <a:r>
              <a:rPr lang="es-EC" sz="1000">
                <a:latin typeface="Arial"/>
                <a:ea typeface="Arial"/>
                <a:cs typeface="Arial"/>
                <a:sym typeface="Arial"/>
              </a:rPr>
              <a:t>Adaptar el conjunto de procesos estándar al proceso definido del proyecto (a veces los modelos de ciclo de vida son inadecuados y debe pedir la aprobación para desviarse)</a:t>
            </a:r>
            <a:endParaRPr/>
          </a:p>
          <a:p>
            <a:pPr marL="914400" lvl="1" indent="-381000" algn="just" rtl="0">
              <a:lnSpc>
                <a:spcPct val="100000"/>
              </a:lnSpc>
              <a:spcBef>
                <a:spcPts val="0"/>
              </a:spcBef>
              <a:spcAft>
                <a:spcPts val="0"/>
              </a:spcAft>
              <a:buSzPts val="2400"/>
              <a:buChar char="○"/>
            </a:pPr>
            <a:r>
              <a:rPr lang="es-EC" sz="1000">
                <a:latin typeface="Arial"/>
                <a:ea typeface="Arial"/>
                <a:cs typeface="Arial"/>
                <a:sym typeface="Arial"/>
              </a:rPr>
              <a:t>Utilizar otros artefactos de la biblioteca de activos de proceso de la organización (bitácoras, plantillas, modelos de estimación, documentos ejemplo)</a:t>
            </a:r>
            <a:endParaRPr/>
          </a:p>
          <a:p>
            <a:pPr marL="914400" lvl="1" indent="-381000" algn="just" rtl="0">
              <a:lnSpc>
                <a:spcPct val="100000"/>
              </a:lnSpc>
              <a:spcBef>
                <a:spcPts val="0"/>
              </a:spcBef>
              <a:spcAft>
                <a:spcPts val="0"/>
              </a:spcAft>
              <a:buSzPts val="2400"/>
              <a:buChar char="○"/>
            </a:pPr>
            <a:r>
              <a:rPr lang="es-EC" sz="1000">
                <a:latin typeface="Arial"/>
                <a:ea typeface="Arial"/>
                <a:cs typeface="Arial"/>
                <a:sym typeface="Arial"/>
              </a:rPr>
              <a:t>Documentar el proceso definido del proyecto (Planificación, Monitorización, Gestión de Proveedores, Aseguramiento de la calidad, Gestión de riesgos, Análisis de decisiones y resolución, Desarrollo de requisitos, Desarrollo y soporte del producto, Revisión de código)</a:t>
            </a:r>
            <a:endParaRPr/>
          </a:p>
          <a:p>
            <a:pPr marL="914400" lvl="1" indent="-381000" algn="just" rtl="0">
              <a:lnSpc>
                <a:spcPct val="100000"/>
              </a:lnSpc>
              <a:spcBef>
                <a:spcPts val="0"/>
              </a:spcBef>
              <a:spcAft>
                <a:spcPts val="0"/>
              </a:spcAft>
              <a:buSzPts val="2400"/>
              <a:buChar char="○"/>
            </a:pPr>
            <a:r>
              <a:rPr lang="es-EC" sz="1000">
                <a:latin typeface="Arial"/>
                <a:ea typeface="Arial"/>
                <a:cs typeface="Arial"/>
                <a:sym typeface="Arial"/>
              </a:rPr>
              <a:t>Realizar revisiones entre pares del proceso definido de proyecto</a:t>
            </a:r>
            <a:endParaRPr/>
          </a:p>
          <a:p>
            <a:pPr marL="914400" lvl="1" indent="-381000" algn="just" rtl="0">
              <a:lnSpc>
                <a:spcPct val="100000"/>
              </a:lnSpc>
              <a:spcBef>
                <a:spcPts val="0"/>
              </a:spcBef>
              <a:spcAft>
                <a:spcPts val="0"/>
              </a:spcAft>
              <a:buSzPts val="2400"/>
              <a:buChar char="○"/>
            </a:pPr>
            <a:r>
              <a:rPr lang="es-EC" sz="1000">
                <a:latin typeface="Arial"/>
                <a:ea typeface="Arial"/>
                <a:cs typeface="Arial"/>
                <a:sym typeface="Arial"/>
              </a:rPr>
              <a:t>Modificar el proceso definido del proyecto según sea necesario</a:t>
            </a:r>
            <a:endParaRPr/>
          </a:p>
          <a:p>
            <a:pPr marL="457200" lvl="0" indent="-419100" algn="just" rtl="0">
              <a:lnSpc>
                <a:spcPct val="100000"/>
              </a:lnSpc>
              <a:spcBef>
                <a:spcPts val="600"/>
              </a:spcBef>
              <a:spcAft>
                <a:spcPts val="0"/>
              </a:spcAft>
              <a:buSzPts val="3000"/>
              <a:buChar char="▪"/>
            </a:pPr>
            <a:r>
              <a:rPr lang="es-EC" sz="1200">
                <a:latin typeface="Arial"/>
                <a:ea typeface="Arial"/>
                <a:cs typeface="Arial"/>
                <a:sym typeface="Arial"/>
              </a:rPr>
              <a:t>Planificar las </a:t>
            </a:r>
            <a:r>
              <a:rPr lang="es-EC" sz="1200" b="1">
                <a:latin typeface="Arial"/>
                <a:ea typeface="Arial"/>
                <a:cs typeface="Arial"/>
                <a:sym typeface="Arial"/>
              </a:rPr>
              <a:t>actividades</a:t>
            </a:r>
            <a:r>
              <a:rPr lang="es-EC" sz="1200">
                <a:latin typeface="Arial"/>
                <a:ea typeface="Arial"/>
                <a:cs typeface="Arial"/>
                <a:sym typeface="Arial"/>
              </a:rPr>
              <a:t> del proyecto (estimación)</a:t>
            </a:r>
            <a:endParaRPr/>
          </a:p>
          <a:p>
            <a:pPr marL="457200" lvl="0" indent="-419100" algn="just" rtl="0">
              <a:lnSpc>
                <a:spcPct val="100000"/>
              </a:lnSpc>
              <a:spcBef>
                <a:spcPts val="600"/>
              </a:spcBef>
              <a:spcAft>
                <a:spcPts val="0"/>
              </a:spcAft>
              <a:buSzPts val="3000"/>
              <a:buChar char="▪"/>
            </a:pPr>
            <a:r>
              <a:rPr lang="es-EC" sz="1200">
                <a:latin typeface="Arial"/>
                <a:ea typeface="Arial"/>
                <a:cs typeface="Arial"/>
                <a:sym typeface="Arial"/>
              </a:rPr>
              <a:t>Establecer el </a:t>
            </a:r>
            <a:r>
              <a:rPr lang="es-EC" sz="1200" b="1">
                <a:latin typeface="Arial"/>
                <a:ea typeface="Arial"/>
                <a:cs typeface="Arial"/>
                <a:sym typeface="Arial"/>
              </a:rPr>
              <a:t>entorno </a:t>
            </a:r>
            <a:r>
              <a:rPr lang="es-EC" sz="1200">
                <a:latin typeface="Arial"/>
                <a:ea typeface="Arial"/>
                <a:cs typeface="Arial"/>
                <a:sym typeface="Arial"/>
              </a:rPr>
              <a:t>del trabajo (Herramientas, manuales, soporte, bases de datos)</a:t>
            </a:r>
            <a:endParaRPr/>
          </a:p>
          <a:p>
            <a:pPr marL="457200" lvl="0" indent="-419100" algn="just" rtl="0">
              <a:lnSpc>
                <a:spcPct val="100000"/>
              </a:lnSpc>
              <a:spcBef>
                <a:spcPts val="600"/>
              </a:spcBef>
              <a:spcAft>
                <a:spcPts val="0"/>
              </a:spcAft>
              <a:buSzPts val="3000"/>
              <a:buChar char="▪"/>
            </a:pPr>
            <a:r>
              <a:rPr lang="es-EC" sz="1200">
                <a:latin typeface="Arial"/>
                <a:ea typeface="Arial"/>
                <a:cs typeface="Arial"/>
                <a:sym typeface="Arial"/>
              </a:rPr>
              <a:t>Integrar los planes: integrar el plan de proyecto (Afectan al plan de proyecto: Plan de Aseguramiento de la calidad, Estrategia de Gestión de Riegos, Plan de verificación y validación, gestión de la configuración, transición a operaciones y soporte, formación de personal, definiciones de medidas)</a:t>
            </a:r>
            <a:endParaRPr/>
          </a:p>
          <a:p>
            <a:pPr marL="457200" lvl="0" indent="-419100" algn="just" rtl="0">
              <a:lnSpc>
                <a:spcPct val="100000"/>
              </a:lnSpc>
              <a:spcBef>
                <a:spcPts val="600"/>
              </a:spcBef>
              <a:spcAft>
                <a:spcPts val="0"/>
              </a:spcAft>
              <a:buSzPts val="3000"/>
              <a:buChar char="▪"/>
            </a:pPr>
            <a:r>
              <a:rPr lang="es-EC" sz="1200">
                <a:latin typeface="Arial"/>
                <a:ea typeface="Arial"/>
                <a:cs typeface="Arial"/>
                <a:sym typeface="Arial"/>
              </a:rPr>
              <a:t>Establecer equipo de proyecto (listado, visión compartida, estatutos)</a:t>
            </a:r>
            <a:endParaRPr/>
          </a:p>
          <a:p>
            <a:pPr marL="457200" lvl="0" indent="-419100" algn="just" rtl="0">
              <a:lnSpc>
                <a:spcPct val="100000"/>
              </a:lnSpc>
              <a:spcBef>
                <a:spcPts val="600"/>
              </a:spcBef>
              <a:spcAft>
                <a:spcPts val="0"/>
              </a:spcAft>
              <a:buSzPts val="3000"/>
              <a:buChar char="▪"/>
            </a:pPr>
            <a:r>
              <a:rPr lang="es-EC" sz="1200">
                <a:latin typeface="Arial"/>
                <a:ea typeface="Arial"/>
                <a:cs typeface="Arial"/>
                <a:sym typeface="Arial"/>
              </a:rPr>
              <a:t>Gestionar el proyecto utilizando los planes integrados (Monitorizar y controlar actividades, obtener y analizar medidas, problemas)</a:t>
            </a:r>
            <a:endParaRPr/>
          </a:p>
          <a:p>
            <a:pPr marL="457200" lvl="0" indent="-419100" algn="just" rtl="0">
              <a:lnSpc>
                <a:spcPct val="100000"/>
              </a:lnSpc>
              <a:spcBef>
                <a:spcPts val="600"/>
              </a:spcBef>
              <a:spcAft>
                <a:spcPts val="0"/>
              </a:spcAft>
              <a:buSzPts val="3000"/>
              <a:buChar char="▪"/>
            </a:pPr>
            <a:r>
              <a:rPr lang="es-EC" sz="1200">
                <a:latin typeface="Arial"/>
                <a:ea typeface="Arial"/>
                <a:cs typeface="Arial"/>
                <a:sym typeface="Arial"/>
              </a:rPr>
              <a:t>Contribuir con experiencias (mejoras propuestas)</a:t>
            </a:r>
            <a:endParaRPr/>
          </a:p>
          <a:p>
            <a:pPr marL="457200" lvl="0" indent="-228600" algn="just" rtl="0">
              <a:lnSpc>
                <a:spcPct val="100000"/>
              </a:lnSpc>
              <a:spcBef>
                <a:spcPts val="600"/>
              </a:spcBef>
              <a:spcAft>
                <a:spcPts val="0"/>
              </a:spcAft>
              <a:buSzPts val="3000"/>
              <a:buNone/>
            </a:pPr>
            <a:endParaRPr sz="1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200">
                <a:latin typeface="Arial"/>
                <a:ea typeface="Arial"/>
                <a:cs typeface="Arial"/>
                <a:sym typeface="Arial"/>
              </a:rPr>
              <a:t>Coordinar con las </a:t>
            </a:r>
            <a:r>
              <a:rPr lang="es-EC" sz="1200" b="1">
                <a:latin typeface="Arial"/>
                <a:ea typeface="Arial"/>
                <a:cs typeface="Arial"/>
                <a:sym typeface="Arial"/>
              </a:rPr>
              <a:t>partes interesadas </a:t>
            </a:r>
            <a:r>
              <a:rPr lang="es-EC" sz="1200">
                <a:latin typeface="Arial"/>
                <a:ea typeface="Arial"/>
                <a:cs typeface="Arial"/>
                <a:sym typeface="Arial"/>
              </a:rPr>
              <a:t> (agendas, calendarios)</a:t>
            </a:r>
            <a:endParaRPr/>
          </a:p>
          <a:p>
            <a:pPr marL="457200" lvl="0" indent="-419100" algn="just" rtl="0">
              <a:lnSpc>
                <a:spcPct val="100000"/>
              </a:lnSpc>
              <a:spcBef>
                <a:spcPts val="600"/>
              </a:spcBef>
              <a:spcAft>
                <a:spcPts val="0"/>
              </a:spcAft>
              <a:buSzPts val="3000"/>
              <a:buChar char="▪"/>
            </a:pPr>
            <a:r>
              <a:rPr lang="es-EC" sz="1200">
                <a:latin typeface="Arial"/>
                <a:ea typeface="Arial"/>
                <a:cs typeface="Arial"/>
                <a:sym typeface="Arial"/>
              </a:rPr>
              <a:t>Gestionar compromisos, Gestionar problemas con las partes interesadas (coordinación)</a:t>
            </a:r>
            <a:endParaRPr/>
          </a:p>
          <a:p>
            <a:pPr marL="457200" lvl="0" indent="-228600" algn="just" rtl="0">
              <a:lnSpc>
                <a:spcPct val="100000"/>
              </a:lnSpc>
              <a:spcBef>
                <a:spcPts val="600"/>
              </a:spcBef>
              <a:spcAft>
                <a:spcPts val="0"/>
              </a:spcAft>
              <a:buSzPts val="3000"/>
              <a:buNone/>
            </a:pPr>
            <a:endParaRPr sz="1200">
              <a:latin typeface="Arial"/>
              <a:ea typeface="Arial"/>
              <a:cs typeface="Arial"/>
              <a:sym typeface="Arial"/>
            </a:endParaRPr>
          </a:p>
          <a:p>
            <a:pPr marL="38100" lvl="0" indent="0" algn="just" rtl="0">
              <a:lnSpc>
                <a:spcPct val="100000"/>
              </a:lnSpc>
              <a:spcBef>
                <a:spcPts val="600"/>
              </a:spcBef>
              <a:spcAft>
                <a:spcPts val="0"/>
              </a:spcAft>
              <a:buSzPts val="3000"/>
              <a:buNone/>
            </a:pPr>
            <a:endParaRPr sz="1050">
              <a:latin typeface="Arial"/>
              <a:ea typeface="Arial"/>
              <a:cs typeface="Arial"/>
              <a:sym typeface="Arial"/>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3632"/>
        <p:cNvGrpSpPr/>
        <p:nvPr/>
      </p:nvGrpSpPr>
      <p:grpSpPr>
        <a:xfrm>
          <a:off x="0" y="0"/>
          <a:ext cx="0" cy="0"/>
          <a:chOff x="0" y="0"/>
          <a:chExt cx="0" cy="0"/>
        </a:xfrm>
      </p:grpSpPr>
      <p:sp>
        <p:nvSpPr>
          <p:cNvPr id="3633" name="Google Shape;3633;p487"/>
          <p:cNvSpPr txBox="1">
            <a:spLocks noGrp="1"/>
          </p:cNvSpPr>
          <p:nvPr>
            <p:ph type="title"/>
          </p:nvPr>
        </p:nvSpPr>
        <p:spPr>
          <a:xfrm>
            <a:off x="311973" y="188914"/>
            <a:ext cx="8901038" cy="71127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Definición de procesos de la organización 1/2</a:t>
            </a:r>
            <a:endParaRPr/>
          </a:p>
        </p:txBody>
      </p:sp>
      <p:sp>
        <p:nvSpPr>
          <p:cNvPr id="3634" name="Google Shape;3634;p487"/>
          <p:cNvSpPr txBox="1">
            <a:spLocks noGrp="1"/>
          </p:cNvSpPr>
          <p:nvPr>
            <p:ph type="body" idx="1"/>
          </p:nvPr>
        </p:nvSpPr>
        <p:spPr>
          <a:xfrm>
            <a:off x="212406" y="900193"/>
            <a:ext cx="8512045" cy="49878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400" b="1">
                <a:solidFill>
                  <a:srgbClr val="00B050"/>
                </a:solidFill>
                <a:latin typeface="Arial"/>
                <a:ea typeface="Arial"/>
                <a:cs typeface="Arial"/>
                <a:sym typeface="Arial"/>
              </a:rPr>
              <a:t>Definición de procesos de la organización (3)</a:t>
            </a:r>
            <a:r>
              <a:rPr lang="es-EC" sz="1400">
                <a:solidFill>
                  <a:srgbClr val="00B050"/>
                </a:solidFill>
                <a:latin typeface="Arial"/>
                <a:ea typeface="Arial"/>
                <a:cs typeface="Arial"/>
                <a:sym typeface="Arial"/>
              </a:rPr>
              <a:t>:  </a:t>
            </a:r>
            <a:r>
              <a:rPr lang="es-EC" sz="1400">
                <a:latin typeface="Arial"/>
                <a:ea typeface="Arial"/>
                <a:cs typeface="Arial"/>
                <a:sym typeface="Arial"/>
              </a:rPr>
              <a:t>El propósito es establecer y mantener un conjunto utilizable de </a:t>
            </a:r>
            <a:r>
              <a:rPr lang="es-EC" sz="1400" b="1">
                <a:latin typeface="Arial"/>
                <a:ea typeface="Arial"/>
                <a:cs typeface="Arial"/>
                <a:sym typeface="Arial"/>
              </a:rPr>
              <a:t>activos</a:t>
            </a:r>
            <a:r>
              <a:rPr lang="es-EC" sz="1400">
                <a:latin typeface="Arial"/>
                <a:ea typeface="Arial"/>
                <a:cs typeface="Arial"/>
                <a:sym typeface="Arial"/>
              </a:rPr>
              <a:t> de proceso de la organización (</a:t>
            </a:r>
            <a:r>
              <a:rPr lang="es-EC" sz="1400" b="1">
                <a:latin typeface="Arial"/>
                <a:ea typeface="Arial"/>
                <a:cs typeface="Arial"/>
                <a:sym typeface="Arial"/>
              </a:rPr>
              <a:t>artefactos que se refieren a la descripción de procesos</a:t>
            </a:r>
            <a:r>
              <a:rPr lang="es-EC" sz="1400">
                <a:latin typeface="Arial"/>
                <a:ea typeface="Arial"/>
                <a:cs typeface="Arial"/>
                <a:sym typeface="Arial"/>
              </a:rPr>
              <a:t>), estándares del entorno de trabajo, y reglas y guías para los equipos de trabajo. La biblioteca de activos de proceso de la organización da soporte al aprendizaje y a la mejora de procesos, al permitir compartir las buenas prácticas y las lecciones aprendidas en toda la organización</a:t>
            </a:r>
            <a:endParaRPr/>
          </a:p>
          <a:p>
            <a:pPr marL="457200" lvl="0" indent="-419100" algn="just" rtl="0">
              <a:lnSpc>
                <a:spcPct val="100000"/>
              </a:lnSpc>
              <a:spcBef>
                <a:spcPts val="600"/>
              </a:spcBef>
              <a:spcAft>
                <a:spcPts val="0"/>
              </a:spcAft>
              <a:buSzPts val="3000"/>
              <a:buChar char="▪"/>
            </a:pPr>
            <a:r>
              <a:rPr lang="es-EC" sz="1400">
                <a:solidFill>
                  <a:srgbClr val="000000"/>
                </a:solidFill>
                <a:latin typeface="Arial"/>
                <a:ea typeface="Arial"/>
                <a:cs typeface="Arial"/>
                <a:sym typeface="Arial"/>
              </a:rPr>
              <a:t>Un “proceso estándar” se compone de otros procesos (es decir, subprocesos) o elementos de proceso</a:t>
            </a:r>
            <a:endParaRPr sz="1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Establecer los proceso estándar (se adapta a los servicios, áreas de negocio): procesos técnicos, procesos de gestión , administrativos, de soporte. Describen: roles del proceso, estándares, procedimientos, métodos, técnicas, herramientas, objetivos, entradas, salidas, interfaces, medidas. </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Establecer los modelos de ciclos de vida. El ciclo de vida define las fases del proyecto. Ejemplos de ciclo de vida: Cascada, espiral, prototipo evolutivo, incremental.</a:t>
            </a:r>
            <a:endParaRPr/>
          </a:p>
          <a:p>
            <a:pPr marL="457200" lvl="0" indent="-419100" algn="l" rtl="0">
              <a:lnSpc>
                <a:spcPct val="100000"/>
              </a:lnSpc>
              <a:spcBef>
                <a:spcPts val="600"/>
              </a:spcBef>
              <a:spcAft>
                <a:spcPts val="0"/>
              </a:spcAft>
              <a:buSzPts val="3000"/>
              <a:buFont typeface="Noto Sans Symbols"/>
              <a:buChar char="▪"/>
            </a:pPr>
            <a:r>
              <a:rPr lang="es-EC" sz="1400">
                <a:latin typeface="Arial"/>
                <a:ea typeface="Arial"/>
                <a:cs typeface="Arial"/>
                <a:sym typeface="Arial"/>
              </a:rPr>
              <a:t>Establecer los criterios y guías de adaptación. Adaptar el proyecto a una nueva línea de producto, entorno de trabajo, a una aplicación o a un grupo de aplicaciones. cambios controlados a los procesos debido a necesidades específicas de un proyecto o de una parte de la organización. Ejemplos: Modificar un ciclo de vida. Modificar, reemplazar elementos de proceso (Un “elemento de proceso” es la unidad fundamental (es decir, atómica) de la definición del proceso que describe las actividades y las tareas para realizar el trabajo de manera consistente).</a:t>
            </a:r>
            <a:endParaRPr sz="1100">
              <a:latin typeface="Arial"/>
              <a:ea typeface="Arial"/>
              <a:cs typeface="Arial"/>
              <a:sym typeface="Arial"/>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488"/>
          <p:cNvSpPr txBox="1">
            <a:spLocks noGrp="1"/>
          </p:cNvSpPr>
          <p:nvPr>
            <p:ph type="title"/>
          </p:nvPr>
        </p:nvSpPr>
        <p:spPr>
          <a:xfrm>
            <a:off x="212407" y="188914"/>
            <a:ext cx="9000604" cy="71127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Definición de procesos de la organización 2/2</a:t>
            </a:r>
            <a:endParaRPr/>
          </a:p>
        </p:txBody>
      </p:sp>
      <p:sp>
        <p:nvSpPr>
          <p:cNvPr id="3640" name="Google Shape;3640;p488"/>
          <p:cNvSpPr txBox="1">
            <a:spLocks noGrp="1"/>
          </p:cNvSpPr>
          <p:nvPr>
            <p:ph type="body" idx="1"/>
          </p:nvPr>
        </p:nvSpPr>
        <p:spPr>
          <a:xfrm>
            <a:off x="212406" y="900193"/>
            <a:ext cx="8512045" cy="49878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Establecer el repositorio de mediciones de la organización. Almacena medidas de producto o servicio (fiabilidad, densidad de defectos, tiempo de respuesta) y de proceso (esfuerzo, tiempo del ciclo, eficiencia para eliminar defectos). Se cambia el conjunto de medidas: al añadir nuevos procesos, mayor granularidad, mayor visibilidad, al eliminar medidas</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Establecer la biblioteca de activos de procesos de la organización. Ejemplos de elementos a almacenar (políticas, descripciones de proceso, procedimientos (proced. de estimación), Planes de desarrollo, Planes de adquisición, Planes de Aseguramiento de la calidad, checklists). Diseñar e implementar la biblioteca de activos, criterios para incluir elementos, catálogo de elementos de la biblioteca.</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Establecer los estándares del entorno de trabajo. Ejemplo de estándares de entorno: Procedimientos, hardware y software de puesto de trabajo estándar</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Establecer las reglas y guías para los equipos: Los miembros del equipo deberían entender los estándares para trabajar y participar de acuerdo a dichos estándares. Guías para estructurar los equipos, líneas de comunicación, criterios para selección de líder de los equipos, reglas (como se informa el trabajo, como se revisa el trabajo, quién aprueba el trabajo, como se aprueba el trabajo, como )</a:t>
            </a:r>
            <a:endParaRPr sz="1200">
              <a:latin typeface="Arial"/>
              <a:ea typeface="Arial"/>
              <a:cs typeface="Arial"/>
              <a:sym typeface="Arial"/>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3644"/>
        <p:cNvGrpSpPr/>
        <p:nvPr/>
      </p:nvGrpSpPr>
      <p:grpSpPr>
        <a:xfrm>
          <a:off x="0" y="0"/>
          <a:ext cx="0" cy="0"/>
          <a:chOff x="0" y="0"/>
          <a:chExt cx="0" cy="0"/>
        </a:xfrm>
      </p:grpSpPr>
      <p:sp>
        <p:nvSpPr>
          <p:cNvPr id="3645" name="Google Shape;3645;p489"/>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Formación en la Organización</a:t>
            </a:r>
            <a:endParaRPr/>
          </a:p>
        </p:txBody>
      </p:sp>
      <p:sp>
        <p:nvSpPr>
          <p:cNvPr id="3646" name="Google Shape;3646;p489"/>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Formación en la organización (3)</a:t>
            </a:r>
            <a:r>
              <a:rPr lang="es-EC" sz="1800">
                <a:solidFill>
                  <a:srgbClr val="00B050"/>
                </a:solidFill>
                <a:latin typeface="Arial"/>
                <a:ea typeface="Arial"/>
                <a:cs typeface="Arial"/>
                <a:sym typeface="Arial"/>
              </a:rPr>
              <a:t>: </a:t>
            </a:r>
            <a:r>
              <a:rPr lang="es-EC" sz="1800">
                <a:latin typeface="Arial"/>
                <a:ea typeface="Arial"/>
                <a:cs typeface="Arial"/>
                <a:sym typeface="Arial"/>
              </a:rPr>
              <a:t>Desarrollar las habilidades y los conocimientos de  las personas para que puedan desempeñar sus roles eficaz y eficientemente</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Establecer las necesidades estratégicas de formación (Hacerlo en base a los procesos estándar de la organización, al plan estratégico, evaluaciones de habilidades, otras iniciativas)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Determinar qué necesidades de formación son responsabilidades de la organización. Formación para desarrollar las habilidades y el conocimiento necesario para realizar las actividades de la empresa. Necesidades de formación comunes al proyecto </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Establecer un plan de formación. Plan para impartir la formación. Temas de formación, calendario, recursos necesarios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Establecer los ambientes formación. Aula, Auto-estudio, Videos, charlas, programas con externos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Impartir la formación  (instructores)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Establecer los registros de formación. Mantener un registro de todos los estudiantes que asistan a las clases y completen con éxito la formación.</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Evaluar la eficacia de la formación. Realizar pruebas, encuestas posteriores a la formación, mecanismos de evaluación incluido en los cursos.</a:t>
            </a:r>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9"/>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Modelo de McCall II</a:t>
            </a:r>
            <a:endParaRPr sz="4000" b="1" i="0" u="none" strike="noStrike" cap="none">
              <a:solidFill>
                <a:srgbClr val="1C405D"/>
              </a:solidFill>
              <a:latin typeface="Arial"/>
              <a:ea typeface="Arial"/>
              <a:cs typeface="Arial"/>
              <a:sym typeface="Arial"/>
            </a:endParaRPr>
          </a:p>
        </p:txBody>
      </p:sp>
      <p:cxnSp>
        <p:nvCxnSpPr>
          <p:cNvPr id="454" name="Google Shape;454;p4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55" name="Google Shape;455;p4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56" name="Google Shape;456;p4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49</a:t>
            </a:fld>
            <a:endParaRPr/>
          </a:p>
        </p:txBody>
      </p:sp>
      <p:sp>
        <p:nvSpPr>
          <p:cNvPr id="457" name="Google Shape;457;p49"/>
          <p:cNvSpPr txBox="1"/>
          <p:nvPr/>
        </p:nvSpPr>
        <p:spPr>
          <a:xfrm>
            <a:off x="296326" y="1212569"/>
            <a:ext cx="8477166" cy="5167223"/>
          </a:xfrm>
          <a:prstGeom prst="rect">
            <a:avLst/>
          </a:prstGeom>
          <a:noFill/>
          <a:ln>
            <a:noFill/>
          </a:ln>
        </p:spPr>
        <p:txBody>
          <a:bodyPr spcFirstLastPara="1" wrap="square" lIns="91425" tIns="91425" rIns="91425" bIns="91425" anchor="t" anchorCtr="0">
            <a:noAutofit/>
          </a:bodyPr>
          <a:lstStyle/>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Mantenibilidad</a:t>
            </a:r>
            <a:r>
              <a:rPr lang="es-EC" sz="2400" b="0" i="0" u="none" strike="noStrike" cap="none">
                <a:solidFill>
                  <a:srgbClr val="263238"/>
                </a:solidFill>
                <a:latin typeface="Arial"/>
                <a:ea typeface="Arial"/>
                <a:cs typeface="Arial"/>
                <a:sym typeface="Arial"/>
              </a:rPr>
              <a:t>: Esfuerzo requerido para localizar y arreglar un error en un programa.</a:t>
            </a:r>
            <a:endParaRPr/>
          </a:p>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Flexibilidad</a:t>
            </a:r>
            <a:r>
              <a:rPr lang="es-EC" sz="2400" b="0" i="0" u="none" strike="noStrike" cap="none">
                <a:solidFill>
                  <a:srgbClr val="263238"/>
                </a:solidFill>
                <a:latin typeface="Arial"/>
                <a:ea typeface="Arial"/>
                <a:cs typeface="Arial"/>
                <a:sym typeface="Arial"/>
              </a:rPr>
              <a:t>: Esfuerzo requerido para modificar un programa operativo.</a:t>
            </a:r>
            <a:endParaRPr/>
          </a:p>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Testabilidad</a:t>
            </a:r>
            <a:r>
              <a:rPr lang="es-EC" sz="2400" b="0" i="0" u="none" strike="noStrike" cap="none">
                <a:solidFill>
                  <a:srgbClr val="263238"/>
                </a:solidFill>
                <a:latin typeface="Arial"/>
                <a:ea typeface="Arial"/>
                <a:cs typeface="Arial"/>
                <a:sym typeface="Arial"/>
              </a:rPr>
              <a:t>: Esfuerzo requerido para probar un programa para asegurar que realiza su función requerida.</a:t>
            </a:r>
            <a:endParaRPr/>
          </a:p>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Portabilidad</a:t>
            </a:r>
            <a:r>
              <a:rPr lang="es-EC" sz="2400" b="0" i="0" u="none" strike="noStrike" cap="none">
                <a:solidFill>
                  <a:srgbClr val="263238"/>
                </a:solidFill>
                <a:latin typeface="Arial"/>
                <a:ea typeface="Arial"/>
                <a:cs typeface="Arial"/>
                <a:sym typeface="Arial"/>
              </a:rPr>
              <a:t>: Esfuerzo requerido para probar un programa para asegurar que realiza su función prevista.</a:t>
            </a:r>
            <a:endParaRPr/>
          </a:p>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Reusabilidad</a:t>
            </a:r>
            <a:r>
              <a:rPr lang="es-EC" sz="2400" b="0" i="0" u="none" strike="noStrike" cap="none">
                <a:solidFill>
                  <a:srgbClr val="263238"/>
                </a:solidFill>
                <a:latin typeface="Arial"/>
                <a:ea typeface="Arial"/>
                <a:cs typeface="Arial"/>
                <a:sym typeface="Arial"/>
              </a:rPr>
              <a:t>: Hasta que punto un programa o partes de un programa pueden reutilizarse en otras aplicaciones (relativo a las funciones que el programa realiza)</a:t>
            </a:r>
            <a:endParaRPr/>
          </a:p>
          <a:p>
            <a:pPr marL="457200" marR="0" lvl="0" indent="-457200" algn="just" rtl="0">
              <a:lnSpc>
                <a:spcPct val="100000"/>
              </a:lnSpc>
              <a:spcBef>
                <a:spcPts val="600"/>
              </a:spcBef>
              <a:spcAft>
                <a:spcPts val="0"/>
              </a:spcAft>
              <a:buClr>
                <a:srgbClr val="CFD8DC"/>
              </a:buClr>
              <a:buSzPts val="3000"/>
              <a:buFont typeface="Noto Sans Symbols"/>
              <a:buChar char="▪"/>
            </a:pPr>
            <a:r>
              <a:rPr lang="es-EC" sz="2400" b="1" i="0" u="none" strike="noStrike" cap="none">
                <a:solidFill>
                  <a:srgbClr val="263238"/>
                </a:solidFill>
                <a:latin typeface="Arial"/>
                <a:ea typeface="Arial"/>
                <a:cs typeface="Arial"/>
                <a:sym typeface="Arial"/>
              </a:rPr>
              <a:t>Interoperabilidad</a:t>
            </a:r>
            <a:r>
              <a:rPr lang="es-EC" sz="2400" b="0" i="0" u="none" strike="noStrike" cap="none">
                <a:solidFill>
                  <a:srgbClr val="263238"/>
                </a:solidFill>
                <a:latin typeface="Arial"/>
                <a:ea typeface="Arial"/>
                <a:cs typeface="Arial"/>
                <a:sym typeface="Arial"/>
              </a:rPr>
              <a:t>: Esfuerzo requerido para acoplar un sistema a otro.</a:t>
            </a:r>
            <a:endParaRPr sz="2400" b="0" i="0" u="none" strike="noStrike" cap="none">
              <a:solidFill>
                <a:srgbClr val="263238"/>
              </a:solidFill>
              <a:latin typeface="Arial"/>
              <a:ea typeface="Arial"/>
              <a:cs typeface="Arial"/>
              <a:sym typeface="Arial"/>
            </a:endParaRPr>
          </a:p>
          <a:p>
            <a:pPr marL="457200" marR="0" lvl="0" indent="-266700" algn="just" rtl="0">
              <a:lnSpc>
                <a:spcPct val="100000"/>
              </a:lnSpc>
              <a:spcBef>
                <a:spcPts val="600"/>
              </a:spcBef>
              <a:spcAft>
                <a:spcPts val="0"/>
              </a:spcAft>
              <a:buClr>
                <a:srgbClr val="CFD8DC"/>
              </a:buClr>
              <a:buSzPts val="3000"/>
              <a:buFont typeface="Noto Sans Symbols"/>
              <a:buNone/>
            </a:pPr>
            <a:endParaRPr sz="2000" b="0" i="0" u="none" strike="noStrike" cap="none">
              <a:solidFill>
                <a:srgbClr val="263238"/>
              </a:solidFill>
              <a:latin typeface="Arial"/>
              <a:ea typeface="Arial"/>
              <a:cs typeface="Arial"/>
              <a:sym typeface="Arial"/>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3650"/>
        <p:cNvGrpSpPr/>
        <p:nvPr/>
      </p:nvGrpSpPr>
      <p:grpSpPr>
        <a:xfrm>
          <a:off x="0" y="0"/>
          <a:ext cx="0" cy="0"/>
          <a:chOff x="0" y="0"/>
          <a:chExt cx="0" cy="0"/>
        </a:xfrm>
      </p:grpSpPr>
      <p:sp>
        <p:nvSpPr>
          <p:cNvPr id="3651" name="Google Shape;3651;p490"/>
          <p:cNvSpPr txBox="1">
            <a:spLocks noGrp="1"/>
          </p:cNvSpPr>
          <p:nvPr>
            <p:ph type="title"/>
          </p:nvPr>
        </p:nvSpPr>
        <p:spPr>
          <a:xfrm>
            <a:off x="333487" y="188914"/>
            <a:ext cx="8879524" cy="71127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Enfoque de procesos en la organización</a:t>
            </a:r>
            <a:endParaRPr/>
          </a:p>
        </p:txBody>
      </p:sp>
      <p:sp>
        <p:nvSpPr>
          <p:cNvPr id="3652" name="Google Shape;3652;p490"/>
          <p:cNvSpPr txBox="1">
            <a:spLocks noGrp="1"/>
          </p:cNvSpPr>
          <p:nvPr>
            <p:ph type="body" idx="1"/>
          </p:nvPr>
        </p:nvSpPr>
        <p:spPr>
          <a:xfrm>
            <a:off x="212406" y="900193"/>
            <a:ext cx="8512045"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b="1">
                <a:solidFill>
                  <a:srgbClr val="00B050"/>
                </a:solidFill>
                <a:latin typeface="Arial"/>
                <a:ea typeface="Arial"/>
                <a:cs typeface="Arial"/>
                <a:sym typeface="Arial"/>
              </a:rPr>
              <a:t>Enfoque de procesos en la organización (3)</a:t>
            </a:r>
            <a:r>
              <a:rPr lang="es-EC" sz="1600">
                <a:solidFill>
                  <a:srgbClr val="00B050"/>
                </a:solidFill>
                <a:latin typeface="Arial"/>
                <a:ea typeface="Arial"/>
                <a:cs typeface="Arial"/>
                <a:sym typeface="Arial"/>
              </a:rPr>
              <a:t>:  </a:t>
            </a:r>
            <a:r>
              <a:rPr lang="es-EC" sz="1600">
                <a:latin typeface="Arial"/>
                <a:ea typeface="Arial"/>
                <a:cs typeface="Arial"/>
                <a:sym typeface="Arial"/>
              </a:rPr>
              <a:t>El propósito es planificar, implementar y desplegar las mejoras de proceso de la organización, basadas en una comprensión completa de fortalezas y debilidades actuales de los procesos y de los activos de proceso de la organización.</a:t>
            </a:r>
            <a:endParaRPr/>
          </a:p>
          <a:p>
            <a:pPr marL="457200" lvl="0" indent="-419100" algn="just" rtl="0">
              <a:lnSpc>
                <a:spcPct val="100000"/>
              </a:lnSpc>
              <a:spcBef>
                <a:spcPts val="600"/>
              </a:spcBef>
              <a:spcAft>
                <a:spcPts val="0"/>
              </a:spcAft>
              <a:buSzPts val="3000"/>
              <a:buChar char="▪"/>
            </a:pPr>
            <a:r>
              <a:rPr lang="es-EC" sz="1600" i="1">
                <a:solidFill>
                  <a:srgbClr val="5142BB"/>
                </a:solidFill>
                <a:latin typeface="Arial"/>
                <a:ea typeface="Arial"/>
                <a:cs typeface="Arial"/>
                <a:sym typeface="Arial"/>
              </a:rPr>
              <a:t>Determinar las oportunidades de mejora</a:t>
            </a:r>
            <a:r>
              <a:rPr lang="es-EC" sz="1600">
                <a:latin typeface="Arial"/>
                <a:ea typeface="Arial"/>
                <a:cs typeface="Arial"/>
                <a:sym typeface="Arial"/>
              </a:rPr>
              <a:t>. Objetivos de rendimiento de procesos: Mejorar la satisfacción del cliente en un determinado valor. Reducir la tasa de inserción de defectos. Mejorar la productividad en un determinado porcentaje. (Mejorar la calidad de los productos. ¿ Se puede poner tan general ?) . Evaluar los procesos de la organización (CMM, ISO). Analizar las mejoras de proceso candidatas (Midiendo y analizando los resultados, Evaluando la satisfacción del cliente, mejoras propuestas por líderes, resultados de la evaluación de procesos, prácticas de otras organizaciones). Análisis costo-beneficio de las mejoras. Análisis causa-efecto.</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Planificar e implementar las acciones de proceso. El involucramiento de las partes interesadas ayuda a obtener el compromiso. Hacer un pilotaje</a:t>
            </a:r>
            <a:endParaRPr/>
          </a:p>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Desplegar los activos de proceso e incorporar las experiencias.  Implementar o cambiar los activos de procesos (artefactos), materiales de formación, comunicación. Implementar en los nuevos proyectos. Registros de la adaptación  e implementación. Monitorizar las implementaciones. Auditorias de conformidad del proceso (</a:t>
            </a:r>
            <a:r>
              <a:rPr lang="es-EC" sz="1600" b="1">
                <a:latin typeface="Arial"/>
                <a:ea typeface="Arial"/>
                <a:cs typeface="Arial"/>
                <a:sym typeface="Arial"/>
              </a:rPr>
              <a:t>process conformance</a:t>
            </a:r>
            <a:r>
              <a:rPr lang="es-EC" sz="1600">
                <a:latin typeface="Arial"/>
                <a:ea typeface="Arial"/>
                <a:cs typeface="Arial"/>
                <a:sym typeface="Arial"/>
              </a:rPr>
              <a:t>). Realizar revisiones y obtener retroalimentación </a:t>
            </a:r>
            <a:endParaRPr sz="1200">
              <a:latin typeface="Arial"/>
              <a:ea typeface="Arial"/>
              <a:cs typeface="Arial"/>
              <a:sym typeface="Arial"/>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491"/>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Gestión de riesgos</a:t>
            </a:r>
            <a:endParaRPr/>
          </a:p>
        </p:txBody>
      </p:sp>
      <p:sp>
        <p:nvSpPr>
          <p:cNvPr id="3658" name="Google Shape;3658;p491"/>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a:solidFill>
                  <a:srgbClr val="00B050"/>
                </a:solidFill>
                <a:latin typeface="Arial"/>
                <a:ea typeface="Arial"/>
                <a:cs typeface="Arial"/>
                <a:sym typeface="Arial"/>
              </a:rPr>
              <a:t>Gestión de riesgos (3). </a:t>
            </a:r>
            <a:r>
              <a:rPr lang="es-EC" sz="1800">
                <a:latin typeface="Arial"/>
                <a:ea typeface="Arial"/>
                <a:cs typeface="Arial"/>
                <a:sym typeface="Arial"/>
              </a:rPr>
              <a:t>El propósito es identificar los problemas potenciales antes de que ocurran para que las actividades de tratamiento de riesgos puedan planificarse para mitigar los impactos sobre la consecución de objetivos.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Determinar las fuentes y categorías de riesgos. Requisitos, Tecnología, Recursos, Personal.</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Definir los parámetros de riesgos. Probabilidad del riesgo. Consecuencia del riesgos. Umbral para desencadenar la gestión.</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Establecer una estrategia. Métodos y herramientas para identificación, análisis, mitigación, monitorización de riesgos. </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Identificar riesgos. Cuestionario. Entrevistas. Bases de datos de lecciones aprendidas. Listado incluyendo las condiciones y consecuencias de ocurrencia</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Evaluar, priorizar riesgos. Asignar una importancia a cada riesgo. Prioridad asignada.</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Desarrollar planes de mitigación de riesgos.  Los planes de mitigación se generan para los riesgos con consecuencias altas e inaceptables.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Implementar planes de mitigación de riesgos. Implementar el plan de mitigación y monitorear.</a:t>
            </a: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sp>
        <p:nvSpPr>
          <p:cNvPr id="3663" name="Google Shape;3663;p492"/>
          <p:cNvSpPr txBox="1">
            <a:spLocks noGrp="1"/>
          </p:cNvSpPr>
          <p:nvPr>
            <p:ph type="title"/>
          </p:nvPr>
        </p:nvSpPr>
        <p:spPr>
          <a:xfrm>
            <a:off x="264476" y="231946"/>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Solución técnica 1/2</a:t>
            </a:r>
            <a:endParaRPr/>
          </a:p>
        </p:txBody>
      </p:sp>
      <p:sp>
        <p:nvSpPr>
          <p:cNvPr id="3664" name="Google Shape;3664;p492"/>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Solución Técnica(3)</a:t>
            </a:r>
            <a:r>
              <a:rPr lang="es-EC" sz="1800">
                <a:solidFill>
                  <a:srgbClr val="00B050"/>
                </a:solidFill>
                <a:latin typeface="Arial"/>
                <a:ea typeface="Arial"/>
                <a:cs typeface="Arial"/>
                <a:sym typeface="Arial"/>
              </a:rPr>
              <a:t>. </a:t>
            </a:r>
            <a:r>
              <a:rPr lang="es-EC" sz="1800">
                <a:latin typeface="Arial"/>
                <a:ea typeface="Arial"/>
                <a:cs typeface="Arial"/>
                <a:sym typeface="Arial"/>
              </a:rPr>
              <a:t>Aplicable a cualquier nivel de la arquitectura, se aplica a productos o componentes de productos o procesos del ciclo de vida del producto (selección y adaptación de procesos). Evaluar y seleccionar soluciones que satisfacen un conjunto de requisitos. Se usan simulaciones, pilotos, prototipos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Desarrollar soluciones alternativas y los criterios de selección. (Desarrollo propio, personalización de producto comercial, contratar servicio) Costos de desarrollo, beneficios , mantenimiento, complejidad, crecimiento del producto, evolución de los requisitos, capacidades del personal, atributos de calidad, garantías y riesgos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Seleccionar las soluciones de componente de producto. Análisis razonado y decisiones.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Diseñar el producto. Diseño de alto nivel y diseño detallado. Los arquitectos proponen y desarrollan un modelo de producto, haciendo juicios sobre la asignación de los requisitos funcionales y de atributos de calidad a los componentes de producto, incluyendo hardware y software.</a:t>
            </a: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Diseñar las interfaces. Interfaces internas o externas. </a:t>
            </a:r>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p493"/>
          <p:cNvSpPr txBox="1">
            <a:spLocks noGrp="1"/>
          </p:cNvSpPr>
          <p:nvPr>
            <p:ph type="title"/>
          </p:nvPr>
        </p:nvSpPr>
        <p:spPr>
          <a:xfrm>
            <a:off x="264476" y="231946"/>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Solución técnica 2/2</a:t>
            </a:r>
            <a:endParaRPr/>
          </a:p>
        </p:txBody>
      </p:sp>
      <p:sp>
        <p:nvSpPr>
          <p:cNvPr id="3670" name="Google Shape;3670;p493"/>
          <p:cNvSpPr txBox="1">
            <a:spLocks noGrp="1"/>
          </p:cNvSpPr>
          <p:nvPr>
            <p:ph type="body" idx="1"/>
          </p:nvPr>
        </p:nvSpPr>
        <p:spPr>
          <a:xfrm>
            <a:off x="0" y="680484"/>
            <a:ext cx="9025666" cy="541481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a:latin typeface="Arial"/>
                <a:ea typeface="Arial"/>
                <a:cs typeface="Arial"/>
                <a:sym typeface="Arial"/>
              </a:rPr>
              <a:t>Factores que afectan la decisión de hacer o comprar (mediante una aproximación formal de evaluación):</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Funciones que los productos proporcionarán y cómo estas funciones se ajustarán al proyecto.</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Recursos y habilidades disponibles en la organización </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Costes de adquisición frente a costes de desarrollo interno</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Fechas críticas de integración y de entrega.</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Alianzas de negocio estratégicas, incluyendo requisitos de negocio de alto nivel.</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Investigación de mercado de productos disponibles, incluyendo productos COTS.</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Funcionalidad y calidad de los productos disponibles.</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Habilidades y capacidades de los proveedores potenciales.</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Licencias, garantías, responsabilidades y limitaciones asociadas con los productos que están siendo adquiridos.</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Disponibilidad del producto</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Reducción del riesgo.</a:t>
            </a:r>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Implementación (Codificar el software, documentar). Programación O.O. Generación de código. Reutilización </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Desarrollar y mantener la documentación (manual de usuario, de operador, de mantenimiento, ayuda en línea)</a:t>
            </a:r>
            <a:endParaRPr sz="1400">
              <a:latin typeface="Arial"/>
              <a:ea typeface="Arial"/>
              <a:cs typeface="Arial"/>
              <a:sym typeface="Arial"/>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3674"/>
        <p:cNvGrpSpPr/>
        <p:nvPr/>
      </p:nvGrpSpPr>
      <p:grpSpPr>
        <a:xfrm>
          <a:off x="0" y="0"/>
          <a:ext cx="0" cy="0"/>
          <a:chOff x="0" y="0"/>
          <a:chExt cx="0" cy="0"/>
        </a:xfrm>
      </p:grpSpPr>
      <p:sp>
        <p:nvSpPr>
          <p:cNvPr id="3675" name="Google Shape;3675;p494"/>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Validación</a:t>
            </a:r>
            <a:endParaRPr/>
          </a:p>
        </p:txBody>
      </p:sp>
      <p:sp>
        <p:nvSpPr>
          <p:cNvPr id="3676" name="Google Shape;3676;p494"/>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Validación(3)</a:t>
            </a:r>
            <a:r>
              <a:rPr lang="es-EC" sz="1800">
                <a:solidFill>
                  <a:srgbClr val="00B050"/>
                </a:solidFill>
                <a:latin typeface="Arial"/>
                <a:ea typeface="Arial"/>
                <a:cs typeface="Arial"/>
                <a:sym typeface="Arial"/>
              </a:rPr>
              <a:t>. </a:t>
            </a:r>
            <a:r>
              <a:rPr lang="es-EC" sz="1800">
                <a:latin typeface="Arial"/>
                <a:ea typeface="Arial"/>
                <a:cs typeface="Arial"/>
                <a:sym typeface="Arial"/>
              </a:rPr>
              <a:t>El propósito es demostrar que un producto cumple con su uso previsto cuando se ubica en el entorno previsto. Se aplica a requisitos, diseños, prototipos. Realizarla en fases tempranas. La verificación asegura que “lo construyó correctamente”; mientras que la validación asegura que “construyó lo correcto”.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Seleccionar los productos para validación. Tener en cuenta la relación con las necesidades del usuario final. (Requisitos, Sistema, Software, Documentación, Interfaces de usuario). Métodos de validación (Debates con los usuarios finales, demostraciones con prototipos, pilotos, demostraciones funcionales, pruebas realizadas por los usuarios finales, entrega incremental del trabajo.)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Establecer el procedimiento y los criterios de validación. Criterios para asegurar que el producto cumpla su uso previsto. Se puede utilizar los casos y las pruebas de aceptación. Evaluación de los servicios de mantenimiento de formación y de soporte. Criterios de aceptación del cliente, umbrales de desviación  del rendimiento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Realizar la validación y Analizar los resultados de la validación. Documentar los procedimientos de validación y anotar las desviaciones. Informes de deficiencias de validación. </a:t>
            </a:r>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3680"/>
        <p:cNvGrpSpPr/>
        <p:nvPr/>
      </p:nvGrpSpPr>
      <p:grpSpPr>
        <a:xfrm>
          <a:off x="0" y="0"/>
          <a:ext cx="0" cy="0"/>
          <a:chOff x="0" y="0"/>
          <a:chExt cx="0" cy="0"/>
        </a:xfrm>
      </p:grpSpPr>
      <p:sp>
        <p:nvSpPr>
          <p:cNvPr id="3681" name="Google Shape;3681;p495"/>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Verificación</a:t>
            </a:r>
            <a:endParaRPr/>
          </a:p>
        </p:txBody>
      </p:sp>
      <p:sp>
        <p:nvSpPr>
          <p:cNvPr id="3682" name="Google Shape;3682;p495"/>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Verificación(3)</a:t>
            </a:r>
            <a:r>
              <a:rPr lang="es-EC" sz="1800">
                <a:solidFill>
                  <a:srgbClr val="00B050"/>
                </a:solidFill>
                <a:latin typeface="Arial"/>
                <a:ea typeface="Arial"/>
                <a:cs typeface="Arial"/>
                <a:sym typeface="Arial"/>
              </a:rPr>
              <a:t>. </a:t>
            </a:r>
            <a:r>
              <a:rPr lang="es-EC" sz="1800">
                <a:latin typeface="Arial"/>
                <a:ea typeface="Arial"/>
                <a:cs typeface="Arial"/>
                <a:sym typeface="Arial"/>
              </a:rPr>
              <a:t>El propósito es asegurar que los productos de trabajo seleccionados cumplen los requisitos especificados. La verificación asegura que lo construyó correctamente (inspecciones, programación en pares, Walkthroughs). En entornos ágiles dado el involucramiento del cliente y las frecuentes versiones, la verificación y la validación se apoyan entre si. Encontrar defectos en fases tempranas.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 Preparar la verificación. Los productos de trabajo se seleccionan en base a su contribución para conseguir los objetivos y los requisitos del proyecto. Métodos de verificación: Evaluación de la arquitectura, pruebas de unidad, pruebas de rendimiento, pruebas de aceptación, pruebas de cobertura, pruebas de integración continua. Se definen criterios para asegurar que los productos cumplen los requisitos (requisitos de producto, estándares). Se usan listas de comprobación, criterios de entrada/salida para los productos.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Verificar los productos. Verificar incrementalmente. Detección temprana de defectos. Los resultados de las revisiones comunicar para su corrección. Datos de revisión (fase en la que se inyectó el defecto, tipo de defecto, causas del defecto, impacto, historias de usuario asociadas al defecto, usuarios finales asociados al defecto). Como resultado se tiene el informe de problemas. Peticiones de cambios de métodos, criterios y del entorno de verificación. Analizar los datos de los defectos.</a:t>
            </a:r>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7" name="Google Shape;3687;p496"/>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Rendimiento de la organización</a:t>
            </a:r>
            <a:endParaRPr/>
          </a:p>
        </p:txBody>
      </p:sp>
      <p:sp>
        <p:nvSpPr>
          <p:cNvPr id="3688" name="Google Shape;3688;p496"/>
          <p:cNvSpPr txBox="1">
            <a:spLocks noGrp="1"/>
          </p:cNvSpPr>
          <p:nvPr>
            <p:ph type="body" idx="1"/>
          </p:nvPr>
        </p:nvSpPr>
        <p:spPr>
          <a:xfrm>
            <a:off x="0" y="913590"/>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400" b="1">
                <a:solidFill>
                  <a:srgbClr val="00B050"/>
                </a:solidFill>
                <a:latin typeface="Arial"/>
                <a:ea typeface="Arial"/>
                <a:cs typeface="Arial"/>
                <a:sym typeface="Arial"/>
              </a:rPr>
              <a:t>Rendimiento de la organización (4)</a:t>
            </a:r>
            <a:r>
              <a:rPr lang="es-EC" sz="1400">
                <a:solidFill>
                  <a:srgbClr val="00B050"/>
                </a:solidFill>
                <a:latin typeface="Arial"/>
                <a:ea typeface="Arial"/>
                <a:cs typeface="Arial"/>
                <a:sym typeface="Arial"/>
              </a:rPr>
              <a:t>: </a:t>
            </a:r>
            <a:r>
              <a:rPr lang="es-EC" sz="1400">
                <a:latin typeface="Arial"/>
                <a:ea typeface="Arial"/>
                <a:cs typeface="Arial"/>
                <a:sym typeface="Arial"/>
              </a:rPr>
              <a:t>Establecer y mantener una comprensión cuantitativa del rendimiento de los procesos seleccionados del conjunto de proceso estándar de la organización para dar soporte a la consecución de los objetivos de calidad y rendimiento de proceso, y para proporcionar datos, líneas base y modelos de rendimiento de proceso con los que gestionar cuantitativamente los proyectos de la organización</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Establecer los objetivos de calidad  y de rendimiento del proceso. Objetivos cuantitativos ejemplo: Entregar los productos dentro del presupuesto y plazo. Mejorar la calidad del producto en un porcentaje especificado, Mejorar la productividad en un porcentaje, Mantener las tasas de satisfacción del cliente.</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Seleccionar los procesos. No es posible ni útil ni está justificado económicamente aplicar las técnicas de gestión estadística a todos los procesos o subprocesos del conjunto de procesos estándar de la organización.  Aplicar criterios de selección (Criterios fuertemente relacionados con los objetivos del negocio, contribuye a la calidad y rendimiento). Trazabilidad: Establecer la correspondencia de los subprocesos con los objetivos.</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Establecer las medidas de rendimiento de proceso. Seleccionar las medidas que reflejen los atributos apropiados (calidad y rendimiento) (GQM)</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Analizar el rendimiento de proceso y establecer las líneas base. Líneas base de rendimiento de proceso para caracterizar el rendimiento de subgrupos de la organización (línea de producto, línea de negocio, tamaño del producto)</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Establecer los modelos. Los modelos de rendimiento de proceso se usan para estimar o predecir el valor de una medida de rendimiento de proceso a partir de los valores de otras mediciones de proceso, de producto y de servicio. Modelos de regresión. Modelos dinámicos de sistema. Modelos de simulación.</a:t>
            </a:r>
            <a:endParaRPr sz="1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200">
              <a:latin typeface="Arial"/>
              <a:ea typeface="Arial"/>
              <a:cs typeface="Arial"/>
              <a:sym typeface="Arial"/>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3692"/>
        <p:cNvGrpSpPr/>
        <p:nvPr/>
      </p:nvGrpSpPr>
      <p:grpSpPr>
        <a:xfrm>
          <a:off x="0" y="0"/>
          <a:ext cx="0" cy="0"/>
          <a:chOff x="0" y="0"/>
          <a:chExt cx="0" cy="0"/>
        </a:xfrm>
      </p:grpSpPr>
      <p:sp>
        <p:nvSpPr>
          <p:cNvPr id="3693" name="Google Shape;3693;p497"/>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Gestión cuantitativa del proyecto 1/4</a:t>
            </a:r>
            <a:endParaRPr/>
          </a:p>
        </p:txBody>
      </p:sp>
      <p:sp>
        <p:nvSpPr>
          <p:cNvPr id="3694" name="Google Shape;3694;p497"/>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b="1">
                <a:solidFill>
                  <a:srgbClr val="00B050"/>
                </a:solidFill>
                <a:latin typeface="Arial"/>
                <a:ea typeface="Arial"/>
                <a:cs typeface="Arial"/>
                <a:sym typeface="Arial"/>
              </a:rPr>
              <a:t>Gestión cuantitativa del proyecto(4)</a:t>
            </a:r>
            <a:r>
              <a:rPr lang="es-EC" sz="1800">
                <a:solidFill>
                  <a:srgbClr val="00B050"/>
                </a:solidFill>
                <a:latin typeface="Arial"/>
                <a:ea typeface="Arial"/>
                <a:cs typeface="Arial"/>
                <a:sym typeface="Arial"/>
              </a:rPr>
              <a:t>: </a:t>
            </a:r>
            <a:r>
              <a:rPr lang="es-EC" sz="1800">
                <a:latin typeface="Arial"/>
                <a:ea typeface="Arial"/>
                <a:cs typeface="Arial"/>
                <a:sym typeface="Arial"/>
              </a:rPr>
              <a:t>Gestionar cuantitativamente el proyecto para alcanzar los objetivos establecidos de calidad y de rendimiento del proceso en el proyecto.</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Seleccionar los subprocesos y los atributos críticos para comprender el rendimiento y que ayuden a alcanzar los objetivos de calidad y rendimiento del proyecto. Seleccionar las medidas y las técnicas analíticas a utilizarse en la gestión cuantitativa. Ayuda a comprender cuantitativamente el rendimiento esperado de procesos y subprocesos. </a:t>
            </a:r>
            <a:r>
              <a:rPr lang="es-EC" sz="1800" i="1">
                <a:latin typeface="Arial"/>
                <a:ea typeface="Arial"/>
                <a:cs typeface="Arial"/>
                <a:sym typeface="Arial"/>
              </a:rPr>
              <a:t>Realizar un análisis de causa raíz para identificar las deficiencias</a:t>
            </a:r>
            <a:r>
              <a:rPr lang="es-EC" sz="1800">
                <a:latin typeface="Arial"/>
                <a:ea typeface="Arial"/>
                <a:cs typeface="Arial"/>
                <a:sym typeface="Arial"/>
              </a:rPr>
              <a:t>. Pensamiento estadístico y el uso correcto de técnicas estadísticas. </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El proceso definido del proyecto es un subconjunto de subprocesos interrelacionados que conforman un proceso integrado y coherente para el proyecto </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3698"/>
        <p:cNvGrpSpPr/>
        <p:nvPr/>
      </p:nvGrpSpPr>
      <p:grpSpPr>
        <a:xfrm>
          <a:off x="0" y="0"/>
          <a:ext cx="0" cy="0"/>
          <a:chOff x="0" y="0"/>
          <a:chExt cx="0" cy="0"/>
        </a:xfrm>
      </p:grpSpPr>
      <p:sp>
        <p:nvSpPr>
          <p:cNvPr id="3699" name="Google Shape;3699;p498"/>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Gestión cuantitativa del proyecto 2/4</a:t>
            </a:r>
            <a:endParaRPr/>
          </a:p>
        </p:txBody>
      </p:sp>
      <p:sp>
        <p:nvSpPr>
          <p:cNvPr id="3700" name="Google Shape;3700;p498"/>
          <p:cNvSpPr txBox="1">
            <a:spLocks noGrp="1"/>
          </p:cNvSpPr>
          <p:nvPr>
            <p:ph type="body" idx="1"/>
          </p:nvPr>
        </p:nvSpPr>
        <p:spPr>
          <a:xfrm>
            <a:off x="774550" y="706556"/>
            <a:ext cx="8251115" cy="5554395"/>
          </a:xfrm>
          <a:prstGeom prst="rect">
            <a:avLst/>
          </a:prstGeom>
          <a:noFill/>
          <a:ln>
            <a:noFill/>
          </a:ln>
        </p:spPr>
        <p:txBody>
          <a:bodyPr spcFirstLastPara="1" wrap="square" lIns="91425" tIns="91425" rIns="91425" bIns="91425" anchor="t" anchorCtr="0">
            <a:noAutofit/>
          </a:bodyPr>
          <a:lstStyle/>
          <a:p>
            <a:pPr marL="38100" lvl="0" indent="0" algn="just" rtl="0">
              <a:lnSpc>
                <a:spcPct val="100000"/>
              </a:lnSpc>
              <a:spcBef>
                <a:spcPts val="600"/>
              </a:spcBef>
              <a:spcAft>
                <a:spcPts val="0"/>
              </a:spcAft>
              <a:buSzPts val="3000"/>
              <a:buNone/>
            </a:pPr>
            <a:r>
              <a:rPr lang="es-EC" sz="1800">
                <a:latin typeface="Arial"/>
                <a:ea typeface="Arial"/>
                <a:cs typeface="Arial"/>
                <a:sym typeface="Arial"/>
              </a:rPr>
              <a:t>Esta área del proceso se aplica la gestión de proyectos pero la gestión cuantitativa podría beneficiar a los siguientes grupos y funciones:</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Funciones de aseguramiento de la calidad</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Definición y mejora del proceso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Funciones de I+D</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Funciones de exploración de tecnologías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Investigación de mercado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Evaluación de satisfacción del cliente</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Seguimiento e informe de problemas</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3704"/>
        <p:cNvGrpSpPr/>
        <p:nvPr/>
      </p:nvGrpSpPr>
      <p:grpSpPr>
        <a:xfrm>
          <a:off x="0" y="0"/>
          <a:ext cx="0" cy="0"/>
          <a:chOff x="0" y="0"/>
          <a:chExt cx="0" cy="0"/>
        </a:xfrm>
      </p:grpSpPr>
      <p:sp>
        <p:nvSpPr>
          <p:cNvPr id="3705" name="Google Shape;3705;p499"/>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Gestión cuantitativa del proyecto 3/4</a:t>
            </a:r>
            <a:endParaRPr/>
          </a:p>
        </p:txBody>
      </p:sp>
      <p:sp>
        <p:nvSpPr>
          <p:cNvPr id="3706" name="Google Shape;3706;p499"/>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1800">
                <a:latin typeface="Arial"/>
                <a:ea typeface="Arial"/>
                <a:cs typeface="Arial"/>
                <a:sym typeface="Arial"/>
              </a:rPr>
              <a:t>Establecer los objetivos. Ejm. Objetivos de calidad y de rendimiento del proceso del proyecto. Identificar las necesidades y prioridades de calidad y de rendimiento de proceso del cliente. Ejemplo de atributos de calidad y rendimiento de proceso (Duración, fiabilidad, facilidad de mantenimiento, usabilidad, funcionalidad, exactitud) (Mantener, mejorar, Reducir)</a:t>
            </a:r>
            <a:endParaRPr sz="1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1800">
                <a:solidFill>
                  <a:srgbClr val="000000"/>
                </a:solidFill>
                <a:latin typeface="Arial"/>
                <a:ea typeface="Arial"/>
                <a:cs typeface="Arial"/>
                <a:sym typeface="Arial"/>
              </a:rPr>
              <a:t>Algunos ejemplos de atributos de calidad medibles son:</a:t>
            </a:r>
            <a:endParaRPr/>
          </a:p>
          <a:p>
            <a:pPr marL="457200" lvl="0" indent="-228600" algn="l" rtl="0">
              <a:lnSpc>
                <a:spcPct val="100000"/>
              </a:lnSpc>
              <a:spcBef>
                <a:spcPts val="600"/>
              </a:spcBef>
              <a:spcAft>
                <a:spcPts val="0"/>
              </a:spcAft>
              <a:buSzPts val="3000"/>
              <a:buFont typeface="Noto Sans Symbols"/>
              <a:buNone/>
            </a:pPr>
            <a:endParaRPr sz="1800">
              <a:solidFill>
                <a:srgbClr val="000000"/>
              </a:solidFill>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1400">
                <a:solidFill>
                  <a:srgbClr val="000000"/>
                </a:solidFill>
                <a:latin typeface="Arial"/>
                <a:ea typeface="Arial"/>
                <a:cs typeface="Arial"/>
                <a:sym typeface="Arial"/>
              </a:rPr>
              <a:t>Tiempo medio entre fallos.</a:t>
            </a:r>
            <a:endParaRPr/>
          </a:p>
          <a:p>
            <a:pPr marL="914400" lvl="1" indent="-381000" algn="l" rtl="0">
              <a:lnSpc>
                <a:spcPct val="100000"/>
              </a:lnSpc>
              <a:spcBef>
                <a:spcPts val="0"/>
              </a:spcBef>
              <a:spcAft>
                <a:spcPts val="0"/>
              </a:spcAft>
              <a:buSzPts val="2400"/>
              <a:buChar char="○"/>
            </a:pPr>
            <a:r>
              <a:rPr lang="es-EC" sz="1400">
                <a:solidFill>
                  <a:srgbClr val="000000"/>
                </a:solidFill>
                <a:latin typeface="Arial"/>
                <a:ea typeface="Arial"/>
                <a:cs typeface="Arial"/>
                <a:sym typeface="Arial"/>
              </a:rPr>
              <a:t>Número de los defectos en el producto liberado.</a:t>
            </a:r>
            <a:endParaRPr/>
          </a:p>
          <a:p>
            <a:pPr marL="914400" lvl="1" indent="-381000" algn="l" rtl="0">
              <a:lnSpc>
                <a:spcPct val="100000"/>
              </a:lnSpc>
              <a:spcBef>
                <a:spcPts val="0"/>
              </a:spcBef>
              <a:spcAft>
                <a:spcPts val="0"/>
              </a:spcAft>
              <a:buSzPts val="2400"/>
              <a:buChar char="○"/>
            </a:pPr>
            <a:r>
              <a:rPr lang="es-EC" sz="1400">
                <a:solidFill>
                  <a:srgbClr val="000000"/>
                </a:solidFill>
                <a:latin typeface="Arial"/>
                <a:ea typeface="Arial"/>
                <a:cs typeface="Arial"/>
                <a:sym typeface="Arial"/>
              </a:rPr>
              <a:t>Número y gravedad de las reclamaciones del cliente respecto al servicio proporcionado</a:t>
            </a:r>
            <a:endParaRPr/>
          </a:p>
          <a:p>
            <a:pPr marL="457200" lvl="0" indent="-228600" algn="l" rtl="0">
              <a:lnSpc>
                <a:spcPct val="100000"/>
              </a:lnSpc>
              <a:spcBef>
                <a:spcPts val="600"/>
              </a:spcBef>
              <a:spcAft>
                <a:spcPts val="0"/>
              </a:spcAft>
              <a:buSzPts val="3000"/>
              <a:buFont typeface="Noto Sans Symbols"/>
              <a:buNone/>
            </a:pPr>
            <a:endParaRPr sz="1800">
              <a:solidFill>
                <a:srgbClr val="000000"/>
              </a:solidFill>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1800">
                <a:solidFill>
                  <a:srgbClr val="000000"/>
                </a:solidFill>
                <a:latin typeface="Arial"/>
                <a:ea typeface="Arial"/>
                <a:cs typeface="Arial"/>
                <a:sym typeface="Arial"/>
              </a:rPr>
              <a:t>Algunos ejemplos de atributos medibles para el rendimiento del proceso son:</a:t>
            </a:r>
            <a:endParaRPr/>
          </a:p>
          <a:p>
            <a:pPr marL="914400" lvl="1" indent="-381000" algn="l" rtl="0">
              <a:lnSpc>
                <a:spcPct val="100000"/>
              </a:lnSpc>
              <a:spcBef>
                <a:spcPts val="0"/>
              </a:spcBef>
              <a:spcAft>
                <a:spcPts val="0"/>
              </a:spcAft>
              <a:buSzPts val="2400"/>
              <a:buChar char="○"/>
            </a:pPr>
            <a:r>
              <a:rPr lang="es-EC" sz="1400">
                <a:solidFill>
                  <a:srgbClr val="000000"/>
                </a:solidFill>
                <a:latin typeface="Arial"/>
                <a:ea typeface="Arial"/>
                <a:cs typeface="Arial"/>
                <a:sym typeface="Arial"/>
              </a:rPr>
              <a:t>Tiempo de ciclo.</a:t>
            </a:r>
            <a:endParaRPr/>
          </a:p>
          <a:p>
            <a:pPr marL="914400" lvl="1" indent="-381000" algn="l" rtl="0">
              <a:lnSpc>
                <a:spcPct val="100000"/>
              </a:lnSpc>
              <a:spcBef>
                <a:spcPts val="0"/>
              </a:spcBef>
              <a:spcAft>
                <a:spcPts val="0"/>
              </a:spcAft>
              <a:buSzPts val="2400"/>
              <a:buChar char="○"/>
            </a:pPr>
            <a:r>
              <a:rPr lang="es-EC" sz="1400">
                <a:solidFill>
                  <a:srgbClr val="000000"/>
                </a:solidFill>
                <a:latin typeface="Arial"/>
                <a:ea typeface="Arial"/>
                <a:cs typeface="Arial"/>
                <a:sym typeface="Arial"/>
              </a:rPr>
              <a:t>Porcentaje de tiempo de retrabajo.</a:t>
            </a:r>
            <a:endParaRPr/>
          </a:p>
          <a:p>
            <a:pPr marL="914400" lvl="1" indent="-381000" algn="l" rtl="0">
              <a:lnSpc>
                <a:spcPct val="100000"/>
              </a:lnSpc>
              <a:spcBef>
                <a:spcPts val="0"/>
              </a:spcBef>
              <a:spcAft>
                <a:spcPts val="0"/>
              </a:spcAft>
              <a:buSzPts val="2400"/>
              <a:buChar char="○"/>
            </a:pPr>
            <a:r>
              <a:rPr lang="es-EC" sz="1400">
                <a:solidFill>
                  <a:srgbClr val="000000"/>
                </a:solidFill>
                <a:latin typeface="Arial"/>
                <a:ea typeface="Arial"/>
                <a:cs typeface="Arial"/>
                <a:sym typeface="Arial"/>
              </a:rPr>
              <a:t>Porcentaje de defectos eliminados por las actividades de verificación del producto (por ejemplo, por el tipo de verificación, tales como las revisiones entre pares y las pruebas).</a:t>
            </a:r>
            <a:endParaRPr/>
          </a:p>
          <a:p>
            <a:pPr marL="914400" lvl="1" indent="-381000" algn="l" rtl="0">
              <a:lnSpc>
                <a:spcPct val="100000"/>
              </a:lnSpc>
              <a:spcBef>
                <a:spcPts val="0"/>
              </a:spcBef>
              <a:spcAft>
                <a:spcPts val="0"/>
              </a:spcAft>
              <a:buSzPts val="2400"/>
              <a:buChar char="○"/>
            </a:pPr>
            <a:r>
              <a:rPr lang="es-EC" sz="1400">
                <a:solidFill>
                  <a:srgbClr val="000000"/>
                </a:solidFill>
                <a:latin typeface="Arial"/>
                <a:ea typeface="Arial"/>
                <a:cs typeface="Arial"/>
                <a:sym typeface="Arial"/>
              </a:rPr>
              <a:t>Tasa de defectos no detectados.</a:t>
            </a:r>
            <a:endParaRPr/>
          </a:p>
          <a:p>
            <a:pPr marL="914400" lvl="1" indent="-381000" algn="l" rtl="0">
              <a:lnSpc>
                <a:spcPct val="100000"/>
              </a:lnSpc>
              <a:spcBef>
                <a:spcPts val="0"/>
              </a:spcBef>
              <a:spcAft>
                <a:spcPts val="0"/>
              </a:spcAft>
              <a:buSzPts val="2400"/>
              <a:buChar char="○"/>
            </a:pPr>
            <a:r>
              <a:rPr lang="es-EC" sz="1400">
                <a:solidFill>
                  <a:srgbClr val="000000"/>
                </a:solidFill>
                <a:latin typeface="Arial"/>
                <a:ea typeface="Arial"/>
                <a:cs typeface="Arial"/>
                <a:sym typeface="Arial"/>
              </a:rPr>
              <a:t>Número y gravedad de defectos encontrados (o incidencias comunicadas) en el año siguiente a la entrega del producto (o al inicio del servicio).</a:t>
            </a:r>
            <a:endParaRPr sz="1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5"/>
          <p:cNvSpPr txBox="1">
            <a:spLocks noGrp="1"/>
          </p:cNvSpPr>
          <p:nvPr>
            <p:ph type="ctrTitle" idx="4294967295"/>
          </p:nvPr>
        </p:nvSpPr>
        <p:spPr>
          <a:xfrm>
            <a:off x="908030" y="2774764"/>
            <a:ext cx="7496354" cy="1178588"/>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DEFINICIÓN DE CALIDAD</a:t>
            </a:r>
            <a:endParaRPr sz="4800" b="1" i="0" u="none" strike="noStrike" cap="none">
              <a:solidFill>
                <a:srgbClr val="00B0F0"/>
              </a:solidFill>
              <a:latin typeface="Arial"/>
              <a:ea typeface="Arial"/>
              <a:cs typeface="Arial"/>
              <a:sym typeface="Arial"/>
            </a:endParaRPr>
          </a:p>
        </p:txBody>
      </p:sp>
      <p:cxnSp>
        <p:nvCxnSpPr>
          <p:cNvPr id="67" name="Google Shape;67;p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68" name="Google Shape;68;p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69" name="Google Shape;69;p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0"/>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Modelo de Boehm</a:t>
            </a:r>
            <a:endParaRPr sz="4000" b="1" i="0" u="none" strike="noStrike" cap="none">
              <a:solidFill>
                <a:srgbClr val="1C405D"/>
              </a:solidFill>
              <a:latin typeface="Arial"/>
              <a:ea typeface="Arial"/>
              <a:cs typeface="Arial"/>
              <a:sym typeface="Arial"/>
            </a:endParaRPr>
          </a:p>
        </p:txBody>
      </p:sp>
      <p:cxnSp>
        <p:nvCxnSpPr>
          <p:cNvPr id="463" name="Google Shape;463;p5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64" name="Google Shape;464;p5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65" name="Google Shape;465;p5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50</a:t>
            </a:fld>
            <a:endParaRPr/>
          </a:p>
        </p:txBody>
      </p:sp>
      <p:pic>
        <p:nvPicPr>
          <p:cNvPr id="466" name="Google Shape;466;p50"/>
          <p:cNvPicPr preferRelativeResize="0"/>
          <p:nvPr/>
        </p:nvPicPr>
        <p:blipFill rotWithShape="1">
          <a:blip r:embed="rId3">
            <a:alphaModFix/>
          </a:blip>
          <a:srcRect/>
          <a:stretch/>
        </p:blipFill>
        <p:spPr>
          <a:xfrm>
            <a:off x="293299" y="1212569"/>
            <a:ext cx="7944928" cy="5521725"/>
          </a:xfrm>
          <a:prstGeom prst="rect">
            <a:avLst/>
          </a:prstGeom>
          <a:noFill/>
          <a:ln>
            <a:noFill/>
          </a:ln>
        </p:spPr>
      </p:pic>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3710"/>
        <p:cNvGrpSpPr/>
        <p:nvPr/>
      </p:nvGrpSpPr>
      <p:grpSpPr>
        <a:xfrm>
          <a:off x="0" y="0"/>
          <a:ext cx="0" cy="0"/>
          <a:chOff x="0" y="0"/>
          <a:chExt cx="0" cy="0"/>
        </a:xfrm>
      </p:grpSpPr>
      <p:sp>
        <p:nvSpPr>
          <p:cNvPr id="3711" name="Google Shape;3711;p500"/>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Gestión cuantitativa del proyecto 4/4</a:t>
            </a:r>
            <a:endParaRPr/>
          </a:p>
        </p:txBody>
      </p:sp>
      <p:sp>
        <p:nvSpPr>
          <p:cNvPr id="3712" name="Google Shape;3712;p500"/>
          <p:cNvSpPr txBox="1">
            <a:spLocks noGrp="1"/>
          </p:cNvSpPr>
          <p:nvPr>
            <p:ph type="body" idx="1"/>
          </p:nvPr>
        </p:nvSpPr>
        <p:spPr>
          <a:xfrm>
            <a:off x="0" y="706556"/>
            <a:ext cx="9025666"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Componer el proceso definido. Identificación de alternativas para uno o más procesos o subprocesos. Definir criterios: Calidad, rendimiento, ciclo de vida, leyes y normativas, seguridad, reutilización</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Seleccionar los subprocesos y los atributos. Subprocesos que son factores clave para alcanzar los objetivos del proyecto</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Seleccionar las medidas y las técnicas de análisis. Área de proceso medición y análisis (Velocidad de revisión de código N. líneas / hora, productividad en la generación de casos de uso, velocidad de prueba: casos de prueba/día). Conteos, clasificación de defectos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Monitorear y gestionar el rendimiento de los subprocesos. Monitorear, revisar, analizar, implementar acciones necesarias para tratar las deficiencias.</a:t>
            </a:r>
            <a:endParaRPr/>
          </a:p>
          <a:p>
            <a:pPr marL="457200" lvl="0" indent="-419100" algn="just" rtl="0">
              <a:lnSpc>
                <a:spcPct val="100000"/>
              </a:lnSpc>
              <a:spcBef>
                <a:spcPts val="600"/>
              </a:spcBef>
              <a:spcAft>
                <a:spcPts val="0"/>
              </a:spcAft>
              <a:buSzPts val="3000"/>
              <a:buChar char="▪"/>
            </a:pPr>
            <a:r>
              <a:rPr lang="es-EC" sz="1800">
                <a:latin typeface="Arial"/>
                <a:ea typeface="Arial"/>
                <a:cs typeface="Arial"/>
                <a:sym typeface="Arial"/>
              </a:rPr>
              <a:t>Realizar el análisis de las causas raíz. Hacerlo de forma inmediata después que se haya identificado el problema.</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3716"/>
        <p:cNvGrpSpPr/>
        <p:nvPr/>
      </p:nvGrpSpPr>
      <p:grpSpPr>
        <a:xfrm>
          <a:off x="0" y="0"/>
          <a:ext cx="0" cy="0"/>
          <a:chOff x="0" y="0"/>
          <a:chExt cx="0" cy="0"/>
        </a:xfrm>
      </p:grpSpPr>
      <p:sp>
        <p:nvSpPr>
          <p:cNvPr id="3717" name="Google Shape;3717;p501"/>
          <p:cNvSpPr txBox="1">
            <a:spLocks noGrp="1"/>
          </p:cNvSpPr>
          <p:nvPr>
            <p:ph type="title"/>
          </p:nvPr>
        </p:nvSpPr>
        <p:spPr>
          <a:xfrm>
            <a:off x="333487" y="188915"/>
            <a:ext cx="8879524" cy="6179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Gestión del rendimiento de la organización</a:t>
            </a:r>
            <a:endParaRPr/>
          </a:p>
        </p:txBody>
      </p:sp>
      <p:sp>
        <p:nvSpPr>
          <p:cNvPr id="3718" name="Google Shape;3718;p501"/>
          <p:cNvSpPr txBox="1">
            <a:spLocks noGrp="1"/>
          </p:cNvSpPr>
          <p:nvPr>
            <p:ph type="body" idx="1"/>
          </p:nvPr>
        </p:nvSpPr>
        <p:spPr>
          <a:xfrm>
            <a:off x="212406" y="900193"/>
            <a:ext cx="8512045" cy="55543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600" b="1">
                <a:solidFill>
                  <a:srgbClr val="00B050"/>
                </a:solidFill>
                <a:latin typeface="Arial"/>
                <a:ea typeface="Arial"/>
                <a:cs typeface="Arial"/>
                <a:sym typeface="Arial"/>
              </a:rPr>
              <a:t>Gestión del rendimiento de la organización (5)</a:t>
            </a:r>
            <a:r>
              <a:rPr lang="es-EC" sz="1600">
                <a:solidFill>
                  <a:srgbClr val="00B050"/>
                </a:solidFill>
                <a:latin typeface="Arial"/>
                <a:ea typeface="Arial"/>
                <a:cs typeface="Arial"/>
                <a:sym typeface="Arial"/>
              </a:rPr>
              <a:t>:  </a:t>
            </a:r>
            <a:r>
              <a:rPr lang="es-EC" sz="1600">
                <a:latin typeface="Arial"/>
                <a:ea typeface="Arial"/>
                <a:cs typeface="Arial"/>
                <a:sym typeface="Arial"/>
              </a:rPr>
              <a:t>El propósito gestionar proactivamente el rendimiento de la organización para satisfacer sus objetivos de negocio. En esta fase la mejora se refiere a cualquier  idea que podría cambiar los procesos, las tecnologías y el rendimiento de la organización, objetivos de calidad. Las mejoras pueden venir del mundo académico. Mejoras con éxito implementadas en otras organizaciones. Las prácticas se aplican a organizaciones cuyos proyectos se gestionan cuantitativamente</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Gestionar el rendimiento del negocio: Se gestiona utilizando técnicas estadísticas y otras técnicas cuantitativas. Mantener los objetivos de negocio en base a un entendimiento de las estrategias de negocio: nuevos clientes, retener clientes, nuevos productos (conocer el mercado) y de los resultados reales del rendimiento (Objetivos de calidad y de rendimiento del proceso). Carencias en donde el rendimiento del proceso no satisface los objetivos del negocio. Identificar riesgos, Comunicar a la dirección.</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Seleccionar las mejoras. Mejoras incrementales son mejoras sencillas y baratas de implementar (listas de comprobación, , revisiones técnicas, actualización a una herramienta). Las mejoras innovadoras son mejoras de transformación requieren nuevos procesos (Flujos nuevos de trabajo, componentes reutilizables, técnicas y metodologías de desarrollo, gestión, mejora de la calidad).  Estar al tanto de las tendencias en la tecnología. Analizar costos y beneficios y efectos sobre la mitigación de riesgos. Tomar en cuenta la resistencia al cambio. Usar prototipos, pilotos, experimentos.</a:t>
            </a:r>
            <a:endParaRPr/>
          </a:p>
          <a:p>
            <a:pPr marL="457200" lvl="0" indent="-419100" algn="just" rtl="0">
              <a:lnSpc>
                <a:spcPct val="100000"/>
              </a:lnSpc>
              <a:spcBef>
                <a:spcPts val="600"/>
              </a:spcBef>
              <a:spcAft>
                <a:spcPts val="0"/>
              </a:spcAft>
              <a:buSzPts val="3000"/>
              <a:buChar char="▪"/>
            </a:pPr>
            <a:r>
              <a:rPr lang="es-EC" sz="1400">
                <a:latin typeface="Arial"/>
                <a:ea typeface="Arial"/>
                <a:cs typeface="Arial"/>
                <a:sym typeface="Arial"/>
              </a:rPr>
              <a:t>Desplegar las mejoras: Se despliegan las mejoras y se evalúan utilizando técnicas estadísticas. Obtener medidas documentadas de los efectos resultantes de las mejoras.</a:t>
            </a:r>
            <a:endParaRPr sz="1400">
              <a:latin typeface="Arial"/>
              <a:ea typeface="Arial"/>
              <a:cs typeface="Arial"/>
              <a:sym typeface="Arial"/>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3722"/>
        <p:cNvGrpSpPr/>
        <p:nvPr/>
      </p:nvGrpSpPr>
      <p:grpSpPr>
        <a:xfrm>
          <a:off x="0" y="0"/>
          <a:ext cx="0" cy="0"/>
          <a:chOff x="0" y="0"/>
          <a:chExt cx="0" cy="0"/>
        </a:xfrm>
      </p:grpSpPr>
      <p:sp>
        <p:nvSpPr>
          <p:cNvPr id="3723" name="Google Shape;3723;p502"/>
          <p:cNvSpPr txBox="1">
            <a:spLocks noGrp="1"/>
          </p:cNvSpPr>
          <p:nvPr>
            <p:ph type="title"/>
          </p:nvPr>
        </p:nvSpPr>
        <p:spPr>
          <a:xfrm>
            <a:off x="395287" y="188914"/>
            <a:ext cx="8817723" cy="89415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Análisis causal y resolución</a:t>
            </a:r>
            <a:endParaRPr/>
          </a:p>
        </p:txBody>
      </p:sp>
      <p:sp>
        <p:nvSpPr>
          <p:cNvPr id="3724" name="Google Shape;3724;p502"/>
          <p:cNvSpPr txBox="1">
            <a:spLocks noGrp="1"/>
          </p:cNvSpPr>
          <p:nvPr>
            <p:ph type="body" idx="1"/>
          </p:nvPr>
        </p:nvSpPr>
        <p:spPr>
          <a:xfrm>
            <a:off x="395287" y="943223"/>
            <a:ext cx="8089750" cy="498789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b="1">
                <a:solidFill>
                  <a:srgbClr val="00B050"/>
                </a:solidFill>
                <a:latin typeface="Arial"/>
                <a:ea typeface="Arial"/>
                <a:cs typeface="Arial"/>
                <a:sym typeface="Arial"/>
              </a:rPr>
              <a:t>Análisis causal y resolución (5)</a:t>
            </a:r>
            <a:r>
              <a:rPr lang="es-EC" sz="2000">
                <a:solidFill>
                  <a:srgbClr val="00B050"/>
                </a:solidFill>
                <a:latin typeface="Arial"/>
                <a:ea typeface="Arial"/>
                <a:cs typeface="Arial"/>
                <a:sym typeface="Arial"/>
              </a:rPr>
              <a:t>:  </a:t>
            </a:r>
            <a:r>
              <a:rPr lang="es-EC" sz="2000">
                <a:latin typeface="Arial"/>
                <a:ea typeface="Arial"/>
                <a:cs typeface="Arial"/>
                <a:sym typeface="Arial"/>
              </a:rPr>
              <a:t>El propósito es identificar las causas de los resultados (defectos y problemas) y actuar para mejorar el rendimiento de proceso. El propósito es prevenir los defectos antes que se produzca el fallo. Balancear las inversiones estimadas frente a los retornos estimados de calidad, productividad (Pareto: 80% de los efectos viene del 20% de las causas).</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Análisis de Pareto</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Juicio de expertos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Histogramas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Gráficos de caja y bigotes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Diagramas de causa-efecto</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Experimentación en IS</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600">
              <a:latin typeface="Arial"/>
              <a:ea typeface="Arial"/>
              <a:cs typeface="Arial"/>
              <a:sym typeface="Arial"/>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3728"/>
        <p:cNvGrpSpPr/>
        <p:nvPr/>
      </p:nvGrpSpPr>
      <p:grpSpPr>
        <a:xfrm>
          <a:off x="0" y="0"/>
          <a:ext cx="0" cy="0"/>
          <a:chOff x="0" y="0"/>
          <a:chExt cx="0" cy="0"/>
        </a:xfrm>
      </p:grpSpPr>
      <p:sp>
        <p:nvSpPr>
          <p:cNvPr id="3729" name="Google Shape;3729;p503"/>
          <p:cNvSpPr txBox="1">
            <a:spLocks noGrp="1"/>
          </p:cNvSpPr>
          <p:nvPr>
            <p:ph type="ctrTitle" idx="4294967295"/>
          </p:nvPr>
        </p:nvSpPr>
        <p:spPr>
          <a:xfrm>
            <a:off x="250166" y="1716477"/>
            <a:ext cx="8566030" cy="3212298"/>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1C405D"/>
                </a:solidFill>
                <a:latin typeface="Arial"/>
                <a:ea typeface="Arial"/>
                <a:cs typeface="Arial"/>
                <a:sym typeface="Arial"/>
              </a:rPr>
              <a:t>SCAMPI</a:t>
            </a:r>
            <a:br>
              <a:rPr lang="es-EC" sz="4800" b="1" i="0" u="none" strike="noStrike" cap="none">
                <a:solidFill>
                  <a:srgbClr val="1C405D"/>
                </a:solidFill>
                <a:latin typeface="Arial"/>
                <a:ea typeface="Arial"/>
                <a:cs typeface="Arial"/>
                <a:sym typeface="Arial"/>
              </a:rPr>
            </a:br>
            <a:br>
              <a:rPr lang="es-EC" sz="4800" b="1" i="0" u="none" strike="noStrike" cap="none">
                <a:solidFill>
                  <a:srgbClr val="1C405D"/>
                </a:solidFill>
                <a:latin typeface="Arial"/>
                <a:ea typeface="Arial"/>
                <a:cs typeface="Arial"/>
                <a:sym typeface="Arial"/>
              </a:rPr>
            </a:br>
            <a:r>
              <a:rPr lang="es-EC" sz="4800" b="1" i="0" u="none" strike="noStrike" cap="none">
                <a:solidFill>
                  <a:srgbClr val="1C405D"/>
                </a:solidFill>
                <a:latin typeface="Arial"/>
                <a:ea typeface="Arial"/>
                <a:cs typeface="Arial"/>
                <a:sym typeface="Arial"/>
              </a:rPr>
              <a:t>Standard CMMI Appraisal Method for Process Improvement</a:t>
            </a:r>
            <a:endParaRPr sz="4800" b="1" i="0" u="none" strike="noStrike" cap="none">
              <a:solidFill>
                <a:srgbClr val="1C405D"/>
              </a:solidFill>
              <a:latin typeface="Arial"/>
              <a:ea typeface="Arial"/>
              <a:cs typeface="Arial"/>
              <a:sym typeface="Arial"/>
            </a:endParaRPr>
          </a:p>
        </p:txBody>
      </p:sp>
      <p:cxnSp>
        <p:nvCxnSpPr>
          <p:cNvPr id="3730" name="Google Shape;3730;p50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731" name="Google Shape;3731;p50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732" name="Google Shape;3732;p50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503</a:t>
            </a:fld>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504"/>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SCAMPI</a:t>
            </a:r>
            <a:endParaRPr/>
          </a:p>
        </p:txBody>
      </p:sp>
      <p:sp>
        <p:nvSpPr>
          <p:cNvPr id="3738" name="Google Shape;3738;p504"/>
          <p:cNvSpPr txBox="1">
            <a:spLocks noGrp="1"/>
          </p:cNvSpPr>
          <p:nvPr>
            <p:ph type="body" idx="1"/>
          </p:nvPr>
        </p:nvSpPr>
        <p:spPr>
          <a:xfrm>
            <a:off x="255181" y="1425566"/>
            <a:ext cx="8548578" cy="4666891"/>
          </a:xfrm>
          <a:prstGeom prst="rect">
            <a:avLst/>
          </a:prstGeom>
          <a:noFill/>
          <a:ln>
            <a:noFill/>
          </a:ln>
        </p:spPr>
        <p:txBody>
          <a:bodyPr spcFirstLastPara="1" wrap="square" lIns="91425" tIns="91425" rIns="91425" bIns="91425" anchor="t" anchorCtr="0">
            <a:noAutofit/>
          </a:bodyPr>
          <a:lstStyle/>
          <a:p>
            <a:pPr marL="38100" lvl="0" indent="0" algn="just" rtl="0">
              <a:lnSpc>
                <a:spcPct val="100000"/>
              </a:lnSpc>
              <a:spcBef>
                <a:spcPts val="600"/>
              </a:spcBef>
              <a:spcAft>
                <a:spcPts val="0"/>
              </a:spcAft>
              <a:buSzPts val="3000"/>
              <a:buNone/>
            </a:pPr>
            <a:r>
              <a:rPr lang="es-EC" sz="2800">
                <a:solidFill>
                  <a:srgbClr val="0C0C0C"/>
                </a:solidFill>
                <a:latin typeface="Arial"/>
                <a:ea typeface="Arial"/>
                <a:cs typeface="Arial"/>
                <a:sym typeface="Arial"/>
              </a:rPr>
              <a:t>Método Estándar de Evaluación CMMI para Mejora de Procesos - Standard CMMI Appraisal Method for Process Improvement</a:t>
            </a:r>
            <a:endParaRPr/>
          </a:p>
          <a:p>
            <a:pPr marL="38100" lvl="0" indent="0" algn="just" rtl="0">
              <a:lnSpc>
                <a:spcPct val="100000"/>
              </a:lnSpc>
              <a:spcBef>
                <a:spcPts val="600"/>
              </a:spcBef>
              <a:spcAft>
                <a:spcPts val="0"/>
              </a:spcAft>
              <a:buSzPts val="3000"/>
              <a:buNone/>
            </a:pPr>
            <a:endParaRPr sz="2800">
              <a:solidFill>
                <a:srgbClr val="0C0C0C"/>
              </a:solidFill>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solidFill>
                  <a:srgbClr val="0C0C0C"/>
                </a:solidFill>
                <a:latin typeface="Arial"/>
                <a:ea typeface="Arial"/>
                <a:cs typeface="Arial"/>
                <a:sym typeface="Arial"/>
              </a:rPr>
              <a:t>SCAMPI está diseñado para proveer un conjunto de metodologías para proporcionar evaluaciones relativas a los modelos CMMI a los evaluadores.</a:t>
            </a:r>
            <a:endParaRPr sz="2000">
              <a:latin typeface="Arial"/>
              <a:ea typeface="Arial"/>
              <a:cs typeface="Arial"/>
              <a:sym typeface="Arial"/>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3742"/>
        <p:cNvGrpSpPr/>
        <p:nvPr/>
      </p:nvGrpSpPr>
      <p:grpSpPr>
        <a:xfrm>
          <a:off x="0" y="0"/>
          <a:ext cx="0" cy="0"/>
          <a:chOff x="0" y="0"/>
          <a:chExt cx="0" cy="0"/>
        </a:xfrm>
      </p:grpSpPr>
      <p:sp>
        <p:nvSpPr>
          <p:cNvPr id="3743" name="Google Shape;3743;p505"/>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Método de evaluación</a:t>
            </a:r>
            <a:endParaRPr/>
          </a:p>
        </p:txBody>
      </p:sp>
      <p:sp>
        <p:nvSpPr>
          <p:cNvPr id="3744" name="Google Shape;3744;p505"/>
          <p:cNvSpPr txBox="1">
            <a:spLocks noGrp="1"/>
          </p:cNvSpPr>
          <p:nvPr>
            <p:ph type="body" idx="1"/>
          </p:nvPr>
        </p:nvSpPr>
        <p:spPr>
          <a:xfrm>
            <a:off x="-69010" y="1425566"/>
            <a:ext cx="9064154"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solidFill>
                  <a:srgbClr val="0C0C0C"/>
                </a:solidFill>
                <a:latin typeface="Arial"/>
                <a:ea typeface="Arial"/>
                <a:cs typeface="Arial"/>
                <a:sym typeface="Arial"/>
              </a:rPr>
              <a:t>Para que una organización alcance un nivel de madurez se deben cumplir todas las prácticas definidas en cada una de sus metas (específicas y genéricas)</a:t>
            </a:r>
            <a:endParaRPr/>
          </a:p>
          <a:p>
            <a:pPr marL="457200" lvl="0" indent="-228600" algn="just" rtl="0">
              <a:lnSpc>
                <a:spcPct val="100000"/>
              </a:lnSpc>
              <a:spcBef>
                <a:spcPts val="600"/>
              </a:spcBef>
              <a:spcAft>
                <a:spcPts val="0"/>
              </a:spcAft>
              <a:buSzPts val="3000"/>
              <a:buNone/>
            </a:pPr>
            <a:endParaRPr sz="2800">
              <a:solidFill>
                <a:srgbClr val="0C0C0C"/>
              </a:solidFill>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solidFill>
                  <a:srgbClr val="0C0C0C"/>
                </a:solidFill>
                <a:latin typeface="Arial"/>
                <a:ea typeface="Arial"/>
                <a:cs typeface="Arial"/>
                <a:sym typeface="Arial"/>
              </a:rPr>
              <a:t>Deberán cumplirse todas las metas definidas para cada área</a:t>
            </a:r>
            <a:endParaRPr/>
          </a:p>
          <a:p>
            <a:pPr marL="457200" lvl="0" indent="-228600" algn="just" rtl="0">
              <a:lnSpc>
                <a:spcPct val="100000"/>
              </a:lnSpc>
              <a:spcBef>
                <a:spcPts val="600"/>
              </a:spcBef>
              <a:spcAft>
                <a:spcPts val="0"/>
              </a:spcAft>
              <a:buSzPts val="3000"/>
              <a:buNone/>
            </a:pPr>
            <a:endParaRPr sz="2800">
              <a:solidFill>
                <a:srgbClr val="0C0C0C"/>
              </a:solidFill>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solidFill>
                  <a:srgbClr val="0C0C0C"/>
                </a:solidFill>
                <a:latin typeface="Arial"/>
                <a:ea typeface="Arial"/>
                <a:cs typeface="Arial"/>
                <a:sym typeface="Arial"/>
              </a:rPr>
              <a:t>Deberán cumplirse todas las áreas del nivel de madurez</a:t>
            </a:r>
            <a:endParaRPr sz="2800">
              <a:solidFill>
                <a:srgbClr val="0C0C0C"/>
              </a:solidFill>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3748"/>
        <p:cNvGrpSpPr/>
        <p:nvPr/>
      </p:nvGrpSpPr>
      <p:grpSpPr>
        <a:xfrm>
          <a:off x="0" y="0"/>
          <a:ext cx="0" cy="0"/>
          <a:chOff x="0" y="0"/>
          <a:chExt cx="0" cy="0"/>
        </a:xfrm>
      </p:grpSpPr>
      <p:sp>
        <p:nvSpPr>
          <p:cNvPr id="3749" name="Google Shape;3749;p506"/>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 de evaluación para un nivel de madurez</a:t>
            </a:r>
            <a:endParaRPr/>
          </a:p>
        </p:txBody>
      </p:sp>
      <p:sp>
        <p:nvSpPr>
          <p:cNvPr id="3750" name="Google Shape;3750;p506"/>
          <p:cNvSpPr txBox="1">
            <a:spLocks noGrp="1"/>
          </p:cNvSpPr>
          <p:nvPr>
            <p:ph type="body" idx="1"/>
          </p:nvPr>
        </p:nvSpPr>
        <p:spPr>
          <a:xfrm>
            <a:off x="255181" y="1425566"/>
            <a:ext cx="8548578"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solidFill>
                  <a:srgbClr val="0C0C0C"/>
                </a:solidFill>
                <a:latin typeface="Arial"/>
                <a:ea typeface="Arial"/>
                <a:cs typeface="Arial"/>
                <a:sym typeface="Arial"/>
              </a:rPr>
              <a:t>Cumplimiento de las prácticas genéricas (General Practices, GP) y específicas (Specific Practices, SP)</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Cumplimiento de las metas genéricas (General Goal, GG) y específicas (Specific Goal, SG)</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Cumplimiento del área de proceso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Cumplimiento del nivel de madurez</a:t>
            </a: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3754"/>
        <p:cNvGrpSpPr/>
        <p:nvPr/>
      </p:nvGrpSpPr>
      <p:grpSpPr>
        <a:xfrm>
          <a:off x="0" y="0"/>
          <a:ext cx="0" cy="0"/>
          <a:chOff x="0" y="0"/>
          <a:chExt cx="0" cy="0"/>
        </a:xfrm>
      </p:grpSpPr>
      <p:sp>
        <p:nvSpPr>
          <p:cNvPr id="3755" name="Google Shape;3755;p507"/>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SCAMPI</a:t>
            </a:r>
            <a:endParaRPr/>
          </a:p>
        </p:txBody>
      </p:sp>
      <p:sp>
        <p:nvSpPr>
          <p:cNvPr id="3756" name="Google Shape;3756;p507"/>
          <p:cNvSpPr txBox="1">
            <a:spLocks noGrp="1"/>
          </p:cNvSpPr>
          <p:nvPr>
            <p:ph type="body" idx="1"/>
          </p:nvPr>
        </p:nvSpPr>
        <p:spPr>
          <a:xfrm>
            <a:off x="255181" y="1276710"/>
            <a:ext cx="8548578" cy="538990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b="1">
                <a:solidFill>
                  <a:srgbClr val="00B050"/>
                </a:solidFill>
                <a:latin typeface="Arial"/>
                <a:ea typeface="Arial"/>
                <a:cs typeface="Arial"/>
                <a:sym typeface="Arial"/>
              </a:rPr>
              <a:t>SCAMPI‐A</a:t>
            </a:r>
            <a:endParaRPr sz="2400">
              <a:solidFill>
                <a:srgbClr val="0C0C0C"/>
              </a:solidFill>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solidFill>
                  <a:srgbClr val="0C0C0C"/>
                </a:solidFill>
                <a:latin typeface="Arial"/>
                <a:ea typeface="Arial"/>
                <a:cs typeface="Arial"/>
                <a:sym typeface="Arial"/>
              </a:rPr>
              <a:t>Método completo, usado para las evaluaciones en profundidad</a:t>
            </a:r>
            <a:endParaRPr/>
          </a:p>
          <a:p>
            <a:pPr marL="914400" lvl="1" indent="-381000" algn="just" rtl="0">
              <a:lnSpc>
                <a:spcPct val="100000"/>
              </a:lnSpc>
              <a:spcBef>
                <a:spcPts val="0"/>
              </a:spcBef>
              <a:spcAft>
                <a:spcPts val="0"/>
              </a:spcAft>
              <a:buSzPts val="2400"/>
              <a:buChar char="○"/>
            </a:pPr>
            <a:r>
              <a:rPr lang="es-EC" sz="1800">
                <a:solidFill>
                  <a:srgbClr val="0C0C0C"/>
                </a:solidFill>
                <a:latin typeface="Arial"/>
                <a:ea typeface="Arial"/>
                <a:cs typeface="Arial"/>
                <a:sym typeface="Arial"/>
              </a:rPr>
              <a:t>Evalúa el nivel de madurez de la organización.</a:t>
            </a:r>
            <a:endParaRPr/>
          </a:p>
          <a:p>
            <a:pPr marL="914400" lvl="1" indent="-381000" algn="just" rtl="0">
              <a:lnSpc>
                <a:spcPct val="100000"/>
              </a:lnSpc>
              <a:spcBef>
                <a:spcPts val="0"/>
              </a:spcBef>
              <a:spcAft>
                <a:spcPts val="0"/>
              </a:spcAft>
              <a:buSzPts val="2400"/>
              <a:buChar char="○"/>
            </a:pPr>
            <a:r>
              <a:rPr lang="es-EC" sz="1800" b="1">
                <a:solidFill>
                  <a:srgbClr val="0C0C0C"/>
                </a:solidFill>
                <a:latin typeface="Arial"/>
                <a:ea typeface="Arial"/>
                <a:cs typeface="Arial"/>
                <a:sym typeface="Arial"/>
              </a:rPr>
              <a:t>Brinda calificación oficial del SEI</a:t>
            </a:r>
            <a:r>
              <a:rPr lang="es-EC" sz="1800">
                <a:solidFill>
                  <a:srgbClr val="0C0C0C"/>
                </a:solidFill>
                <a:latin typeface="Arial"/>
                <a:ea typeface="Arial"/>
                <a:cs typeface="Arial"/>
                <a:sym typeface="Arial"/>
              </a:rPr>
              <a:t>.</a:t>
            </a:r>
            <a:endParaRPr/>
          </a:p>
          <a:p>
            <a:pPr marL="457200" lvl="0" indent="-228600" algn="just" rtl="0">
              <a:lnSpc>
                <a:spcPct val="100000"/>
              </a:lnSpc>
              <a:spcBef>
                <a:spcPts val="600"/>
              </a:spcBef>
              <a:spcAft>
                <a:spcPts val="0"/>
              </a:spcAft>
              <a:buSzPts val="3000"/>
              <a:buNone/>
            </a:pPr>
            <a:endParaRPr sz="2400" b="1">
              <a:solidFill>
                <a:srgbClr val="00B050"/>
              </a:solidFill>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b="1">
                <a:solidFill>
                  <a:srgbClr val="00B050"/>
                </a:solidFill>
                <a:latin typeface="Arial"/>
                <a:ea typeface="Arial"/>
                <a:cs typeface="Arial"/>
                <a:sym typeface="Arial"/>
              </a:rPr>
              <a:t>SCAMPI‐B</a:t>
            </a:r>
            <a:r>
              <a:rPr lang="es-EC" sz="2400" b="1">
                <a:solidFill>
                  <a:srgbClr val="0C0C0C"/>
                </a:solidFill>
                <a:latin typeface="Arial"/>
                <a:ea typeface="Arial"/>
                <a:cs typeface="Arial"/>
                <a:sym typeface="Arial"/>
              </a:rPr>
              <a:t> </a:t>
            </a:r>
            <a:endParaRPr/>
          </a:p>
          <a:p>
            <a:pPr marL="914400" lvl="1" indent="-228600" algn="just" rtl="0">
              <a:lnSpc>
                <a:spcPct val="100000"/>
              </a:lnSpc>
              <a:spcBef>
                <a:spcPts val="0"/>
              </a:spcBef>
              <a:spcAft>
                <a:spcPts val="0"/>
              </a:spcAft>
              <a:buSzPts val="2400"/>
              <a:buNone/>
            </a:pPr>
            <a:endParaRPr sz="1600">
              <a:solidFill>
                <a:srgbClr val="0C0C0C"/>
              </a:solidFill>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solidFill>
                  <a:srgbClr val="0C0C0C"/>
                </a:solidFill>
                <a:latin typeface="Arial"/>
                <a:ea typeface="Arial"/>
                <a:cs typeface="Arial"/>
                <a:sym typeface="Arial"/>
              </a:rPr>
              <a:t>Menos formal</a:t>
            </a:r>
            <a:endParaRPr/>
          </a:p>
          <a:p>
            <a:pPr marL="914400" lvl="1" indent="-381000" algn="just" rtl="0">
              <a:lnSpc>
                <a:spcPct val="100000"/>
              </a:lnSpc>
              <a:spcBef>
                <a:spcPts val="0"/>
              </a:spcBef>
              <a:spcAft>
                <a:spcPts val="0"/>
              </a:spcAft>
              <a:buSzPts val="2400"/>
              <a:buChar char="○"/>
            </a:pPr>
            <a:r>
              <a:rPr lang="es-EC" sz="1800">
                <a:solidFill>
                  <a:srgbClr val="0C0C0C"/>
                </a:solidFill>
                <a:latin typeface="Arial"/>
                <a:ea typeface="Arial"/>
                <a:cs typeface="Arial"/>
                <a:sym typeface="Arial"/>
              </a:rPr>
              <a:t>Útil previo a la implantación masiva de nuevos procesos</a:t>
            </a:r>
            <a:endParaRPr/>
          </a:p>
          <a:p>
            <a:pPr marL="914400" lvl="1" indent="-228600" algn="just" rtl="0">
              <a:lnSpc>
                <a:spcPct val="100000"/>
              </a:lnSpc>
              <a:spcBef>
                <a:spcPts val="0"/>
              </a:spcBef>
              <a:spcAft>
                <a:spcPts val="0"/>
              </a:spcAft>
              <a:buSzPts val="2400"/>
              <a:buNone/>
            </a:pPr>
            <a:endParaRPr sz="1600">
              <a:solidFill>
                <a:srgbClr val="0C0C0C"/>
              </a:solidFill>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b="1">
                <a:solidFill>
                  <a:srgbClr val="00B050"/>
                </a:solidFill>
                <a:latin typeface="Arial"/>
                <a:ea typeface="Arial"/>
                <a:cs typeface="Arial"/>
                <a:sym typeface="Arial"/>
              </a:rPr>
              <a:t>SCAMPI‐C </a:t>
            </a:r>
            <a:endParaRPr/>
          </a:p>
          <a:p>
            <a:pPr marL="914400" lvl="1" indent="-381000" algn="just" rtl="0">
              <a:lnSpc>
                <a:spcPct val="100000"/>
              </a:lnSpc>
              <a:spcBef>
                <a:spcPts val="0"/>
              </a:spcBef>
              <a:spcAft>
                <a:spcPts val="0"/>
              </a:spcAft>
              <a:buSzPts val="2400"/>
              <a:buChar char="○"/>
            </a:pPr>
            <a:r>
              <a:rPr lang="es-EC" sz="1800">
                <a:solidFill>
                  <a:srgbClr val="0C0C0C"/>
                </a:solidFill>
                <a:latin typeface="Arial"/>
                <a:ea typeface="Arial"/>
                <a:cs typeface="Arial"/>
                <a:sym typeface="Arial"/>
              </a:rPr>
              <a:t>Versión más simplificada y menos costosa</a:t>
            </a:r>
            <a:endParaRPr sz="1800">
              <a:solidFill>
                <a:srgbClr val="0C0C0C"/>
              </a:solidFill>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solidFill>
                  <a:srgbClr val="0C0C0C"/>
                </a:solidFill>
                <a:latin typeface="Arial"/>
                <a:ea typeface="Arial"/>
                <a:cs typeface="Arial"/>
                <a:sym typeface="Arial"/>
              </a:rPr>
              <a:t>Evalúa áreas de riesgo con recolección básica de datos</a:t>
            </a:r>
            <a:endParaRPr/>
          </a:p>
          <a:p>
            <a:pPr marL="914400" lvl="1" indent="-381000" algn="just" rtl="0">
              <a:lnSpc>
                <a:spcPct val="100000"/>
              </a:lnSpc>
              <a:spcBef>
                <a:spcPts val="0"/>
              </a:spcBef>
              <a:spcAft>
                <a:spcPts val="0"/>
              </a:spcAft>
              <a:buSzPts val="2400"/>
              <a:buChar char="○"/>
            </a:pPr>
            <a:r>
              <a:rPr lang="es-EC" sz="1800">
                <a:solidFill>
                  <a:srgbClr val="0C0C0C"/>
                </a:solidFill>
                <a:latin typeface="Arial"/>
                <a:ea typeface="Arial"/>
                <a:cs typeface="Arial"/>
                <a:sym typeface="Arial"/>
              </a:rPr>
              <a:t>Se utiliza para determinar si la organización sería capaz de cumplir exitosamente la evaluación usando SCAMPI-A</a:t>
            </a:r>
            <a:endParaRPr sz="1800">
              <a:solidFill>
                <a:srgbClr val="0C0C0C"/>
              </a:solidFill>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400">
              <a:latin typeface="Arial"/>
              <a:ea typeface="Arial"/>
              <a:cs typeface="Arial"/>
              <a:sym typeface="Arial"/>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3760"/>
        <p:cNvGrpSpPr/>
        <p:nvPr/>
      </p:nvGrpSpPr>
      <p:grpSpPr>
        <a:xfrm>
          <a:off x="0" y="0"/>
          <a:ext cx="0" cy="0"/>
          <a:chOff x="0" y="0"/>
          <a:chExt cx="0" cy="0"/>
        </a:xfrm>
      </p:grpSpPr>
      <p:sp>
        <p:nvSpPr>
          <p:cNvPr id="3761" name="Google Shape;3761;p508"/>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Leader Appraiser</a:t>
            </a:r>
            <a:endParaRPr>
              <a:latin typeface="Arial"/>
              <a:ea typeface="Arial"/>
              <a:cs typeface="Arial"/>
              <a:sym typeface="Arial"/>
            </a:endParaRPr>
          </a:p>
        </p:txBody>
      </p:sp>
      <p:sp>
        <p:nvSpPr>
          <p:cNvPr id="3762" name="Google Shape;3762;p508"/>
          <p:cNvSpPr txBox="1">
            <a:spLocks noGrp="1"/>
          </p:cNvSpPr>
          <p:nvPr>
            <p:ph type="body" idx="1"/>
          </p:nvPr>
        </p:nvSpPr>
        <p:spPr>
          <a:xfrm>
            <a:off x="255181" y="1276710"/>
            <a:ext cx="8548578"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Persona formada (cursos, conocimientos, entrenamiento en un ) y certificada por el Software Engineering Institute (SEI) para llevar a cabo la evaluación de las organizaciones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Es una persona externa a la organización evaluada</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Hace uso de las evidencias recogidas para sacar conclusiones</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3766"/>
        <p:cNvGrpSpPr/>
        <p:nvPr/>
      </p:nvGrpSpPr>
      <p:grpSpPr>
        <a:xfrm>
          <a:off x="0" y="0"/>
          <a:ext cx="0" cy="0"/>
          <a:chOff x="0" y="0"/>
          <a:chExt cx="0" cy="0"/>
        </a:xfrm>
      </p:grpSpPr>
      <p:sp>
        <p:nvSpPr>
          <p:cNvPr id="3767" name="Google Shape;3767;p509"/>
          <p:cNvSpPr txBox="1">
            <a:spLocks noGrp="1"/>
          </p:cNvSpPr>
          <p:nvPr>
            <p:ph type="title"/>
          </p:nvPr>
        </p:nvSpPr>
        <p:spPr>
          <a:xfrm>
            <a:off x="395287" y="188914"/>
            <a:ext cx="8817723" cy="79991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Evaluaciones por nivel de madurez</a:t>
            </a:r>
            <a:endParaRPr/>
          </a:p>
        </p:txBody>
      </p:sp>
      <p:sp>
        <p:nvSpPr>
          <p:cNvPr id="3768" name="Google Shape;3768;p509"/>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769" name="Google Shape;3769;p509"/>
          <p:cNvPicPr preferRelativeResize="0"/>
          <p:nvPr/>
        </p:nvPicPr>
        <p:blipFill rotWithShape="1">
          <a:blip r:embed="rId3">
            <a:alphaModFix/>
          </a:blip>
          <a:srcRect/>
          <a:stretch/>
        </p:blipFill>
        <p:spPr>
          <a:xfrm>
            <a:off x="395287" y="988828"/>
            <a:ext cx="8357850" cy="542766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1"/>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Modelo de Garvin</a:t>
            </a:r>
            <a:endParaRPr sz="4000" b="1" i="0" u="none" strike="noStrike" cap="none">
              <a:solidFill>
                <a:srgbClr val="1C405D"/>
              </a:solidFill>
              <a:latin typeface="Arial"/>
              <a:ea typeface="Arial"/>
              <a:cs typeface="Arial"/>
              <a:sym typeface="Arial"/>
            </a:endParaRPr>
          </a:p>
        </p:txBody>
      </p:sp>
      <p:cxnSp>
        <p:nvCxnSpPr>
          <p:cNvPr id="472" name="Google Shape;472;p5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73" name="Google Shape;473;p5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74" name="Google Shape;474;p5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51</a:t>
            </a:fld>
            <a:endParaRPr/>
          </a:p>
        </p:txBody>
      </p:sp>
      <p:sp>
        <p:nvSpPr>
          <p:cNvPr id="475" name="Google Shape;475;p51"/>
          <p:cNvSpPr txBox="1"/>
          <p:nvPr/>
        </p:nvSpPr>
        <p:spPr>
          <a:xfrm>
            <a:off x="313151" y="1208813"/>
            <a:ext cx="8091233" cy="3716206"/>
          </a:xfrm>
          <a:prstGeom prst="rect">
            <a:avLst/>
          </a:prstGeom>
          <a:noFill/>
          <a:ln>
            <a:noFill/>
          </a:ln>
        </p:spPr>
        <p:txBody>
          <a:bodyPr spcFirstLastPara="1" wrap="square" lIns="91425" tIns="91425" rIns="91425" bIns="91425" anchor="t" anchorCtr="0">
            <a:noAutofit/>
          </a:bodyPr>
          <a:lstStyle/>
          <a:p>
            <a:pPr marL="457200" marR="0" lvl="0" indent="-457200" algn="just"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Sugiere que la calidad debería considerarse tomando un punto de vista multidimensional</a:t>
            </a:r>
            <a:endParaRPr/>
          </a:p>
          <a:p>
            <a:pPr marL="914400" marR="0" lvl="1" indent="-457200" algn="just" rtl="0">
              <a:lnSpc>
                <a:spcPct val="100000"/>
              </a:lnSpc>
              <a:spcBef>
                <a:spcPts val="0"/>
              </a:spcBef>
              <a:spcAft>
                <a:spcPts val="0"/>
              </a:spcAft>
              <a:buClr>
                <a:srgbClr val="CFD8DC"/>
              </a:buClr>
              <a:buSzPts val="2400"/>
              <a:buFont typeface="Noto Sans Symbols"/>
              <a:buChar char="▪"/>
            </a:pPr>
            <a:r>
              <a:rPr lang="es-EC" sz="2000" b="1" i="0" u="none" strike="noStrike" cap="none">
                <a:solidFill>
                  <a:srgbClr val="263238"/>
                </a:solidFill>
                <a:latin typeface="Arial"/>
                <a:ea typeface="Arial"/>
                <a:cs typeface="Arial"/>
                <a:sym typeface="Arial"/>
              </a:rPr>
              <a:t>Calidad del rendimiento</a:t>
            </a:r>
            <a:r>
              <a:rPr lang="es-EC" sz="2000" b="0" i="0" u="none" strike="noStrike" cap="none">
                <a:solidFill>
                  <a:srgbClr val="263238"/>
                </a:solidFill>
                <a:latin typeface="Arial"/>
                <a:ea typeface="Arial"/>
                <a:cs typeface="Arial"/>
                <a:sym typeface="Arial"/>
              </a:rPr>
              <a:t>: El software entrega todo el contenido, funciones y características que se especifican como parte del modelo de requisitos de manera que proporcione valor al usuario final?</a:t>
            </a:r>
            <a:endParaRPr/>
          </a:p>
          <a:p>
            <a:pPr marL="914400" marR="0" lvl="1" indent="-457200" algn="just" rtl="0">
              <a:lnSpc>
                <a:spcPct val="100000"/>
              </a:lnSpc>
              <a:spcBef>
                <a:spcPts val="0"/>
              </a:spcBef>
              <a:spcAft>
                <a:spcPts val="0"/>
              </a:spcAft>
              <a:buClr>
                <a:srgbClr val="CFD8DC"/>
              </a:buClr>
              <a:buSzPts val="2400"/>
              <a:buFont typeface="Noto Sans Symbols"/>
              <a:buChar char="▪"/>
            </a:pPr>
            <a:r>
              <a:rPr lang="es-EC" sz="2000" b="1" i="0" u="none" strike="noStrike" cap="none">
                <a:solidFill>
                  <a:srgbClr val="263238"/>
                </a:solidFill>
                <a:latin typeface="Arial"/>
                <a:ea typeface="Arial"/>
                <a:cs typeface="Arial"/>
                <a:sym typeface="Arial"/>
              </a:rPr>
              <a:t>Características de calidad</a:t>
            </a:r>
            <a:r>
              <a:rPr lang="es-EC" sz="2000" b="0" i="0" u="none" strike="noStrike" cap="none">
                <a:solidFill>
                  <a:srgbClr val="263238"/>
                </a:solidFill>
                <a:latin typeface="Arial"/>
                <a:ea typeface="Arial"/>
                <a:cs typeface="Arial"/>
                <a:sym typeface="Arial"/>
              </a:rPr>
              <a:t>: El software proporciona características que sorprenden y deleitan a los usuarios finales por primera vez ?</a:t>
            </a:r>
            <a:endParaRPr/>
          </a:p>
          <a:p>
            <a:pPr marL="914400" marR="0" lvl="1" indent="-457200" algn="just" rtl="0">
              <a:lnSpc>
                <a:spcPct val="100000"/>
              </a:lnSpc>
              <a:spcBef>
                <a:spcPts val="0"/>
              </a:spcBef>
              <a:spcAft>
                <a:spcPts val="0"/>
              </a:spcAft>
              <a:buClr>
                <a:srgbClr val="CFD8DC"/>
              </a:buClr>
              <a:buSzPts val="2400"/>
              <a:buFont typeface="Noto Sans Symbols"/>
              <a:buChar char="▪"/>
            </a:pPr>
            <a:r>
              <a:rPr lang="es-EC" sz="2000" b="1" i="0" u="none" strike="noStrike" cap="none">
                <a:solidFill>
                  <a:srgbClr val="263238"/>
                </a:solidFill>
                <a:latin typeface="Arial"/>
                <a:ea typeface="Arial"/>
                <a:cs typeface="Arial"/>
                <a:sym typeface="Arial"/>
              </a:rPr>
              <a:t>Fiabilidad</a:t>
            </a:r>
            <a:r>
              <a:rPr lang="es-EC" sz="2000" b="0" i="0" u="none" strike="noStrike" cap="none">
                <a:solidFill>
                  <a:srgbClr val="263238"/>
                </a:solidFill>
                <a:latin typeface="Arial"/>
                <a:ea typeface="Arial"/>
                <a:cs typeface="Arial"/>
                <a:sym typeface="Arial"/>
              </a:rPr>
              <a:t>: El software ofrece todas las características y capacidades sin fallas. Está disponible cuando se necesita ? Ofrece una funcionalidad sin errores?</a:t>
            </a:r>
            <a:endParaRPr/>
          </a:p>
          <a:p>
            <a:pPr marL="914400" marR="0" lvl="1" indent="-457200" algn="just" rtl="0">
              <a:lnSpc>
                <a:spcPct val="100000"/>
              </a:lnSpc>
              <a:spcBef>
                <a:spcPts val="0"/>
              </a:spcBef>
              <a:spcAft>
                <a:spcPts val="0"/>
              </a:spcAft>
              <a:buClr>
                <a:srgbClr val="CFD8DC"/>
              </a:buClr>
              <a:buSzPts val="2400"/>
              <a:buFont typeface="Noto Sans Symbols"/>
              <a:buChar char="▪"/>
            </a:pPr>
            <a:r>
              <a:rPr lang="es-EC" sz="2000" b="1" i="0" u="none" strike="noStrike" cap="none">
                <a:solidFill>
                  <a:srgbClr val="263238"/>
                </a:solidFill>
                <a:latin typeface="Arial"/>
                <a:ea typeface="Arial"/>
                <a:cs typeface="Arial"/>
                <a:sym typeface="Arial"/>
              </a:rPr>
              <a:t>Conformidad</a:t>
            </a:r>
            <a:r>
              <a:rPr lang="es-EC" sz="2000" b="0" i="0" u="none" strike="noStrike" cap="none">
                <a:solidFill>
                  <a:srgbClr val="263238"/>
                </a:solidFill>
                <a:latin typeface="Arial"/>
                <a:ea typeface="Arial"/>
                <a:cs typeface="Arial"/>
                <a:sym typeface="Arial"/>
              </a:rPr>
              <a:t>: El software cumple con los estándares de software locales y externos que son relevantes para la aplicación? Cumple con las convenciones de diseño y codificación. Por ejemplo la interfaz se ajusta a las reglas de diseño aceptadas para el menú o la entrada de datos?</a:t>
            </a:r>
            <a:endParaRPr/>
          </a:p>
          <a:p>
            <a:pPr marL="457200" marR="0" lvl="0" indent="-266700" algn="just" rtl="0">
              <a:lnSpc>
                <a:spcPct val="100000"/>
              </a:lnSpc>
              <a:spcBef>
                <a:spcPts val="600"/>
              </a:spcBef>
              <a:spcAft>
                <a:spcPts val="0"/>
              </a:spcAft>
              <a:buClr>
                <a:srgbClr val="CFD8DC"/>
              </a:buClr>
              <a:buSzPts val="3000"/>
              <a:buFont typeface="Noto Sans Symbols"/>
              <a:buNone/>
            </a:pPr>
            <a:endParaRPr sz="1800" b="0" i="0" u="none" strike="noStrike" cap="none">
              <a:solidFill>
                <a:srgbClr val="263238"/>
              </a:solidFill>
              <a:latin typeface="Arial"/>
              <a:ea typeface="Arial"/>
              <a:cs typeface="Arial"/>
              <a:sym typeface="Arial"/>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3773"/>
        <p:cNvGrpSpPr/>
        <p:nvPr/>
      </p:nvGrpSpPr>
      <p:grpSpPr>
        <a:xfrm>
          <a:off x="0" y="0"/>
          <a:ext cx="0" cy="0"/>
          <a:chOff x="0" y="0"/>
          <a:chExt cx="0" cy="0"/>
        </a:xfrm>
      </p:grpSpPr>
      <p:sp>
        <p:nvSpPr>
          <p:cNvPr id="3774" name="Google Shape;3774;p510"/>
          <p:cNvSpPr txBox="1">
            <a:spLocks noGrp="1"/>
          </p:cNvSpPr>
          <p:nvPr>
            <p:ph type="title"/>
          </p:nvPr>
        </p:nvSpPr>
        <p:spPr>
          <a:xfrm>
            <a:off x="395287" y="188914"/>
            <a:ext cx="8817723" cy="79991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Resultados de las evaluaciones</a:t>
            </a:r>
            <a:endParaRPr/>
          </a:p>
        </p:txBody>
      </p:sp>
      <p:sp>
        <p:nvSpPr>
          <p:cNvPr id="3775" name="Google Shape;3775;p510"/>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776" name="Google Shape;3776;p510"/>
          <p:cNvPicPr preferRelativeResize="0"/>
          <p:nvPr/>
        </p:nvPicPr>
        <p:blipFill rotWithShape="1">
          <a:blip r:embed="rId3">
            <a:alphaModFix/>
          </a:blip>
          <a:srcRect/>
          <a:stretch/>
        </p:blipFill>
        <p:spPr>
          <a:xfrm>
            <a:off x="0" y="1109486"/>
            <a:ext cx="9144000" cy="5337681"/>
          </a:xfrm>
          <a:prstGeom prst="rect">
            <a:avLst/>
          </a:prstGeom>
          <a:noFill/>
          <a:ln>
            <a:noFill/>
          </a:ln>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3780"/>
        <p:cNvGrpSpPr/>
        <p:nvPr/>
      </p:nvGrpSpPr>
      <p:grpSpPr>
        <a:xfrm>
          <a:off x="0" y="0"/>
          <a:ext cx="0" cy="0"/>
          <a:chOff x="0" y="0"/>
          <a:chExt cx="0" cy="0"/>
        </a:xfrm>
      </p:grpSpPr>
      <p:sp>
        <p:nvSpPr>
          <p:cNvPr id="3781" name="Google Shape;3781;p511"/>
          <p:cNvSpPr txBox="1">
            <a:spLocks noGrp="1"/>
          </p:cNvSpPr>
          <p:nvPr>
            <p:ph type="title"/>
          </p:nvPr>
        </p:nvSpPr>
        <p:spPr>
          <a:xfrm>
            <a:off x="326277" y="337770"/>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Practice Implementation Indicators Description (PIID)</a:t>
            </a:r>
            <a:endParaRPr/>
          </a:p>
        </p:txBody>
      </p:sp>
      <p:sp>
        <p:nvSpPr>
          <p:cNvPr id="3782" name="Google Shape;3782;p511"/>
          <p:cNvSpPr txBox="1">
            <a:spLocks noGrp="1"/>
          </p:cNvSpPr>
          <p:nvPr>
            <p:ph type="body" idx="1"/>
          </p:nvPr>
        </p:nvSpPr>
        <p:spPr>
          <a:xfrm>
            <a:off x="255181" y="1425566"/>
            <a:ext cx="8548578" cy="4666891"/>
          </a:xfrm>
          <a:prstGeom prst="rect">
            <a:avLst/>
          </a:prstGeom>
          <a:noFill/>
          <a:ln>
            <a:noFill/>
          </a:ln>
        </p:spPr>
        <p:txBody>
          <a:bodyPr spcFirstLastPara="1" wrap="square" lIns="91425" tIns="91425" rIns="91425" bIns="91425" anchor="t" anchorCtr="0">
            <a:noAutofit/>
          </a:bodyPr>
          <a:lstStyle/>
          <a:p>
            <a:pPr marL="38100" lvl="0" indent="0" algn="just" rtl="0">
              <a:lnSpc>
                <a:spcPct val="100000"/>
              </a:lnSpc>
              <a:spcBef>
                <a:spcPts val="600"/>
              </a:spcBef>
              <a:spcAft>
                <a:spcPts val="0"/>
              </a:spcAft>
              <a:buSzPts val="3000"/>
              <a:buNone/>
            </a:pPr>
            <a:r>
              <a:rPr lang="es-EC" sz="2800">
                <a:solidFill>
                  <a:srgbClr val="0C0C0C"/>
                </a:solidFill>
                <a:latin typeface="Arial"/>
                <a:ea typeface="Arial"/>
                <a:cs typeface="Arial"/>
                <a:sym typeface="Arial"/>
              </a:rPr>
              <a:t>PIID es una base de datos que contiene los </a:t>
            </a:r>
            <a:r>
              <a:rPr lang="es-EC" sz="2800" b="1">
                <a:solidFill>
                  <a:srgbClr val="0C0C0C"/>
                </a:solidFill>
                <a:latin typeface="Arial"/>
                <a:ea typeface="Arial"/>
                <a:cs typeface="Arial"/>
                <a:sym typeface="Arial"/>
              </a:rPr>
              <a:t>indicadores de la implantación de las prácticas </a:t>
            </a:r>
            <a:r>
              <a:rPr lang="es-EC" sz="2800">
                <a:solidFill>
                  <a:srgbClr val="0C0C0C"/>
                </a:solidFill>
                <a:latin typeface="Arial"/>
                <a:ea typeface="Arial"/>
                <a:cs typeface="Arial"/>
                <a:sym typeface="Arial"/>
              </a:rPr>
              <a:t>que sugiere CMMI en sus modelos de mejora de la capacidad del software. Toda actividad produce algo (un documento, un mail, código,…) que es una ‘huella’ de que se ha llevado a cabo, estas huellas son las ‘</a:t>
            </a:r>
            <a:r>
              <a:rPr lang="es-EC" sz="2800" b="1">
                <a:solidFill>
                  <a:srgbClr val="0C0C0C"/>
                </a:solidFill>
                <a:latin typeface="Arial"/>
                <a:ea typeface="Arial"/>
                <a:cs typeface="Arial"/>
                <a:sym typeface="Arial"/>
              </a:rPr>
              <a:t>evidencias</a:t>
            </a:r>
            <a:r>
              <a:rPr lang="es-EC" sz="2800">
                <a:solidFill>
                  <a:srgbClr val="0C0C0C"/>
                </a:solidFill>
                <a:latin typeface="Arial"/>
                <a:ea typeface="Arial"/>
                <a:cs typeface="Arial"/>
                <a:sym typeface="Arial"/>
              </a:rPr>
              <a:t>’ que solicitará el equipo evaluador como uno de los elementos que les permitirán decidir si las prácticas se han realizado adecuadamente.</a:t>
            </a:r>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3786"/>
        <p:cNvGrpSpPr/>
        <p:nvPr/>
      </p:nvGrpSpPr>
      <p:grpSpPr>
        <a:xfrm>
          <a:off x="0" y="0"/>
          <a:ext cx="0" cy="0"/>
          <a:chOff x="0" y="0"/>
          <a:chExt cx="0" cy="0"/>
        </a:xfrm>
      </p:grpSpPr>
      <p:sp>
        <p:nvSpPr>
          <p:cNvPr id="3787" name="Google Shape;3787;p512"/>
          <p:cNvSpPr txBox="1">
            <a:spLocks noGrp="1"/>
          </p:cNvSpPr>
          <p:nvPr>
            <p:ph type="title"/>
          </p:nvPr>
        </p:nvSpPr>
        <p:spPr>
          <a:xfrm>
            <a:off x="326277" y="337770"/>
            <a:ext cx="8817723" cy="55536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Tipos de PIIs</a:t>
            </a:r>
            <a:endParaRPr sz="3200">
              <a:latin typeface="Arial"/>
              <a:ea typeface="Arial"/>
              <a:cs typeface="Arial"/>
              <a:sym typeface="Arial"/>
            </a:endParaRPr>
          </a:p>
        </p:txBody>
      </p:sp>
      <p:sp>
        <p:nvSpPr>
          <p:cNvPr id="3788" name="Google Shape;3788;p512"/>
          <p:cNvSpPr txBox="1"/>
          <p:nvPr/>
        </p:nvSpPr>
        <p:spPr>
          <a:xfrm>
            <a:off x="2020184" y="1999724"/>
            <a:ext cx="4901611" cy="2412788"/>
          </a:xfrm>
          <a:prstGeom prst="rect">
            <a:avLst/>
          </a:prstGeom>
          <a:noFill/>
          <a:ln>
            <a:noFill/>
          </a:ln>
        </p:spPr>
        <p:txBody>
          <a:bodyPr spcFirstLastPara="1" wrap="square" lIns="91425" tIns="91425" rIns="91425" bIns="91425" anchor="t" anchorCtr="0">
            <a:noAutofit/>
          </a:bodyPr>
          <a:lstStyle/>
          <a:p>
            <a:pPr marL="457200" marR="0" lvl="0" indent="-419100" algn="just" rtl="0">
              <a:lnSpc>
                <a:spcPct val="100000"/>
              </a:lnSpc>
              <a:spcBef>
                <a:spcPts val="600"/>
              </a:spcBef>
              <a:spcAft>
                <a:spcPts val="0"/>
              </a:spcAft>
              <a:buClr>
                <a:srgbClr val="CFD8DC"/>
              </a:buClr>
              <a:buSzPts val="3000"/>
              <a:buFont typeface="Noto Sans Symbols"/>
              <a:buChar char="▪"/>
            </a:pPr>
            <a:r>
              <a:rPr lang="es-EC" sz="2800" b="0" i="0" u="none" strike="noStrike" cap="none">
                <a:solidFill>
                  <a:srgbClr val="263238"/>
                </a:solidFill>
                <a:latin typeface="Arial"/>
                <a:ea typeface="Arial"/>
                <a:cs typeface="Arial"/>
                <a:sym typeface="Arial"/>
              </a:rPr>
              <a:t>Artefacto directo</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800" b="0" i="0" u="none" strike="noStrike" cap="none">
                <a:solidFill>
                  <a:srgbClr val="263238"/>
                </a:solidFill>
                <a:latin typeface="Arial"/>
                <a:ea typeface="Arial"/>
                <a:cs typeface="Arial"/>
                <a:sym typeface="Arial"/>
              </a:rPr>
              <a:t>Artefacto indirecto</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800" b="0" i="0" u="none" strike="noStrike" cap="none">
                <a:solidFill>
                  <a:srgbClr val="263238"/>
                </a:solidFill>
                <a:latin typeface="Arial"/>
                <a:ea typeface="Arial"/>
                <a:cs typeface="Arial"/>
                <a:sym typeface="Arial"/>
              </a:rPr>
              <a:t>Afirmación</a:t>
            </a:r>
            <a:endParaRPr/>
          </a:p>
          <a:p>
            <a:pPr marL="457200" marR="0" lvl="0" indent="-228600" algn="just" rtl="0">
              <a:lnSpc>
                <a:spcPct val="100000"/>
              </a:lnSpc>
              <a:spcBef>
                <a:spcPts val="600"/>
              </a:spcBef>
              <a:spcAft>
                <a:spcPts val="0"/>
              </a:spcAft>
              <a:buClr>
                <a:srgbClr val="CFD8DC"/>
              </a:buClr>
              <a:buSzPts val="3000"/>
              <a:buFont typeface="Noto Sans Symbols"/>
              <a:buNone/>
            </a:pPr>
            <a:endParaRPr sz="2800" b="0" i="0" u="none" strike="noStrike" cap="none">
              <a:solidFill>
                <a:srgbClr val="263238"/>
              </a:solidFill>
              <a:latin typeface="Arial"/>
              <a:ea typeface="Arial"/>
              <a:cs typeface="Arial"/>
              <a:sym typeface="Arial"/>
            </a:endParaRPr>
          </a:p>
          <a:p>
            <a:pPr marL="457200" marR="0" lvl="0" indent="-228600" algn="just" rtl="0">
              <a:lnSpc>
                <a:spcPct val="100000"/>
              </a:lnSpc>
              <a:spcBef>
                <a:spcPts val="600"/>
              </a:spcBef>
              <a:spcAft>
                <a:spcPts val="0"/>
              </a:spcAft>
              <a:buClr>
                <a:srgbClr val="CFD8DC"/>
              </a:buClr>
              <a:buSzPts val="3000"/>
              <a:buFont typeface="Noto Sans Symbols"/>
              <a:buNone/>
            </a:pPr>
            <a:endParaRPr sz="2800" b="0" i="0" u="none" strike="noStrike" cap="none">
              <a:solidFill>
                <a:srgbClr val="263238"/>
              </a:solidFill>
              <a:latin typeface="Arial"/>
              <a:ea typeface="Arial"/>
              <a:cs typeface="Arial"/>
              <a:sym typeface="Arial"/>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3792"/>
        <p:cNvGrpSpPr/>
        <p:nvPr/>
      </p:nvGrpSpPr>
      <p:grpSpPr>
        <a:xfrm>
          <a:off x="0" y="0"/>
          <a:ext cx="0" cy="0"/>
          <a:chOff x="0" y="0"/>
          <a:chExt cx="0" cy="0"/>
        </a:xfrm>
      </p:grpSpPr>
      <p:sp>
        <p:nvSpPr>
          <p:cNvPr id="3793" name="Google Shape;3793;p513"/>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Artefactos directos</a:t>
            </a:r>
            <a:endParaRPr/>
          </a:p>
        </p:txBody>
      </p:sp>
      <p:sp>
        <p:nvSpPr>
          <p:cNvPr id="3794" name="Google Shape;3794;p513"/>
          <p:cNvSpPr txBox="1">
            <a:spLocks noGrp="1"/>
          </p:cNvSpPr>
          <p:nvPr>
            <p:ph type="body" idx="1"/>
          </p:nvPr>
        </p:nvSpPr>
        <p:spPr>
          <a:xfrm>
            <a:off x="255181" y="1276710"/>
            <a:ext cx="8548578"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Salidas tangibles que resultan de la aplicación directa de las prácticas (específicas o genéricas).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Ejemplos: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Productos de trabajo listados en CMMI</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Documentos, entregables, material de capacitación, etc.</a:t>
            </a:r>
            <a:endParaRPr sz="2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Para ser recolectados previo a la evaluación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sp>
        <p:nvSpPr>
          <p:cNvPr id="3799" name="Google Shape;3799;p514"/>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Artefactos indirectos</a:t>
            </a:r>
            <a:endParaRPr/>
          </a:p>
        </p:txBody>
      </p:sp>
      <p:sp>
        <p:nvSpPr>
          <p:cNvPr id="3800" name="Google Shape;3800;p514"/>
          <p:cNvSpPr txBox="1">
            <a:spLocks noGrp="1"/>
          </p:cNvSpPr>
          <p:nvPr>
            <p:ph type="body" idx="1"/>
          </p:nvPr>
        </p:nvSpPr>
        <p:spPr>
          <a:xfrm>
            <a:off x="255181" y="1276710"/>
            <a:ext cx="8548578"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Artefactos que son consecuencia de la aplicación de una práctica (específica o genérica), pero que no son el propósito para el cual se realiza la práctica.</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Ejemplos: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Minutas de reunión, revisión de resultados, reportes, métricas de perfomance</a:t>
            </a:r>
            <a:endParaRPr sz="2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Para ser recolectados previo a la evaluación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3804"/>
        <p:cNvGrpSpPr/>
        <p:nvPr/>
      </p:nvGrpSpPr>
      <p:grpSpPr>
        <a:xfrm>
          <a:off x="0" y="0"/>
          <a:ext cx="0" cy="0"/>
          <a:chOff x="0" y="0"/>
          <a:chExt cx="0" cy="0"/>
        </a:xfrm>
      </p:grpSpPr>
      <p:sp>
        <p:nvSpPr>
          <p:cNvPr id="3805" name="Google Shape;3805;p515"/>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Afirmaciones</a:t>
            </a:r>
            <a:endParaRPr/>
          </a:p>
        </p:txBody>
      </p:sp>
      <p:sp>
        <p:nvSpPr>
          <p:cNvPr id="3806" name="Google Shape;3806;p515"/>
          <p:cNvSpPr txBox="1">
            <a:spLocks noGrp="1"/>
          </p:cNvSpPr>
          <p:nvPr>
            <p:ph type="body" idx="1"/>
          </p:nvPr>
        </p:nvSpPr>
        <p:spPr>
          <a:xfrm>
            <a:off x="255181" y="1276710"/>
            <a:ext cx="8548578"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Expresiones orales (entrevistas) o escritas que confirman la implementación de una práctica específica o genérica</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Generalmente provista por aquellos responsables de ejecutar las prácticas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Incluye entrevistas cara a cara, video conferencias, cuestionarios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Para ser recolectadas durante la evaluación.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3810"/>
        <p:cNvGrpSpPr/>
        <p:nvPr/>
      </p:nvGrpSpPr>
      <p:grpSpPr>
        <a:xfrm>
          <a:off x="0" y="0"/>
          <a:ext cx="0" cy="0"/>
          <a:chOff x="0" y="0"/>
          <a:chExt cx="0" cy="0"/>
        </a:xfrm>
      </p:grpSpPr>
      <p:sp>
        <p:nvSpPr>
          <p:cNvPr id="3811" name="Google Shape;3811;p516"/>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de PIIs</a:t>
            </a:r>
            <a:endParaRPr>
              <a:latin typeface="Arial"/>
              <a:ea typeface="Arial"/>
              <a:cs typeface="Arial"/>
              <a:sym typeface="Arial"/>
            </a:endParaRPr>
          </a:p>
        </p:txBody>
      </p:sp>
      <p:sp>
        <p:nvSpPr>
          <p:cNvPr id="3812" name="Google Shape;3812;p516"/>
          <p:cNvSpPr txBox="1">
            <a:spLocks noGrp="1"/>
          </p:cNvSpPr>
          <p:nvPr>
            <p:ph type="body" idx="1"/>
          </p:nvPr>
        </p:nvSpPr>
        <p:spPr>
          <a:xfrm>
            <a:off x="255181" y="1276711"/>
            <a:ext cx="8548578" cy="1498387"/>
          </a:xfrm>
          <a:prstGeom prst="rect">
            <a:avLst/>
          </a:prstGeom>
          <a:noFill/>
          <a:ln>
            <a:noFill/>
          </a:ln>
        </p:spPr>
        <p:txBody>
          <a:bodyPr spcFirstLastPara="1" wrap="square" lIns="91425" tIns="91425" rIns="91425" bIns="91425" anchor="t" anchorCtr="0">
            <a:noAutofit/>
          </a:bodyPr>
          <a:lstStyle/>
          <a:p>
            <a:pPr marL="38100" lvl="0" indent="0" algn="just" rtl="0">
              <a:lnSpc>
                <a:spcPct val="100000"/>
              </a:lnSpc>
              <a:spcBef>
                <a:spcPts val="600"/>
              </a:spcBef>
              <a:spcAft>
                <a:spcPts val="0"/>
              </a:spcAft>
              <a:buSzPts val="3000"/>
              <a:buNone/>
            </a:pPr>
            <a:r>
              <a:rPr lang="es-EC" sz="2400">
                <a:solidFill>
                  <a:srgbClr val="00B050"/>
                </a:solidFill>
                <a:latin typeface="Arial"/>
                <a:ea typeface="Arial"/>
                <a:cs typeface="Arial"/>
                <a:sym typeface="Arial"/>
              </a:rPr>
              <a:t>PP SP1.1-1</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Establecer una estructura de descomposición del trabajo-WBS (Work breakdown structure) para estimar el alcance del proyecto</a:t>
            </a:r>
            <a:endParaRPr/>
          </a:p>
          <a:p>
            <a:pPr marL="38100" lvl="0" indent="0" algn="just" rtl="0">
              <a:lnSpc>
                <a:spcPct val="100000"/>
              </a:lnSpc>
              <a:spcBef>
                <a:spcPts val="600"/>
              </a:spcBef>
              <a:spcAft>
                <a:spcPts val="0"/>
              </a:spcAft>
              <a:buSzPts val="3000"/>
              <a:buNone/>
            </a:pPr>
            <a:endParaRPr sz="2400">
              <a:latin typeface="Arial"/>
              <a:ea typeface="Arial"/>
              <a:cs typeface="Arial"/>
              <a:sym typeface="Arial"/>
            </a:endParaRPr>
          </a:p>
        </p:txBody>
      </p:sp>
      <p:sp>
        <p:nvSpPr>
          <p:cNvPr id="3813" name="Google Shape;3813;p516"/>
          <p:cNvSpPr txBox="1"/>
          <p:nvPr/>
        </p:nvSpPr>
        <p:spPr>
          <a:xfrm>
            <a:off x="395287" y="2970816"/>
            <a:ext cx="3934047" cy="1785466"/>
          </a:xfrm>
          <a:prstGeom prst="rect">
            <a:avLst/>
          </a:prstGeom>
          <a:noFill/>
          <a:ln>
            <a:noFill/>
          </a:ln>
        </p:spPr>
        <p:txBody>
          <a:bodyPr spcFirstLastPara="1" wrap="square" lIns="91425" tIns="91425" rIns="91425" bIns="91425" anchor="t" anchorCtr="0">
            <a:noAutofit/>
          </a:bodyPr>
          <a:lstStyle/>
          <a:p>
            <a:pPr marL="38100" marR="0" lvl="0" indent="0" algn="just" rtl="0">
              <a:lnSpc>
                <a:spcPct val="100000"/>
              </a:lnSpc>
              <a:spcBef>
                <a:spcPts val="600"/>
              </a:spcBef>
              <a:spcAft>
                <a:spcPts val="0"/>
              </a:spcAft>
              <a:buClr>
                <a:srgbClr val="CFD8DC"/>
              </a:buClr>
              <a:buSzPts val="3000"/>
              <a:buFont typeface="Noto Sans Symbols"/>
              <a:buNone/>
            </a:pPr>
            <a:r>
              <a:rPr lang="es-EC" sz="2400" b="0" i="0" u="none" strike="noStrike" cap="none">
                <a:solidFill>
                  <a:srgbClr val="00B050"/>
                </a:solidFill>
                <a:latin typeface="Arial"/>
                <a:ea typeface="Arial"/>
                <a:cs typeface="Arial"/>
                <a:sym typeface="Arial"/>
              </a:rPr>
              <a:t>Artefactos directos</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WBS de alto nivel</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Descripción de tareas</a:t>
            </a:r>
            <a:endParaRPr sz="2400" b="0" i="0" u="none" strike="noStrike" cap="none">
              <a:solidFill>
                <a:srgbClr val="263238"/>
              </a:solidFill>
              <a:latin typeface="Arial"/>
              <a:ea typeface="Arial"/>
              <a:cs typeface="Arial"/>
              <a:sym typeface="Arial"/>
            </a:endParaRPr>
          </a:p>
        </p:txBody>
      </p:sp>
      <p:sp>
        <p:nvSpPr>
          <p:cNvPr id="3814" name="Google Shape;3814;p516"/>
          <p:cNvSpPr txBox="1"/>
          <p:nvPr/>
        </p:nvSpPr>
        <p:spPr>
          <a:xfrm>
            <a:off x="4869712" y="2970816"/>
            <a:ext cx="3934047" cy="1785466"/>
          </a:xfrm>
          <a:prstGeom prst="rect">
            <a:avLst/>
          </a:prstGeom>
          <a:noFill/>
          <a:ln>
            <a:noFill/>
          </a:ln>
        </p:spPr>
        <p:txBody>
          <a:bodyPr spcFirstLastPara="1" wrap="square" lIns="91425" tIns="91425" rIns="91425" bIns="91425" anchor="t" anchorCtr="0">
            <a:noAutofit/>
          </a:bodyPr>
          <a:lstStyle/>
          <a:p>
            <a:pPr marL="38100" marR="0" lvl="0" indent="0" algn="just" rtl="0">
              <a:lnSpc>
                <a:spcPct val="100000"/>
              </a:lnSpc>
              <a:spcBef>
                <a:spcPts val="600"/>
              </a:spcBef>
              <a:spcAft>
                <a:spcPts val="0"/>
              </a:spcAft>
              <a:buClr>
                <a:srgbClr val="CFD8DC"/>
              </a:buClr>
              <a:buSzPts val="3000"/>
              <a:buFont typeface="Noto Sans Symbols"/>
              <a:buNone/>
            </a:pPr>
            <a:r>
              <a:rPr lang="es-EC" sz="2400" b="0" i="0" u="none" strike="noStrike" cap="none">
                <a:solidFill>
                  <a:srgbClr val="00B050"/>
                </a:solidFill>
                <a:latin typeface="Arial"/>
                <a:ea typeface="Arial"/>
                <a:cs typeface="Arial"/>
                <a:sym typeface="Arial"/>
              </a:rPr>
              <a:t>Artefactos indirectos</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Minutas de reunión</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Notas del desarrollo del WBS</a:t>
            </a:r>
            <a:endParaRPr sz="2400" b="0" i="0" u="none" strike="noStrike" cap="none">
              <a:solidFill>
                <a:srgbClr val="263238"/>
              </a:solidFill>
              <a:latin typeface="Arial"/>
              <a:ea typeface="Arial"/>
              <a:cs typeface="Arial"/>
              <a:sym typeface="Arial"/>
            </a:endParaRPr>
          </a:p>
        </p:txBody>
      </p:sp>
      <p:sp>
        <p:nvSpPr>
          <p:cNvPr id="3815" name="Google Shape;3815;p516"/>
          <p:cNvSpPr txBox="1"/>
          <p:nvPr/>
        </p:nvSpPr>
        <p:spPr>
          <a:xfrm>
            <a:off x="255181" y="4716721"/>
            <a:ext cx="8548578" cy="1498387"/>
          </a:xfrm>
          <a:prstGeom prst="rect">
            <a:avLst/>
          </a:prstGeom>
          <a:noFill/>
          <a:ln>
            <a:noFill/>
          </a:ln>
        </p:spPr>
        <p:txBody>
          <a:bodyPr spcFirstLastPara="1" wrap="square" lIns="91425" tIns="91425" rIns="91425" bIns="91425" anchor="t" anchorCtr="0">
            <a:noAutofit/>
          </a:bodyPr>
          <a:lstStyle/>
          <a:p>
            <a:pPr marL="38100" marR="0" lvl="0" indent="0" algn="just" rtl="0">
              <a:lnSpc>
                <a:spcPct val="100000"/>
              </a:lnSpc>
              <a:spcBef>
                <a:spcPts val="600"/>
              </a:spcBef>
              <a:spcAft>
                <a:spcPts val="0"/>
              </a:spcAft>
              <a:buClr>
                <a:srgbClr val="CFD8DC"/>
              </a:buClr>
              <a:buSzPts val="3000"/>
              <a:buFont typeface="Noto Sans Symbols"/>
              <a:buNone/>
            </a:pPr>
            <a:r>
              <a:rPr lang="es-EC" sz="2400" b="0" i="0" u="none" strike="noStrike" cap="none">
                <a:solidFill>
                  <a:srgbClr val="00B050"/>
                </a:solidFill>
                <a:latin typeface="Arial"/>
                <a:ea typeface="Arial"/>
                <a:cs typeface="Arial"/>
                <a:sym typeface="Arial"/>
              </a:rPr>
              <a:t>Afirmaciones</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“Usamos el WBS para estimar el alcance”</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400" b="0" i="0" u="none" strike="noStrike" cap="none">
                <a:solidFill>
                  <a:srgbClr val="263238"/>
                </a:solidFill>
                <a:latin typeface="Arial"/>
                <a:ea typeface="Arial"/>
                <a:cs typeface="Arial"/>
                <a:sym typeface="Arial"/>
              </a:rPr>
              <a:t>“Participé en la reunión de definición del WBS”</a:t>
            </a:r>
            <a:endParaRPr/>
          </a:p>
          <a:p>
            <a:pPr marL="38100" marR="0" lvl="0" indent="0" algn="just" rtl="0">
              <a:lnSpc>
                <a:spcPct val="100000"/>
              </a:lnSpc>
              <a:spcBef>
                <a:spcPts val="600"/>
              </a:spcBef>
              <a:spcAft>
                <a:spcPts val="0"/>
              </a:spcAft>
              <a:buClr>
                <a:srgbClr val="CFD8DC"/>
              </a:buClr>
              <a:buSzPts val="3000"/>
              <a:buFont typeface="Noto Sans Symbols"/>
              <a:buNone/>
            </a:pPr>
            <a:endParaRPr sz="2400" b="0" i="0" u="none" strike="noStrike" cap="none">
              <a:solidFill>
                <a:srgbClr val="263238"/>
              </a:solidFill>
              <a:latin typeface="Arial"/>
              <a:ea typeface="Arial"/>
              <a:cs typeface="Arial"/>
              <a:sym typeface="Arial"/>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3819"/>
        <p:cNvGrpSpPr/>
        <p:nvPr/>
      </p:nvGrpSpPr>
      <p:grpSpPr>
        <a:xfrm>
          <a:off x="0" y="0"/>
          <a:ext cx="0" cy="0"/>
          <a:chOff x="0" y="0"/>
          <a:chExt cx="0" cy="0"/>
        </a:xfrm>
      </p:grpSpPr>
      <p:sp>
        <p:nvSpPr>
          <p:cNvPr id="3820" name="Google Shape;3820;p517"/>
          <p:cNvSpPr txBox="1">
            <a:spLocks noGrp="1"/>
          </p:cNvSpPr>
          <p:nvPr>
            <p:ph type="title"/>
          </p:nvPr>
        </p:nvSpPr>
        <p:spPr>
          <a:xfrm>
            <a:off x="326277" y="337770"/>
            <a:ext cx="8817723" cy="84244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evidencias de prácticas sobre Gestión de la Configuración</a:t>
            </a:r>
            <a:endParaRPr/>
          </a:p>
        </p:txBody>
      </p:sp>
      <p:sp>
        <p:nvSpPr>
          <p:cNvPr id="3821" name="Google Shape;3821;p51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822" name="Google Shape;3822;p517"/>
          <p:cNvPicPr preferRelativeResize="0"/>
          <p:nvPr/>
        </p:nvPicPr>
        <p:blipFill rotWithShape="1">
          <a:blip r:embed="rId3">
            <a:alphaModFix/>
          </a:blip>
          <a:srcRect/>
          <a:stretch/>
        </p:blipFill>
        <p:spPr>
          <a:xfrm>
            <a:off x="0" y="1805228"/>
            <a:ext cx="9144000" cy="4140679"/>
          </a:xfrm>
          <a:prstGeom prst="rect">
            <a:avLst/>
          </a:prstGeom>
          <a:noFill/>
          <a:ln>
            <a:noFill/>
          </a:ln>
        </p:spPr>
      </p:pic>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3826"/>
        <p:cNvGrpSpPr/>
        <p:nvPr/>
      </p:nvGrpSpPr>
      <p:grpSpPr>
        <a:xfrm>
          <a:off x="0" y="0"/>
          <a:ext cx="0" cy="0"/>
          <a:chOff x="0" y="0"/>
          <a:chExt cx="0" cy="0"/>
        </a:xfrm>
      </p:grpSpPr>
      <p:sp>
        <p:nvSpPr>
          <p:cNvPr id="3827" name="Google Shape;3827;p518"/>
          <p:cNvSpPr txBox="1">
            <a:spLocks noGrp="1"/>
          </p:cNvSpPr>
          <p:nvPr>
            <p:ph type="title"/>
          </p:nvPr>
        </p:nvSpPr>
        <p:spPr>
          <a:xfrm>
            <a:off x="326277" y="337770"/>
            <a:ext cx="8817723" cy="84244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evidencias de prácticas sobre Gestión de la Configuración</a:t>
            </a:r>
            <a:endParaRPr/>
          </a:p>
        </p:txBody>
      </p:sp>
      <p:sp>
        <p:nvSpPr>
          <p:cNvPr id="3828" name="Google Shape;3828;p518"/>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829" name="Google Shape;3829;p518"/>
          <p:cNvPicPr preferRelativeResize="0"/>
          <p:nvPr/>
        </p:nvPicPr>
        <p:blipFill rotWithShape="1">
          <a:blip r:embed="rId3">
            <a:alphaModFix/>
          </a:blip>
          <a:srcRect/>
          <a:stretch/>
        </p:blipFill>
        <p:spPr>
          <a:xfrm>
            <a:off x="0" y="1338087"/>
            <a:ext cx="9144000" cy="5453259"/>
          </a:xfrm>
          <a:prstGeom prst="rect">
            <a:avLst/>
          </a:prstGeom>
          <a:noFill/>
          <a:ln>
            <a:noFill/>
          </a:ln>
        </p:spPr>
      </p:pic>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519"/>
          <p:cNvSpPr txBox="1">
            <a:spLocks noGrp="1"/>
          </p:cNvSpPr>
          <p:nvPr>
            <p:ph type="title"/>
          </p:nvPr>
        </p:nvSpPr>
        <p:spPr>
          <a:xfrm>
            <a:off x="326277" y="337770"/>
            <a:ext cx="8817723" cy="84244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evidencias de prácticas sobre Gestión de la Configuración</a:t>
            </a:r>
            <a:endParaRPr/>
          </a:p>
        </p:txBody>
      </p:sp>
      <p:sp>
        <p:nvSpPr>
          <p:cNvPr id="3835" name="Google Shape;3835;p519"/>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836" name="Google Shape;3836;p519"/>
          <p:cNvPicPr preferRelativeResize="0"/>
          <p:nvPr/>
        </p:nvPicPr>
        <p:blipFill rotWithShape="1">
          <a:blip r:embed="rId3">
            <a:alphaModFix/>
          </a:blip>
          <a:srcRect/>
          <a:stretch/>
        </p:blipFill>
        <p:spPr>
          <a:xfrm>
            <a:off x="0" y="1427109"/>
            <a:ext cx="9144000" cy="543089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2"/>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Modelo de Garvin II</a:t>
            </a:r>
            <a:endParaRPr sz="4000" b="1" i="0" u="none" strike="noStrike" cap="none">
              <a:solidFill>
                <a:srgbClr val="1C405D"/>
              </a:solidFill>
              <a:latin typeface="Arial"/>
              <a:ea typeface="Arial"/>
              <a:cs typeface="Arial"/>
              <a:sym typeface="Arial"/>
            </a:endParaRPr>
          </a:p>
        </p:txBody>
      </p:sp>
      <p:cxnSp>
        <p:nvCxnSpPr>
          <p:cNvPr id="481" name="Google Shape;481;p5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82" name="Google Shape;482;p5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83" name="Google Shape;483;p5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52</a:t>
            </a:fld>
            <a:endParaRPr/>
          </a:p>
        </p:txBody>
      </p:sp>
      <p:sp>
        <p:nvSpPr>
          <p:cNvPr id="484" name="Google Shape;484;p52"/>
          <p:cNvSpPr txBox="1"/>
          <p:nvPr/>
        </p:nvSpPr>
        <p:spPr>
          <a:xfrm>
            <a:off x="313151" y="1212569"/>
            <a:ext cx="8091233" cy="3716206"/>
          </a:xfrm>
          <a:prstGeom prst="rect">
            <a:avLst/>
          </a:prstGeom>
          <a:noFill/>
          <a:ln>
            <a:noFill/>
          </a:ln>
        </p:spPr>
        <p:txBody>
          <a:bodyPr spcFirstLastPara="1" wrap="square" lIns="91425" tIns="91425" rIns="91425" bIns="91425" anchor="t" anchorCtr="0">
            <a:noAutofit/>
          </a:bodyPr>
          <a:lstStyle/>
          <a:p>
            <a:pPr marL="914400" marR="0" lvl="1" indent="-457200" algn="just" rtl="0">
              <a:lnSpc>
                <a:spcPct val="100000"/>
              </a:lnSpc>
              <a:spcBef>
                <a:spcPts val="0"/>
              </a:spcBef>
              <a:spcAft>
                <a:spcPts val="0"/>
              </a:spcAft>
              <a:buClr>
                <a:srgbClr val="CFD8DC"/>
              </a:buClr>
              <a:buSzPts val="2400"/>
              <a:buFont typeface="Noto Sans Symbols"/>
              <a:buChar char="▪"/>
            </a:pPr>
            <a:r>
              <a:rPr lang="es-EC" sz="2000" b="1" i="0" u="none" strike="noStrike" cap="none">
                <a:solidFill>
                  <a:srgbClr val="263238"/>
                </a:solidFill>
                <a:latin typeface="Arial"/>
                <a:ea typeface="Arial"/>
                <a:cs typeface="Arial"/>
                <a:sym typeface="Arial"/>
              </a:rPr>
              <a:t>Durabilidad</a:t>
            </a:r>
            <a:r>
              <a:rPr lang="es-EC" sz="2000" b="0" i="0" u="none" strike="noStrike" cap="none">
                <a:solidFill>
                  <a:srgbClr val="263238"/>
                </a:solidFill>
                <a:latin typeface="Arial"/>
                <a:ea typeface="Arial"/>
                <a:cs typeface="Arial"/>
                <a:sym typeface="Arial"/>
              </a:rPr>
              <a:t>: Se puede mantener o corregir el software? sin la generación involuntaria de efectos secundarios no deseados? Los cambios harán que la tasa de error o confiabilidad se degrade con el tiempo ? </a:t>
            </a:r>
            <a:endParaRPr/>
          </a:p>
          <a:p>
            <a:pPr marL="914400" marR="0" lvl="1" indent="-457200" algn="just" rtl="0">
              <a:lnSpc>
                <a:spcPct val="100000"/>
              </a:lnSpc>
              <a:spcBef>
                <a:spcPts val="0"/>
              </a:spcBef>
              <a:spcAft>
                <a:spcPts val="0"/>
              </a:spcAft>
              <a:buClr>
                <a:srgbClr val="CFD8DC"/>
              </a:buClr>
              <a:buSzPts val="2400"/>
              <a:buFont typeface="Noto Sans Symbols"/>
              <a:buChar char="▪"/>
            </a:pPr>
            <a:r>
              <a:rPr lang="es-EC" sz="2000" b="1" i="0" u="none" strike="noStrike" cap="none">
                <a:solidFill>
                  <a:srgbClr val="263238"/>
                </a:solidFill>
                <a:latin typeface="Arial"/>
                <a:ea typeface="Arial"/>
                <a:cs typeface="Arial"/>
                <a:sym typeface="Arial"/>
              </a:rPr>
              <a:t>Facilidad de servicio</a:t>
            </a:r>
            <a:r>
              <a:rPr lang="es-EC" sz="2000" b="0" i="0" u="none" strike="noStrike" cap="none">
                <a:solidFill>
                  <a:srgbClr val="263238"/>
                </a:solidFill>
                <a:latin typeface="Arial"/>
                <a:ea typeface="Arial"/>
                <a:cs typeface="Arial"/>
                <a:sym typeface="Arial"/>
              </a:rPr>
              <a:t>: Se puede mantener o corregir el software? en un período de tiempo aceptablemente corto? Puede el personal de soporte adquirir toda la información que necesitan para hacer cambios o corregir defectos?</a:t>
            </a:r>
            <a:endParaRPr/>
          </a:p>
          <a:p>
            <a:pPr marL="914400" marR="0" lvl="1" indent="-457200" algn="just" rtl="0">
              <a:lnSpc>
                <a:spcPct val="100000"/>
              </a:lnSpc>
              <a:spcBef>
                <a:spcPts val="0"/>
              </a:spcBef>
              <a:spcAft>
                <a:spcPts val="0"/>
              </a:spcAft>
              <a:buClr>
                <a:srgbClr val="CFD8DC"/>
              </a:buClr>
              <a:buSzPts val="2400"/>
              <a:buFont typeface="Noto Sans Symbols"/>
              <a:buChar char="▪"/>
            </a:pPr>
            <a:r>
              <a:rPr lang="es-EC" sz="2000" b="1" i="0" u="none" strike="noStrike" cap="none">
                <a:solidFill>
                  <a:srgbClr val="263238"/>
                </a:solidFill>
                <a:latin typeface="Arial"/>
                <a:ea typeface="Arial"/>
                <a:cs typeface="Arial"/>
                <a:sym typeface="Arial"/>
              </a:rPr>
              <a:t>Estética</a:t>
            </a:r>
            <a:r>
              <a:rPr lang="es-EC" sz="2000" b="0" i="0" u="none" strike="noStrike" cap="none">
                <a:solidFill>
                  <a:srgbClr val="263238"/>
                </a:solidFill>
                <a:latin typeface="Arial"/>
                <a:ea typeface="Arial"/>
                <a:cs typeface="Arial"/>
                <a:sym typeface="Arial"/>
              </a:rPr>
              <a:t>: Una entidad estética tiene cierta elegancia, un flujo único y una presencia que son difíciles de cuantificar pero que sin embargo son evidentes</a:t>
            </a:r>
            <a:endParaRPr/>
          </a:p>
          <a:p>
            <a:pPr marL="914400" marR="0" lvl="1" indent="-457200" algn="just" rtl="0">
              <a:lnSpc>
                <a:spcPct val="100000"/>
              </a:lnSpc>
              <a:spcBef>
                <a:spcPts val="0"/>
              </a:spcBef>
              <a:spcAft>
                <a:spcPts val="0"/>
              </a:spcAft>
              <a:buClr>
                <a:srgbClr val="CFD8DC"/>
              </a:buClr>
              <a:buSzPts val="2400"/>
              <a:buFont typeface="Noto Sans Symbols"/>
              <a:buChar char="▪"/>
            </a:pPr>
            <a:r>
              <a:rPr lang="es-EC" sz="2000" b="1" i="0" u="none" strike="noStrike" cap="none">
                <a:solidFill>
                  <a:srgbClr val="263238"/>
                </a:solidFill>
                <a:latin typeface="Arial"/>
                <a:ea typeface="Arial"/>
                <a:cs typeface="Arial"/>
                <a:sym typeface="Arial"/>
              </a:rPr>
              <a:t>Percepción</a:t>
            </a:r>
            <a:r>
              <a:rPr lang="es-EC" sz="2000" b="0" i="0" u="none" strike="noStrike" cap="none">
                <a:solidFill>
                  <a:srgbClr val="263238"/>
                </a:solidFill>
                <a:latin typeface="Arial"/>
                <a:ea typeface="Arial"/>
                <a:cs typeface="Arial"/>
                <a:sym typeface="Arial"/>
              </a:rPr>
              <a:t>: Serie de prejuicios que influyen en su percepción de calidad. Ejm. Un software fue creado por un proveedor que  ha producido una calidad deficiente en el pasado, la percepción del producto podría verse influenciada. Del mismo modo, si un proveedor tiene una excelente reputación, pueden percibir la calidad, incluso cuando realmente no existe.</a:t>
            </a:r>
            <a:endParaRPr/>
          </a:p>
          <a:p>
            <a:pPr marL="457200" marR="0" lvl="0" indent="-266700" algn="just" rtl="0">
              <a:lnSpc>
                <a:spcPct val="100000"/>
              </a:lnSpc>
              <a:spcBef>
                <a:spcPts val="600"/>
              </a:spcBef>
              <a:spcAft>
                <a:spcPts val="0"/>
              </a:spcAft>
              <a:buClr>
                <a:srgbClr val="CFD8DC"/>
              </a:buClr>
              <a:buSzPts val="3000"/>
              <a:buFont typeface="Noto Sans Symbols"/>
              <a:buNone/>
            </a:pPr>
            <a:endParaRPr sz="1800" b="0" i="0" u="none" strike="noStrike" cap="none">
              <a:solidFill>
                <a:srgbClr val="263238"/>
              </a:solidFill>
              <a:latin typeface="Arial"/>
              <a:ea typeface="Arial"/>
              <a:cs typeface="Arial"/>
              <a:sym typeface="Arial"/>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520"/>
          <p:cNvSpPr txBox="1">
            <a:spLocks noGrp="1"/>
          </p:cNvSpPr>
          <p:nvPr>
            <p:ph type="title"/>
          </p:nvPr>
        </p:nvSpPr>
        <p:spPr>
          <a:xfrm>
            <a:off x="326277" y="337770"/>
            <a:ext cx="8817723" cy="84244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evidencias de prácticas sobre Gestión de la Configuración</a:t>
            </a:r>
            <a:endParaRPr/>
          </a:p>
        </p:txBody>
      </p:sp>
      <p:sp>
        <p:nvSpPr>
          <p:cNvPr id="3842" name="Google Shape;3842;p520"/>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843" name="Google Shape;3843;p520"/>
          <p:cNvPicPr preferRelativeResize="0"/>
          <p:nvPr/>
        </p:nvPicPr>
        <p:blipFill rotWithShape="1">
          <a:blip r:embed="rId3">
            <a:alphaModFix/>
          </a:blip>
          <a:srcRect/>
          <a:stretch/>
        </p:blipFill>
        <p:spPr>
          <a:xfrm>
            <a:off x="0" y="1255747"/>
            <a:ext cx="9144000" cy="5409762"/>
          </a:xfrm>
          <a:prstGeom prst="rect">
            <a:avLst/>
          </a:prstGeom>
          <a:noFill/>
          <a:ln>
            <a:noFill/>
          </a:ln>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3847"/>
        <p:cNvGrpSpPr/>
        <p:nvPr/>
      </p:nvGrpSpPr>
      <p:grpSpPr>
        <a:xfrm>
          <a:off x="0" y="0"/>
          <a:ext cx="0" cy="0"/>
          <a:chOff x="0" y="0"/>
          <a:chExt cx="0" cy="0"/>
        </a:xfrm>
      </p:grpSpPr>
      <p:sp>
        <p:nvSpPr>
          <p:cNvPr id="3848" name="Google Shape;3848;p521"/>
          <p:cNvSpPr txBox="1">
            <a:spLocks noGrp="1"/>
          </p:cNvSpPr>
          <p:nvPr>
            <p:ph type="title"/>
          </p:nvPr>
        </p:nvSpPr>
        <p:spPr>
          <a:xfrm>
            <a:off x="326277" y="337770"/>
            <a:ext cx="8817723" cy="84244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evidencias de prácticas sobre Gestión de la Configuración</a:t>
            </a:r>
            <a:endParaRPr/>
          </a:p>
        </p:txBody>
      </p:sp>
      <p:sp>
        <p:nvSpPr>
          <p:cNvPr id="3849" name="Google Shape;3849;p521"/>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850" name="Google Shape;3850;p521"/>
          <p:cNvPicPr preferRelativeResize="0"/>
          <p:nvPr/>
        </p:nvPicPr>
        <p:blipFill rotWithShape="1">
          <a:blip r:embed="rId3">
            <a:alphaModFix/>
          </a:blip>
          <a:srcRect/>
          <a:stretch/>
        </p:blipFill>
        <p:spPr>
          <a:xfrm>
            <a:off x="0" y="1284525"/>
            <a:ext cx="9144000" cy="5394735"/>
          </a:xfrm>
          <a:prstGeom prst="rect">
            <a:avLst/>
          </a:prstGeom>
          <a:noFill/>
          <a:ln>
            <a:noFill/>
          </a:ln>
        </p:spPr>
      </p:pic>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3854"/>
        <p:cNvGrpSpPr/>
        <p:nvPr/>
      </p:nvGrpSpPr>
      <p:grpSpPr>
        <a:xfrm>
          <a:off x="0" y="0"/>
          <a:ext cx="0" cy="0"/>
          <a:chOff x="0" y="0"/>
          <a:chExt cx="0" cy="0"/>
        </a:xfrm>
      </p:grpSpPr>
      <p:sp>
        <p:nvSpPr>
          <p:cNvPr id="3855" name="Google Shape;3855;p522"/>
          <p:cNvSpPr txBox="1">
            <a:spLocks noGrp="1"/>
          </p:cNvSpPr>
          <p:nvPr>
            <p:ph type="title"/>
          </p:nvPr>
        </p:nvSpPr>
        <p:spPr>
          <a:xfrm>
            <a:off x="326277" y="337770"/>
            <a:ext cx="8817723" cy="60852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Hoja de trabajo del evaluador</a:t>
            </a:r>
            <a:endParaRPr/>
          </a:p>
        </p:txBody>
      </p:sp>
      <p:sp>
        <p:nvSpPr>
          <p:cNvPr id="3856" name="Google Shape;3856;p522"/>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857" name="Google Shape;3857;p522"/>
          <p:cNvPicPr preferRelativeResize="0"/>
          <p:nvPr/>
        </p:nvPicPr>
        <p:blipFill rotWithShape="1">
          <a:blip r:embed="rId3">
            <a:alphaModFix/>
          </a:blip>
          <a:srcRect/>
          <a:stretch/>
        </p:blipFill>
        <p:spPr>
          <a:xfrm>
            <a:off x="0" y="1063952"/>
            <a:ext cx="6232905" cy="5789336"/>
          </a:xfrm>
          <a:prstGeom prst="rect">
            <a:avLst/>
          </a:prstGeom>
          <a:noFill/>
          <a:ln>
            <a:noFill/>
          </a:ln>
        </p:spPr>
      </p:pic>
      <p:pic>
        <p:nvPicPr>
          <p:cNvPr id="3858" name="Google Shape;3858;p522"/>
          <p:cNvPicPr preferRelativeResize="0"/>
          <p:nvPr/>
        </p:nvPicPr>
        <p:blipFill rotWithShape="1">
          <a:blip r:embed="rId4">
            <a:alphaModFix/>
          </a:blip>
          <a:srcRect/>
          <a:stretch/>
        </p:blipFill>
        <p:spPr>
          <a:xfrm>
            <a:off x="4735138" y="3327729"/>
            <a:ext cx="4219575" cy="3119438"/>
          </a:xfrm>
          <a:prstGeom prst="rect">
            <a:avLst/>
          </a:prstGeom>
          <a:noFill/>
          <a:ln>
            <a:noFill/>
          </a:ln>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3862"/>
        <p:cNvGrpSpPr/>
        <p:nvPr/>
      </p:nvGrpSpPr>
      <p:grpSpPr>
        <a:xfrm>
          <a:off x="0" y="0"/>
          <a:ext cx="0" cy="0"/>
          <a:chOff x="0" y="0"/>
          <a:chExt cx="0" cy="0"/>
        </a:xfrm>
      </p:grpSpPr>
      <p:sp>
        <p:nvSpPr>
          <p:cNvPr id="3863" name="Google Shape;3863;p523"/>
          <p:cNvSpPr txBox="1">
            <a:spLocks noGrp="1"/>
          </p:cNvSpPr>
          <p:nvPr>
            <p:ph type="title"/>
          </p:nvPr>
        </p:nvSpPr>
        <p:spPr>
          <a:xfrm>
            <a:off x="326277" y="337770"/>
            <a:ext cx="8817723" cy="60852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Hoja de trabajo del evaluador</a:t>
            </a:r>
            <a:endParaRPr/>
          </a:p>
        </p:txBody>
      </p:sp>
      <p:sp>
        <p:nvSpPr>
          <p:cNvPr id="3864" name="Google Shape;3864;p523"/>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865" name="Google Shape;3865;p523"/>
          <p:cNvPicPr preferRelativeResize="0"/>
          <p:nvPr/>
        </p:nvPicPr>
        <p:blipFill rotWithShape="1">
          <a:blip r:embed="rId3">
            <a:alphaModFix/>
          </a:blip>
          <a:srcRect/>
          <a:stretch/>
        </p:blipFill>
        <p:spPr>
          <a:xfrm>
            <a:off x="0" y="1682267"/>
            <a:ext cx="9144000" cy="4059596"/>
          </a:xfrm>
          <a:prstGeom prst="rect">
            <a:avLst/>
          </a:prstGeom>
          <a:noFill/>
          <a:ln>
            <a:noFill/>
          </a:ln>
        </p:spPr>
      </p:pic>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524"/>
          <p:cNvSpPr txBox="1">
            <a:spLocks noGrp="1"/>
          </p:cNvSpPr>
          <p:nvPr>
            <p:ph type="title"/>
          </p:nvPr>
        </p:nvSpPr>
        <p:spPr>
          <a:xfrm>
            <a:off x="326277" y="337770"/>
            <a:ext cx="8817723" cy="60852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Software para evaluación</a:t>
            </a:r>
            <a:endParaRPr/>
          </a:p>
        </p:txBody>
      </p:sp>
      <p:sp>
        <p:nvSpPr>
          <p:cNvPr id="3871" name="Google Shape;3871;p524"/>
          <p:cNvSpPr txBox="1">
            <a:spLocks noGrp="1"/>
          </p:cNvSpPr>
          <p:nvPr>
            <p:ph type="body" idx="1"/>
          </p:nvPr>
        </p:nvSpPr>
        <p:spPr>
          <a:xfrm>
            <a:off x="326277" y="1958713"/>
            <a:ext cx="8357191" cy="1516454"/>
          </a:xfrm>
          <a:prstGeom prst="rect">
            <a:avLst/>
          </a:prstGeom>
          <a:noFill/>
          <a:ln>
            <a:noFill/>
          </a:ln>
        </p:spPr>
        <p:txBody>
          <a:bodyPr spcFirstLastPara="1" wrap="square" lIns="91425" tIns="91425" rIns="91425" bIns="91425" anchor="t" anchorCtr="0">
            <a:noAutofit/>
          </a:bodyPr>
          <a:lstStyle/>
          <a:p>
            <a:pPr marL="38100" lvl="0" indent="0" algn="l" rtl="0">
              <a:lnSpc>
                <a:spcPct val="100000"/>
              </a:lnSpc>
              <a:spcBef>
                <a:spcPts val="600"/>
              </a:spcBef>
              <a:spcAft>
                <a:spcPts val="0"/>
              </a:spcAft>
              <a:buSzPts val="3000"/>
              <a:buNone/>
            </a:pPr>
            <a:r>
              <a:rPr lang="es-EC" u="sng">
                <a:solidFill>
                  <a:schemeClr val="hlink"/>
                </a:solidFill>
                <a:latin typeface="Arial"/>
                <a:ea typeface="Arial"/>
                <a:cs typeface="Arial"/>
                <a:sym typeface="Arial"/>
                <a:hlinkClick r:id="rId3"/>
              </a:rPr>
              <a:t>https://www.sqi.griffith.edu.au/AppraisalAssistant/about.html</a:t>
            </a:r>
            <a:r>
              <a:rPr lang="es-EC">
                <a:latin typeface="Arial"/>
                <a:ea typeface="Arial"/>
                <a:cs typeface="Arial"/>
                <a:sym typeface="Arial"/>
              </a:rPr>
              <a:t> </a:t>
            </a:r>
            <a:endParaRPr>
              <a:latin typeface="Arial"/>
              <a:ea typeface="Arial"/>
              <a:cs typeface="Arial"/>
              <a:sym typeface="Arial"/>
            </a:endParaRPr>
          </a:p>
          <a:p>
            <a:pPr marL="457200" lvl="0" indent="-228600" algn="l" rtl="0">
              <a:lnSpc>
                <a:spcPct val="100000"/>
              </a:lnSpc>
              <a:spcBef>
                <a:spcPts val="600"/>
              </a:spcBef>
              <a:spcAft>
                <a:spcPts val="0"/>
              </a:spcAft>
              <a:buSzPts val="3000"/>
              <a:buFont typeface="Noto Sans Symbols"/>
              <a:buNone/>
            </a:pPr>
            <a:endParaRPr>
              <a:latin typeface="Arial"/>
              <a:ea typeface="Arial"/>
              <a:cs typeface="Arial"/>
              <a:sym typeface="Arial"/>
            </a:endParaRPr>
          </a:p>
        </p:txBody>
      </p:sp>
      <p:sp>
        <p:nvSpPr>
          <p:cNvPr id="3872" name="Google Shape;3872;p524"/>
          <p:cNvSpPr/>
          <p:nvPr/>
        </p:nvSpPr>
        <p:spPr>
          <a:xfrm>
            <a:off x="2286000" y="3167390"/>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525"/>
          <p:cNvSpPr txBox="1">
            <a:spLocks noGrp="1"/>
          </p:cNvSpPr>
          <p:nvPr>
            <p:ph type="title"/>
          </p:nvPr>
        </p:nvSpPr>
        <p:spPr>
          <a:xfrm>
            <a:off x="326277" y="337770"/>
            <a:ext cx="8817723" cy="55536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Nivel de implementación de las prácticas</a:t>
            </a:r>
            <a:endParaRPr/>
          </a:p>
        </p:txBody>
      </p:sp>
      <p:graphicFrame>
        <p:nvGraphicFramePr>
          <p:cNvPr id="3878" name="Google Shape;3878;p525"/>
          <p:cNvGraphicFramePr/>
          <p:nvPr/>
        </p:nvGraphicFramePr>
        <p:xfrm>
          <a:off x="551898" y="1884769"/>
          <a:ext cx="3000000" cy="3000000"/>
        </p:xfrm>
        <a:graphic>
          <a:graphicData uri="http://schemas.openxmlformats.org/drawingml/2006/table">
            <a:tbl>
              <a:tblPr firstRow="1" bandRow="1">
                <a:noFill/>
                <a:tableStyleId>{3ED5E62B-5EB3-449B-AB98-16D06887C7FE}</a:tableStyleId>
              </a:tblPr>
              <a:tblGrid>
                <a:gridCol w="2014825">
                  <a:extLst>
                    <a:ext uri="{9D8B030D-6E8A-4147-A177-3AD203B41FA5}">
                      <a16:colId xmlns:a16="http://schemas.microsoft.com/office/drawing/2014/main" val="20000"/>
                    </a:ext>
                  </a:extLst>
                </a:gridCol>
                <a:gridCol w="58223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s-EC" sz="1600" b="1" u="none" strike="noStrike" cap="none"/>
                        <a:t>Etiqueta</a:t>
                      </a:r>
                      <a:endParaRPr sz="1600" b="1" u="none" strike="noStrike" cap="none"/>
                    </a:p>
                  </a:txBody>
                  <a:tcPr marL="91450" marR="91450" marT="45725" marB="45725">
                    <a:solidFill>
                      <a:srgbClr val="F2F2F2"/>
                    </a:solidFill>
                  </a:tcPr>
                </a:tc>
                <a:tc>
                  <a:txBody>
                    <a:bodyPr/>
                    <a:lstStyle/>
                    <a:p>
                      <a:pPr marL="0" marR="0" lvl="0" indent="0" algn="l" rtl="0">
                        <a:lnSpc>
                          <a:spcPct val="100000"/>
                        </a:lnSpc>
                        <a:spcBef>
                          <a:spcPts val="0"/>
                        </a:spcBef>
                        <a:spcAft>
                          <a:spcPts val="0"/>
                        </a:spcAft>
                        <a:buNone/>
                      </a:pPr>
                      <a:r>
                        <a:rPr lang="es-EC" sz="1600" b="1" u="none" strike="noStrike" cap="none"/>
                        <a:t>Significado</a:t>
                      </a:r>
                      <a:endParaRPr sz="1600" b="1" u="none" strike="noStrike" cap="none"/>
                    </a:p>
                  </a:txBody>
                  <a:tcPr marL="91450" marR="91450" marT="45725" marB="45725">
                    <a:solidFill>
                      <a:srgbClr val="F2F2F2"/>
                    </a:solidFill>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s-EC" sz="1600" u="none" strike="noStrike" cap="none"/>
                        <a:t>Completamente implementado (FI)</a:t>
                      </a:r>
                      <a:endParaRPr sz="1600" u="none" strike="noStrike" cap="none"/>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Uno o más artefactos directos están presentes y se consideran adecuados,</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existe al menos un artefacto indirecto y/o afirmación para confirmar la implementación y</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no se observan debilidades </a:t>
                      </a:r>
                      <a:endParaRPr sz="16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s-EC" sz="1600" u="none" strike="noStrike" cap="none"/>
                        <a:t>Implementado en gran medida (LI)</a:t>
                      </a:r>
                      <a:endParaRPr sz="1600" u="none" strike="noStrike" cap="none"/>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Uno o más artefactos directos están presentes y se consideran adecuados,</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existe al menos un artefacto indirecto y/o afirmación para confirmar la implementación y</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se observan una o más debilidades </a:t>
                      </a:r>
                      <a:endParaRPr sz="1600" u="none" strike="noStrike" cap="none"/>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3882"/>
        <p:cNvGrpSpPr/>
        <p:nvPr/>
      </p:nvGrpSpPr>
      <p:grpSpPr>
        <a:xfrm>
          <a:off x="0" y="0"/>
          <a:ext cx="0" cy="0"/>
          <a:chOff x="0" y="0"/>
          <a:chExt cx="0" cy="0"/>
        </a:xfrm>
      </p:grpSpPr>
      <p:sp>
        <p:nvSpPr>
          <p:cNvPr id="3883" name="Google Shape;3883;p526"/>
          <p:cNvSpPr txBox="1">
            <a:spLocks noGrp="1"/>
          </p:cNvSpPr>
          <p:nvPr>
            <p:ph type="title"/>
          </p:nvPr>
        </p:nvSpPr>
        <p:spPr>
          <a:xfrm>
            <a:off x="326277" y="337770"/>
            <a:ext cx="8817723" cy="55536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Nivel de implementación de las prácticas</a:t>
            </a:r>
            <a:endParaRPr/>
          </a:p>
        </p:txBody>
      </p:sp>
      <p:graphicFrame>
        <p:nvGraphicFramePr>
          <p:cNvPr id="3884" name="Google Shape;3884;p526"/>
          <p:cNvGraphicFramePr/>
          <p:nvPr/>
        </p:nvGraphicFramePr>
        <p:xfrm>
          <a:off x="488102" y="893135"/>
          <a:ext cx="3000000" cy="3000000"/>
        </p:xfrm>
        <a:graphic>
          <a:graphicData uri="http://schemas.openxmlformats.org/drawingml/2006/table">
            <a:tbl>
              <a:tblPr firstRow="1" bandRow="1">
                <a:noFill/>
                <a:tableStyleId>{3ED5E62B-5EB3-449B-AB98-16D06887C7FE}</a:tableStyleId>
              </a:tblPr>
              <a:tblGrid>
                <a:gridCol w="2014825">
                  <a:extLst>
                    <a:ext uri="{9D8B030D-6E8A-4147-A177-3AD203B41FA5}">
                      <a16:colId xmlns:a16="http://schemas.microsoft.com/office/drawing/2014/main" val="20000"/>
                    </a:ext>
                  </a:extLst>
                </a:gridCol>
                <a:gridCol w="58223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s-EC" sz="1600" b="1" u="none" strike="noStrike" cap="none"/>
                        <a:t>Etiqueta</a:t>
                      </a:r>
                      <a:endParaRPr sz="1600" b="1" u="none" strike="noStrike" cap="none"/>
                    </a:p>
                  </a:txBody>
                  <a:tcPr marL="91450" marR="91450" marT="45725" marB="45725">
                    <a:solidFill>
                      <a:srgbClr val="F2F2F2"/>
                    </a:solidFill>
                  </a:tcPr>
                </a:tc>
                <a:tc>
                  <a:txBody>
                    <a:bodyPr/>
                    <a:lstStyle/>
                    <a:p>
                      <a:pPr marL="0" marR="0" lvl="0" indent="0" algn="l" rtl="0">
                        <a:lnSpc>
                          <a:spcPct val="100000"/>
                        </a:lnSpc>
                        <a:spcBef>
                          <a:spcPts val="0"/>
                        </a:spcBef>
                        <a:spcAft>
                          <a:spcPts val="0"/>
                        </a:spcAft>
                        <a:buNone/>
                      </a:pPr>
                      <a:r>
                        <a:rPr lang="es-EC" sz="1600" b="1" u="none" strike="noStrike" cap="none"/>
                        <a:t>Significado</a:t>
                      </a:r>
                      <a:endParaRPr sz="1600" b="1" u="none" strike="noStrike" cap="none"/>
                    </a:p>
                  </a:txBody>
                  <a:tcPr marL="91450" marR="91450" marT="45725" marB="45725">
                    <a:solidFill>
                      <a:srgbClr val="F2F2F2"/>
                    </a:solidFill>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s-EC" sz="1600" u="none" strike="noStrike" cap="none"/>
                        <a:t>Parcialmente implementado (PI)</a:t>
                      </a:r>
                      <a:endParaRPr sz="1600" u="none" strike="noStrike" cap="none"/>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Los artefactos directos están ausentes o se consideran inadecuados,</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uno o más artefactos indirectos o afirmaciones sugieren que se implementan algunos aspectos de la práctica, y</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se observan una o más debilidades</a:t>
                      </a:r>
                      <a:endParaRPr/>
                    </a:p>
                    <a:p>
                      <a:pPr marL="0" marR="0" lvl="0" indent="0" algn="just" rtl="0">
                        <a:lnSpc>
                          <a:spcPct val="100000"/>
                        </a:lnSpc>
                        <a:spcBef>
                          <a:spcPts val="0"/>
                        </a:spcBef>
                        <a:spcAft>
                          <a:spcPts val="0"/>
                        </a:spcAft>
                        <a:buClr>
                          <a:srgbClr val="000000"/>
                        </a:buClr>
                        <a:buSzPts val="1600"/>
                        <a:buFont typeface="Arial"/>
                        <a:buNone/>
                      </a:pPr>
                      <a:endParaRPr sz="1600" u="none" strike="noStrike" cap="none"/>
                    </a:p>
                    <a:p>
                      <a:pPr marL="0" marR="0" lvl="0" indent="0" algn="just" rtl="0">
                        <a:lnSpc>
                          <a:spcPct val="100000"/>
                        </a:lnSpc>
                        <a:spcBef>
                          <a:spcPts val="0"/>
                        </a:spcBef>
                        <a:spcAft>
                          <a:spcPts val="0"/>
                        </a:spcAft>
                        <a:buClr>
                          <a:srgbClr val="000000"/>
                        </a:buClr>
                        <a:buSzPts val="1600"/>
                        <a:buFont typeface="Arial"/>
                        <a:buNone/>
                      </a:pPr>
                      <a:r>
                        <a:rPr lang="es-EC" sz="1600" u="none" strike="noStrike" cap="none"/>
                        <a:t>O</a:t>
                      </a:r>
                      <a:endParaRPr/>
                    </a:p>
                    <a:p>
                      <a:pPr marL="0" marR="0" lvl="0" indent="0" algn="just" rtl="0">
                        <a:lnSpc>
                          <a:spcPct val="100000"/>
                        </a:lnSpc>
                        <a:spcBef>
                          <a:spcPts val="0"/>
                        </a:spcBef>
                        <a:spcAft>
                          <a:spcPts val="0"/>
                        </a:spcAft>
                        <a:buClr>
                          <a:srgbClr val="000000"/>
                        </a:buClr>
                        <a:buSzPts val="1600"/>
                        <a:buFont typeface="Arial"/>
                        <a:buNone/>
                      </a:pPr>
                      <a:endParaRPr sz="1600" u="none" strike="noStrike" cap="none"/>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Uno o más artefactos directos están presentes y se consideran adecuados,</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ninguna otra evidencia (artefactos indirectos, afirmaciones) respalda los artefactos directos, y</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se observan una o más debilidades </a:t>
                      </a:r>
                      <a:endParaRPr sz="16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s-EC" sz="1600" u="none" strike="noStrike" cap="none"/>
                        <a:t>No implementado (NI)</a:t>
                      </a:r>
                      <a:endParaRPr sz="1600" u="none" strike="noStrike" cap="none"/>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Los artefactos directos están ausentes o se consideran inadecuados,</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ninguna otra evidencia (artefactos indirectos, afirmación) respalda la implementación de la práctica, y</a:t>
                      </a:r>
                      <a:endParaRPr/>
                    </a:p>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se observa una o más debilidades</a:t>
                      </a:r>
                      <a:endParaRPr sz="16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s-EC" sz="1600" u="none" strike="noStrike" cap="none"/>
                        <a:t>No todavía</a:t>
                      </a:r>
                      <a:endParaRPr sz="1600" u="none" strike="noStrike" cap="none"/>
                    </a:p>
                  </a:txBody>
                  <a:tcPr marL="91450" marR="91450" marT="45725" marB="45725"/>
                </a:tc>
                <a:tc>
                  <a:txBody>
                    <a:bodyPr/>
                    <a:lstStyle/>
                    <a:p>
                      <a:pPr marL="285750" marR="0" lvl="0" indent="-285750" algn="just" rtl="0">
                        <a:lnSpc>
                          <a:spcPct val="100000"/>
                        </a:lnSpc>
                        <a:spcBef>
                          <a:spcPts val="0"/>
                        </a:spcBef>
                        <a:spcAft>
                          <a:spcPts val="0"/>
                        </a:spcAft>
                        <a:buClr>
                          <a:srgbClr val="000000"/>
                        </a:buClr>
                        <a:buSzPts val="1600"/>
                        <a:buFont typeface="Arial"/>
                        <a:buChar char="-"/>
                      </a:pPr>
                      <a:r>
                        <a:rPr lang="es-EC" sz="1600" u="none" strike="noStrike" cap="none"/>
                        <a:t>El proyecto o grupo de apoyo aún no ha alcanzado la etapa del ciclo de vida para haber implementado la práctica. </a:t>
                      </a:r>
                      <a:endParaRPr sz="16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3888"/>
        <p:cNvGrpSpPr/>
        <p:nvPr/>
      </p:nvGrpSpPr>
      <p:grpSpPr>
        <a:xfrm>
          <a:off x="0" y="0"/>
          <a:ext cx="0" cy="0"/>
          <a:chOff x="0" y="0"/>
          <a:chExt cx="0" cy="0"/>
        </a:xfrm>
      </p:grpSpPr>
      <p:sp>
        <p:nvSpPr>
          <p:cNvPr id="3889" name="Google Shape;3889;p527"/>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chemeClr val="accent3"/>
                </a:solidFill>
                <a:latin typeface="Arial"/>
                <a:ea typeface="Arial"/>
                <a:cs typeface="Arial"/>
                <a:sym typeface="Arial"/>
              </a:rPr>
              <a:t>Taller N.9</a:t>
            </a:r>
            <a:endParaRPr>
              <a:latin typeface="Arial"/>
              <a:ea typeface="Arial"/>
              <a:cs typeface="Arial"/>
              <a:sym typeface="Arial"/>
            </a:endParaRPr>
          </a:p>
        </p:txBody>
      </p:sp>
      <p:sp>
        <p:nvSpPr>
          <p:cNvPr id="3890" name="Google Shape;3890;p527"/>
          <p:cNvSpPr txBox="1">
            <a:spLocks noGrp="1"/>
          </p:cNvSpPr>
          <p:nvPr>
            <p:ph type="body" idx="1"/>
          </p:nvPr>
        </p:nvSpPr>
        <p:spPr>
          <a:xfrm>
            <a:off x="61598" y="1276710"/>
            <a:ext cx="8737286" cy="4018304"/>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Identificar ejemplos artefactos para las prácticas específicas y prácticas genéricas de un área de proceso:</a:t>
            </a:r>
            <a:endParaRPr/>
          </a:p>
          <a:p>
            <a:pPr marL="1371600" lvl="2" indent="-381000" algn="just" rtl="0">
              <a:lnSpc>
                <a:spcPct val="100000"/>
              </a:lnSpc>
              <a:spcBef>
                <a:spcPts val="0"/>
              </a:spcBef>
              <a:spcAft>
                <a:spcPts val="0"/>
              </a:spcAft>
              <a:buSzPts val="2400"/>
              <a:buFont typeface="Arial"/>
              <a:buChar char="•"/>
            </a:pPr>
            <a:r>
              <a:rPr lang="es-EC" sz="2800">
                <a:latin typeface="Arial"/>
                <a:ea typeface="Arial"/>
                <a:cs typeface="Arial"/>
                <a:sym typeface="Arial"/>
              </a:rPr>
              <a:t>Gestión de Riesgos</a:t>
            </a:r>
            <a:endParaRPr/>
          </a:p>
          <a:p>
            <a:pPr marL="1371600" lvl="2" indent="-381000" algn="just" rtl="0">
              <a:lnSpc>
                <a:spcPct val="100000"/>
              </a:lnSpc>
              <a:spcBef>
                <a:spcPts val="0"/>
              </a:spcBef>
              <a:spcAft>
                <a:spcPts val="0"/>
              </a:spcAft>
              <a:buSzPts val="2400"/>
              <a:buFont typeface="Arial"/>
              <a:buChar char="•"/>
            </a:pPr>
            <a:r>
              <a:rPr lang="es-EC" sz="2800">
                <a:latin typeface="Arial"/>
                <a:ea typeface="Arial"/>
                <a:cs typeface="Arial"/>
                <a:sym typeface="Arial"/>
              </a:rPr>
              <a:t>Desarrollo de Requisitos</a:t>
            </a:r>
            <a:endParaRPr/>
          </a:p>
          <a:p>
            <a:pPr marL="1371600" lvl="2" indent="-381000" algn="just" rtl="0">
              <a:lnSpc>
                <a:spcPct val="100000"/>
              </a:lnSpc>
              <a:spcBef>
                <a:spcPts val="0"/>
              </a:spcBef>
              <a:spcAft>
                <a:spcPts val="0"/>
              </a:spcAft>
              <a:buSzPts val="2400"/>
              <a:buFont typeface="Arial"/>
              <a:buChar char="•"/>
            </a:pPr>
            <a:r>
              <a:rPr lang="es-EC" sz="2800">
                <a:latin typeface="Arial"/>
                <a:ea typeface="Arial"/>
                <a:cs typeface="Arial"/>
                <a:sym typeface="Arial"/>
              </a:rPr>
              <a:t>Gestión de Requisitos</a:t>
            </a:r>
            <a:endParaRPr/>
          </a:p>
          <a:p>
            <a:pPr marL="914400" lvl="1" indent="-228600" algn="just" rtl="0">
              <a:lnSpc>
                <a:spcPct val="100000"/>
              </a:lnSpc>
              <a:spcBef>
                <a:spcPts val="0"/>
              </a:spcBef>
              <a:spcAft>
                <a:spcPts val="0"/>
              </a:spcAft>
              <a:buSzPts val="2400"/>
              <a:buNone/>
            </a:pPr>
            <a:endParaRPr sz="2800">
              <a:latin typeface="Arial"/>
              <a:ea typeface="Arial"/>
              <a:cs typeface="Arial"/>
              <a:sym typeface="Arial"/>
            </a:endParaRPr>
          </a:p>
          <a:p>
            <a:pPr marL="1371600" lvl="2" indent="-228600" algn="just" rtl="0">
              <a:lnSpc>
                <a:spcPct val="100000"/>
              </a:lnSpc>
              <a:spcBef>
                <a:spcPts val="0"/>
              </a:spcBef>
              <a:spcAft>
                <a:spcPts val="0"/>
              </a:spcAft>
              <a:buSzPts val="2400"/>
              <a:buNone/>
            </a:pPr>
            <a:endParaRPr sz="20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3894"/>
        <p:cNvGrpSpPr/>
        <p:nvPr/>
      </p:nvGrpSpPr>
      <p:grpSpPr>
        <a:xfrm>
          <a:off x="0" y="0"/>
          <a:ext cx="0" cy="0"/>
          <a:chOff x="0" y="0"/>
          <a:chExt cx="0" cy="0"/>
        </a:xfrm>
      </p:grpSpPr>
      <p:sp>
        <p:nvSpPr>
          <p:cNvPr id="3895" name="Google Shape;3895;p528"/>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SCAMPI A - Estructura</a:t>
            </a:r>
            <a:endParaRPr/>
          </a:p>
        </p:txBody>
      </p:sp>
      <p:sp>
        <p:nvSpPr>
          <p:cNvPr id="3896" name="Google Shape;3896;p528"/>
          <p:cNvSpPr txBox="1">
            <a:spLocks noGrp="1"/>
          </p:cNvSpPr>
          <p:nvPr>
            <p:ph type="body" idx="1"/>
          </p:nvPr>
        </p:nvSpPr>
        <p:spPr>
          <a:xfrm>
            <a:off x="255181" y="1276710"/>
            <a:ext cx="8548578" cy="4666891"/>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Fase I: Actividades previas (3 a 5 meses)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Planificación y preparación de la evaluación</a:t>
            </a:r>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Fase II: Actividades en sitio (II y III: n semanas)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Ejecución de la evaluación</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Reporte de resultados preliminares</a:t>
            </a:r>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Fase III: Reporte de resultados finales</a:t>
            </a:r>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3900"/>
        <p:cNvGrpSpPr/>
        <p:nvPr/>
      </p:nvGrpSpPr>
      <p:grpSpPr>
        <a:xfrm>
          <a:off x="0" y="0"/>
          <a:ext cx="0" cy="0"/>
          <a:chOff x="0" y="0"/>
          <a:chExt cx="0" cy="0"/>
        </a:xfrm>
      </p:grpSpPr>
      <p:sp>
        <p:nvSpPr>
          <p:cNvPr id="3901" name="Google Shape;3901;p529"/>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SCAMPI  – Fases </a:t>
            </a:r>
            <a:endParaRPr/>
          </a:p>
        </p:txBody>
      </p:sp>
      <p:sp>
        <p:nvSpPr>
          <p:cNvPr id="3902" name="Google Shape;3902;p529"/>
          <p:cNvSpPr txBox="1">
            <a:spLocks noGrp="1"/>
          </p:cNvSpPr>
          <p:nvPr>
            <p:ph type="body" idx="1"/>
          </p:nvPr>
        </p:nvSpPr>
        <p:spPr>
          <a:xfrm>
            <a:off x="255181" y="1276710"/>
            <a:ext cx="8548578" cy="4666891"/>
          </a:xfrm>
          <a:prstGeom prst="rect">
            <a:avLst/>
          </a:prstGeom>
          <a:noFill/>
          <a:ln>
            <a:noFill/>
          </a:ln>
        </p:spPr>
        <p:txBody>
          <a:bodyPr spcFirstLastPara="1" wrap="square" lIns="91425" tIns="91425" rIns="91425" bIns="91425" anchor="t" anchorCtr="0">
            <a:noAutofit/>
          </a:bodyPr>
          <a:lstStyle/>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Fase I: Planificación y preparación de la evaluación</a:t>
            </a:r>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Fase II: Conducción de la evaluación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Fase III: Reporte de resultados finales</a:t>
            </a:r>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3"/>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Ventajas e inconvenientes</a:t>
            </a:r>
            <a:endParaRPr sz="4000" b="1" i="0" u="none" strike="noStrike" cap="none">
              <a:solidFill>
                <a:srgbClr val="1C405D"/>
              </a:solidFill>
              <a:latin typeface="Arial"/>
              <a:ea typeface="Arial"/>
              <a:cs typeface="Arial"/>
              <a:sym typeface="Arial"/>
            </a:endParaRPr>
          </a:p>
        </p:txBody>
      </p:sp>
      <p:sp>
        <p:nvSpPr>
          <p:cNvPr id="490" name="Google Shape;490;p53"/>
          <p:cNvSpPr txBox="1">
            <a:spLocks noGrp="1"/>
          </p:cNvSpPr>
          <p:nvPr>
            <p:ph type="body" idx="4294967295"/>
          </p:nvPr>
        </p:nvSpPr>
        <p:spPr>
          <a:xfrm>
            <a:off x="489292" y="1528619"/>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Ventajas:</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La calidad viene a ser concreta. Puede ser</a:t>
            </a:r>
            <a:endParaRPr/>
          </a:p>
          <a:p>
            <a:pPr marL="1371600" lvl="2"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DEFINIDA, MEDIDA</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Ayuda a comprender las relaciones entre diversas características del producto</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Ayuda a mejorar la comunicación entre usuarios, gestores y técnicos</a:t>
            </a:r>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Inconveniente:</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Son empíricos. Validez absoluta, no probada</a:t>
            </a:r>
            <a:endParaRPr>
              <a:latin typeface="Arial"/>
              <a:ea typeface="Arial"/>
              <a:cs typeface="Arial"/>
              <a:sym typeface="Arial"/>
            </a:endParaRPr>
          </a:p>
          <a:p>
            <a:pPr marL="457200" lvl="0" indent="-266700" algn="just"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cxnSp>
        <p:nvCxnSpPr>
          <p:cNvPr id="491" name="Google Shape;491;p5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92" name="Google Shape;492;p5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93" name="Google Shape;493;p5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53</a:t>
            </a:fld>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3906"/>
        <p:cNvGrpSpPr/>
        <p:nvPr/>
      </p:nvGrpSpPr>
      <p:grpSpPr>
        <a:xfrm>
          <a:off x="0" y="0"/>
          <a:ext cx="0" cy="0"/>
          <a:chOff x="0" y="0"/>
          <a:chExt cx="0" cy="0"/>
        </a:xfrm>
      </p:grpSpPr>
      <p:sp>
        <p:nvSpPr>
          <p:cNvPr id="3907" name="Google Shape;3907;p530"/>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SCAMPI A – 1. Planificación y preparación de la evaluación</a:t>
            </a:r>
            <a:endParaRPr/>
          </a:p>
        </p:txBody>
      </p:sp>
      <p:sp>
        <p:nvSpPr>
          <p:cNvPr id="3908" name="Google Shape;3908;p530"/>
          <p:cNvSpPr txBox="1">
            <a:spLocks noGrp="1"/>
          </p:cNvSpPr>
          <p:nvPr>
            <p:ph type="body" idx="1"/>
          </p:nvPr>
        </p:nvSpPr>
        <p:spPr>
          <a:xfrm>
            <a:off x="255181" y="1360967"/>
            <a:ext cx="8548578" cy="458263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1.1 Analizar requerimientos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Entender las necesidades de negocio de la organización</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Alinear los objetivos de la evaluación con los objetivos de negocio</a:t>
            </a:r>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1.2 Desarrollar plan de evaluación</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Documentar requerimientos, acuerdos, estimaciones, riesgos, personalizaciones del método y consideraciones prácticas.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Consensuar el plan de evaluación con la organización</a:t>
            </a:r>
            <a:endParaRPr/>
          </a:p>
          <a:p>
            <a:pPr marL="38100" lvl="0" indent="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3912"/>
        <p:cNvGrpSpPr/>
        <p:nvPr/>
      </p:nvGrpSpPr>
      <p:grpSpPr>
        <a:xfrm>
          <a:off x="0" y="0"/>
          <a:ext cx="0" cy="0"/>
          <a:chOff x="0" y="0"/>
          <a:chExt cx="0" cy="0"/>
        </a:xfrm>
      </p:grpSpPr>
      <p:sp>
        <p:nvSpPr>
          <p:cNvPr id="3913" name="Google Shape;3913;p531"/>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SCAMPI A – 1. Planificación y preparación de la evaluación</a:t>
            </a:r>
            <a:endParaRPr/>
          </a:p>
        </p:txBody>
      </p:sp>
      <p:sp>
        <p:nvSpPr>
          <p:cNvPr id="3914" name="Google Shape;3914;p531"/>
          <p:cNvSpPr txBox="1">
            <a:spLocks noGrp="1"/>
          </p:cNvSpPr>
          <p:nvPr>
            <p:ph type="body" idx="1"/>
          </p:nvPr>
        </p:nvSpPr>
        <p:spPr>
          <a:xfrm>
            <a:off x="255181" y="1360967"/>
            <a:ext cx="8548578" cy="458263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1.3 Seleccionar y preparar equipo</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Asegurar que un equipo calificado esté a cargo de la ejecución de la evaluación</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1.4 Obtener y preparar evidencia preliminar</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Obtener información que facilite la preparación de la evaluación</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Identificar potenciales fortalezas y debilidades. Obtener un entendimiento preliminar de las operaciones y procesos de la organización</a:t>
            </a: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1.5 Preparar la recolección de la evidencia objetiva</a:t>
            </a: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Planificar y documentar las estrategias para la recolección de datos, incluyendo fuentes de datos, herramientas y tecnologías a utilizar</a:t>
            </a:r>
            <a:endParaRPr sz="2200">
              <a:latin typeface="Arial"/>
              <a:ea typeface="Arial"/>
              <a:cs typeface="Arial"/>
              <a:sym typeface="Arial"/>
            </a:endParaRPr>
          </a:p>
          <a:p>
            <a:pPr marL="38100" lvl="0" indent="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3918"/>
        <p:cNvGrpSpPr/>
        <p:nvPr/>
      </p:nvGrpSpPr>
      <p:grpSpPr>
        <a:xfrm>
          <a:off x="0" y="0"/>
          <a:ext cx="0" cy="0"/>
          <a:chOff x="0" y="0"/>
          <a:chExt cx="0" cy="0"/>
        </a:xfrm>
      </p:grpSpPr>
      <p:sp>
        <p:nvSpPr>
          <p:cNvPr id="3919" name="Google Shape;3919;p532"/>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SCAMPI A – 2. Conducción de la evaluación</a:t>
            </a:r>
            <a:endParaRPr/>
          </a:p>
        </p:txBody>
      </p:sp>
      <p:sp>
        <p:nvSpPr>
          <p:cNvPr id="3920" name="Google Shape;3920;p532"/>
          <p:cNvSpPr txBox="1">
            <a:spLocks noGrp="1"/>
          </p:cNvSpPr>
          <p:nvPr>
            <p:ph type="body" idx="1"/>
          </p:nvPr>
        </p:nvSpPr>
        <p:spPr>
          <a:xfrm>
            <a:off x="255181" y="1648047"/>
            <a:ext cx="8548578" cy="429555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2.1 Examinar la evidencia objetiva</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Recolectar información sobre las prácticas implementadas en la organización, siguiendo el plan de recolección definido</a:t>
            </a:r>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2.2 Verificar y validar la evidencia objetiva</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Verificar la implementación de las prácticas en la organización</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Cada práctica implementada se compara con la definición del modelo CMMI y el equipo le asigna una valoración</a:t>
            </a:r>
            <a:endParaRPr sz="2800">
              <a:latin typeface="Arial"/>
              <a:ea typeface="Arial"/>
              <a:cs typeface="Arial"/>
              <a:sym typeface="Arial"/>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3924"/>
        <p:cNvGrpSpPr/>
        <p:nvPr/>
      </p:nvGrpSpPr>
      <p:grpSpPr>
        <a:xfrm>
          <a:off x="0" y="0"/>
          <a:ext cx="0" cy="0"/>
          <a:chOff x="0" y="0"/>
          <a:chExt cx="0" cy="0"/>
        </a:xfrm>
      </p:grpSpPr>
      <p:sp>
        <p:nvSpPr>
          <p:cNvPr id="3925" name="Google Shape;3925;p533"/>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SCAMPI A – 2. Conducción de la evaluación</a:t>
            </a:r>
            <a:endParaRPr/>
          </a:p>
        </p:txBody>
      </p:sp>
      <p:sp>
        <p:nvSpPr>
          <p:cNvPr id="3926" name="Google Shape;3926;p533"/>
          <p:cNvSpPr txBox="1">
            <a:spLocks noGrp="1"/>
          </p:cNvSpPr>
          <p:nvPr>
            <p:ph type="body" idx="1"/>
          </p:nvPr>
        </p:nvSpPr>
        <p:spPr>
          <a:xfrm>
            <a:off x="255181" y="1360967"/>
            <a:ext cx="8548578" cy="458263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2.3 Documentar la evidencia objetiva</a:t>
            </a: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Crear registros que documenten la implementación de las prácticas, contemplando también las fortalezas y debilidades encontradas</a:t>
            </a: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2.4 Generar los resultados de la evaluación</a:t>
            </a: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Calificar la satisfacción de los objetivos de acuerdo a las valoraciones asignadas a las prácticas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Calificar la satisfacción de áreas de proceso de acuerdo a la satisfacción de objetivos</a:t>
            </a:r>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Calificar los niveles de capacidad de acuerdo a la satisfacción de áreas de proceso</a:t>
            </a:r>
            <a:endParaRPr sz="2200">
              <a:latin typeface="Arial"/>
              <a:ea typeface="Arial"/>
              <a:cs typeface="Arial"/>
              <a:sym typeface="Arial"/>
            </a:endParaRPr>
          </a:p>
          <a:p>
            <a:pPr marL="38100" lvl="0" indent="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sp>
        <p:nvSpPr>
          <p:cNvPr id="3931" name="Google Shape;3931;p534"/>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SCAMPI A – 3. Reporte de resultados</a:t>
            </a:r>
            <a:endParaRPr/>
          </a:p>
        </p:txBody>
      </p:sp>
      <p:sp>
        <p:nvSpPr>
          <p:cNvPr id="3932" name="Google Shape;3932;p534"/>
          <p:cNvSpPr txBox="1">
            <a:spLocks noGrp="1"/>
          </p:cNvSpPr>
          <p:nvPr>
            <p:ph type="body" idx="1"/>
          </p:nvPr>
        </p:nvSpPr>
        <p:spPr>
          <a:xfrm>
            <a:off x="255181" y="1360967"/>
            <a:ext cx="8548578" cy="4582634"/>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3.1 Entregar los resultados de la evaluación</a:t>
            </a: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Entregar los resultados obtenidos a la organización de manera que puedan ser utilizados para tomar acciones futuras.</a:t>
            </a: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3.2 Empaquetar y archivar los activos de evaluación</a:t>
            </a:r>
            <a:endParaRPr sz="2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200">
                <a:latin typeface="Arial"/>
                <a:ea typeface="Arial"/>
                <a:cs typeface="Arial"/>
                <a:sym typeface="Arial"/>
              </a:rPr>
              <a:t>Preservar los datos y registros importantes resultantes de la evaluación, almacenándolos de manera adecuada.</a:t>
            </a:r>
            <a:endParaRPr sz="2200">
              <a:latin typeface="Arial"/>
              <a:ea typeface="Arial"/>
              <a:cs typeface="Arial"/>
              <a:sym typeface="Arial"/>
            </a:endParaRPr>
          </a:p>
          <a:p>
            <a:pPr marL="38100" lvl="0" indent="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sp>
        <p:nvSpPr>
          <p:cNvPr id="3937" name="Google Shape;3937;p535"/>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Composición del equipo (oficial)</a:t>
            </a:r>
            <a:endParaRPr/>
          </a:p>
        </p:txBody>
      </p:sp>
      <p:sp>
        <p:nvSpPr>
          <p:cNvPr id="3938" name="Google Shape;3938;p535"/>
          <p:cNvSpPr txBox="1">
            <a:spLocks noGrp="1"/>
          </p:cNvSpPr>
          <p:nvPr>
            <p:ph type="body" idx="1"/>
          </p:nvPr>
        </p:nvSpPr>
        <p:spPr>
          <a:xfrm>
            <a:off x="255181" y="2286001"/>
            <a:ext cx="8548578" cy="1562986"/>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De 4 a 10 miembros</a:t>
            </a:r>
            <a:endParaRPr sz="22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3942"/>
        <p:cNvGrpSpPr/>
        <p:nvPr/>
      </p:nvGrpSpPr>
      <p:grpSpPr>
        <a:xfrm>
          <a:off x="0" y="0"/>
          <a:ext cx="0" cy="0"/>
          <a:chOff x="0" y="0"/>
          <a:chExt cx="0" cy="0"/>
        </a:xfrm>
      </p:grpSpPr>
      <p:sp>
        <p:nvSpPr>
          <p:cNvPr id="3943" name="Google Shape;3943;p536"/>
          <p:cNvSpPr txBox="1">
            <a:spLocks noGrp="1"/>
          </p:cNvSpPr>
          <p:nvPr>
            <p:ph type="ctrTitle" idx="4294967295"/>
          </p:nvPr>
        </p:nvSpPr>
        <p:spPr>
          <a:xfrm>
            <a:off x="387054" y="2446319"/>
            <a:ext cx="8566030" cy="100926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br>
              <a:rPr lang="es-EC" sz="4400" b="1" i="0" u="none" strike="noStrike" cap="none">
                <a:solidFill>
                  <a:srgbClr val="00B0F0"/>
                </a:solidFill>
                <a:latin typeface="Arial"/>
                <a:ea typeface="Arial"/>
                <a:cs typeface="Arial"/>
                <a:sym typeface="Arial"/>
              </a:rPr>
            </a:br>
            <a:r>
              <a:rPr lang="es-EC" sz="4400" b="1" i="0" u="none" strike="noStrike" cap="none">
                <a:solidFill>
                  <a:srgbClr val="00B0F0"/>
                </a:solidFill>
                <a:latin typeface="Arial"/>
                <a:ea typeface="Arial"/>
                <a:cs typeface="Arial"/>
                <a:sym typeface="Arial"/>
              </a:rPr>
              <a:t>CASO DE ESTUDIO</a:t>
            </a:r>
            <a:endParaRPr sz="4400" b="1" i="0" u="none" strike="noStrike" cap="none">
              <a:solidFill>
                <a:srgbClr val="00B0F0"/>
              </a:solidFill>
              <a:latin typeface="Arial"/>
              <a:ea typeface="Arial"/>
              <a:cs typeface="Arial"/>
              <a:sym typeface="Arial"/>
            </a:endParaRPr>
          </a:p>
        </p:txBody>
      </p:sp>
      <p:cxnSp>
        <p:nvCxnSpPr>
          <p:cNvPr id="3944" name="Google Shape;3944;p53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3945" name="Google Shape;3945;p53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3946" name="Google Shape;3946;p53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536</a:t>
            </a:fld>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537"/>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Etapas de desarrollo de Empresa ABC</a:t>
            </a:r>
            <a:endParaRPr/>
          </a:p>
        </p:txBody>
      </p:sp>
      <p:sp>
        <p:nvSpPr>
          <p:cNvPr id="3952" name="Google Shape;3952;p53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953" name="Google Shape;3953;p537"/>
          <p:cNvPicPr preferRelativeResize="0"/>
          <p:nvPr/>
        </p:nvPicPr>
        <p:blipFill rotWithShape="1">
          <a:blip r:embed="rId3">
            <a:alphaModFix/>
          </a:blip>
          <a:srcRect/>
          <a:stretch/>
        </p:blipFill>
        <p:spPr>
          <a:xfrm>
            <a:off x="0" y="1682267"/>
            <a:ext cx="9144000" cy="4303059"/>
          </a:xfrm>
          <a:prstGeom prst="rect">
            <a:avLst/>
          </a:prstGeom>
          <a:noFill/>
          <a:ln>
            <a:noFill/>
          </a:ln>
        </p:spPr>
      </p:pic>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Google Shape;3958;p538"/>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Nivel de madurez 2</a:t>
            </a:r>
            <a:endParaRPr/>
          </a:p>
        </p:txBody>
      </p:sp>
      <p:sp>
        <p:nvSpPr>
          <p:cNvPr id="3959" name="Google Shape;3959;p538"/>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960" name="Google Shape;3960;p538"/>
          <p:cNvPicPr preferRelativeResize="0"/>
          <p:nvPr/>
        </p:nvPicPr>
        <p:blipFill rotWithShape="1">
          <a:blip r:embed="rId3">
            <a:alphaModFix/>
          </a:blip>
          <a:srcRect/>
          <a:stretch/>
        </p:blipFill>
        <p:spPr>
          <a:xfrm>
            <a:off x="0" y="2153177"/>
            <a:ext cx="9144000" cy="2551646"/>
          </a:xfrm>
          <a:prstGeom prst="rect">
            <a:avLst/>
          </a:prstGeom>
          <a:noFill/>
          <a:ln>
            <a:noFill/>
          </a:ln>
        </p:spPr>
      </p:pic>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539"/>
          <p:cNvSpPr txBox="1">
            <a:spLocks noGrp="1"/>
          </p:cNvSpPr>
          <p:nvPr>
            <p:ph type="title"/>
          </p:nvPr>
        </p:nvSpPr>
        <p:spPr>
          <a:xfrm>
            <a:off x="395287" y="188914"/>
            <a:ext cx="8817723"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Etapas de evaluación del proceso en la Empresa ABC</a:t>
            </a:r>
            <a:endParaRPr/>
          </a:p>
        </p:txBody>
      </p:sp>
      <p:sp>
        <p:nvSpPr>
          <p:cNvPr id="3966" name="Google Shape;3966;p539"/>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967" name="Google Shape;3967;p539"/>
          <p:cNvPicPr preferRelativeResize="0"/>
          <p:nvPr/>
        </p:nvPicPr>
        <p:blipFill rotWithShape="1">
          <a:blip r:embed="rId3">
            <a:alphaModFix/>
          </a:blip>
          <a:srcRect/>
          <a:stretch/>
        </p:blipFill>
        <p:spPr>
          <a:xfrm>
            <a:off x="0" y="1867406"/>
            <a:ext cx="9144000" cy="439462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4"/>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N.1 </a:t>
            </a:r>
            <a:endParaRPr sz="4000" b="1" i="0" u="none" strike="noStrike" cap="none">
              <a:solidFill>
                <a:srgbClr val="92D050"/>
              </a:solidFill>
              <a:latin typeface="Arial"/>
              <a:ea typeface="Arial"/>
              <a:cs typeface="Arial"/>
              <a:sym typeface="Arial"/>
            </a:endParaRPr>
          </a:p>
        </p:txBody>
      </p:sp>
      <p:sp>
        <p:nvSpPr>
          <p:cNvPr id="499" name="Google Shape;499;p54"/>
          <p:cNvSpPr txBox="1">
            <a:spLocks noGrp="1"/>
          </p:cNvSpPr>
          <p:nvPr>
            <p:ph type="body" idx="4294967295"/>
          </p:nvPr>
        </p:nvSpPr>
        <p:spPr>
          <a:xfrm>
            <a:off x="347491" y="1812419"/>
            <a:ext cx="8477532"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Cuestionario</a:t>
            </a:r>
            <a:endParaRPr/>
          </a:p>
          <a:p>
            <a:pPr marL="914400" lvl="1" indent="-457200" algn="just" rtl="0">
              <a:lnSpc>
                <a:spcPct val="100000"/>
              </a:lnSpc>
              <a:spcBef>
                <a:spcPts val="0"/>
              </a:spcBef>
              <a:spcAft>
                <a:spcPts val="0"/>
              </a:spcAft>
              <a:buSzPts val="2400"/>
              <a:buFont typeface="Arial"/>
              <a:buAutoNum type="arabicPeriod"/>
            </a:pPr>
            <a:r>
              <a:rPr lang="es-EC" sz="1800">
                <a:latin typeface="Arial"/>
                <a:ea typeface="Arial"/>
                <a:cs typeface="Arial"/>
                <a:sym typeface="Arial"/>
              </a:rPr>
              <a:t>Describa cómo evaluaría la calidad de una universidad antes de aplicar. Qué factores serían importantes. Cuales serían críticos?</a:t>
            </a:r>
            <a:endParaRPr/>
          </a:p>
          <a:p>
            <a:pPr marL="914400" lvl="1" indent="-457200" algn="just" rtl="0">
              <a:lnSpc>
                <a:spcPct val="100000"/>
              </a:lnSpc>
              <a:spcBef>
                <a:spcPts val="0"/>
              </a:spcBef>
              <a:spcAft>
                <a:spcPts val="0"/>
              </a:spcAft>
              <a:buSzPts val="2400"/>
              <a:buFont typeface="Arial"/>
              <a:buAutoNum type="arabicPeriod"/>
            </a:pPr>
            <a:r>
              <a:rPr lang="es-EC" sz="1800">
                <a:latin typeface="Arial"/>
                <a:ea typeface="Arial"/>
                <a:cs typeface="Arial"/>
                <a:sym typeface="Arial"/>
              </a:rPr>
              <a:t>Usando el modelo de Garvin. Dé un ejemplo de cada dimensión usando uno o más productos electrónicos con los cuales usted está familiarizado.</a:t>
            </a:r>
            <a:endParaRPr/>
          </a:p>
          <a:p>
            <a:pPr marL="914400" lvl="1" indent="-457200" algn="just" rtl="0">
              <a:lnSpc>
                <a:spcPct val="100000"/>
              </a:lnSpc>
              <a:spcBef>
                <a:spcPts val="0"/>
              </a:spcBef>
              <a:spcAft>
                <a:spcPts val="0"/>
              </a:spcAft>
              <a:buSzPts val="2400"/>
              <a:buFont typeface="Arial"/>
              <a:buAutoNum type="arabicPeriod"/>
            </a:pPr>
            <a:r>
              <a:rPr lang="es-EC" sz="1800">
                <a:latin typeface="Arial"/>
                <a:ea typeface="Arial"/>
                <a:cs typeface="Arial"/>
                <a:sym typeface="Arial"/>
              </a:rPr>
              <a:t>Adicionar dos preguntas adicionales para dimensión del modelo de Garvin.</a:t>
            </a:r>
            <a:endParaRPr/>
          </a:p>
          <a:p>
            <a:pPr marL="914400" lvl="1" indent="-457200" algn="just" rtl="0">
              <a:lnSpc>
                <a:spcPct val="100000"/>
              </a:lnSpc>
              <a:spcBef>
                <a:spcPts val="0"/>
              </a:spcBef>
              <a:spcAft>
                <a:spcPts val="0"/>
              </a:spcAft>
              <a:buSzPts val="2400"/>
              <a:buFont typeface="Arial"/>
              <a:buAutoNum type="arabicPeriod"/>
            </a:pPr>
            <a:r>
              <a:rPr lang="es-EC" sz="1800">
                <a:latin typeface="Arial"/>
                <a:ea typeface="Arial"/>
                <a:cs typeface="Arial"/>
                <a:sym typeface="Arial"/>
              </a:rPr>
              <a:t>Los factores de calidad de McCall fueron desarrolladores durante los años 70. Cada aspecto de la computación ha cambiado dramáticamente hasta la actualidad. Los factores de calidad de McCall continúan aplicándose al software moderno. Se puede sacar alguna conclusión basada en este hecho ?</a:t>
            </a:r>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500" name="Google Shape;500;p5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501" name="Google Shape;501;p5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502" name="Google Shape;502;p5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54</a:t>
            </a:fld>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72" name="Google Shape;3972;p540"/>
          <p:cNvSpPr txBox="1">
            <a:spLocks noGrp="1"/>
          </p:cNvSpPr>
          <p:nvPr>
            <p:ph type="title"/>
          </p:nvPr>
        </p:nvSpPr>
        <p:spPr>
          <a:xfrm>
            <a:off x="395287" y="188914"/>
            <a:ext cx="8817723" cy="75738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Áreas de proceso del nivel 2</a:t>
            </a:r>
            <a:endParaRPr/>
          </a:p>
        </p:txBody>
      </p:sp>
      <p:sp>
        <p:nvSpPr>
          <p:cNvPr id="3973" name="Google Shape;3973;p540"/>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974" name="Google Shape;3974;p540"/>
          <p:cNvPicPr preferRelativeResize="0"/>
          <p:nvPr/>
        </p:nvPicPr>
        <p:blipFill rotWithShape="1">
          <a:blip r:embed="rId3">
            <a:alphaModFix/>
          </a:blip>
          <a:srcRect/>
          <a:stretch/>
        </p:blipFill>
        <p:spPr>
          <a:xfrm>
            <a:off x="0" y="1244671"/>
            <a:ext cx="9144000" cy="5202496"/>
          </a:xfrm>
          <a:prstGeom prst="rect">
            <a:avLst/>
          </a:prstGeom>
          <a:noFill/>
          <a:ln>
            <a:noFill/>
          </a:ln>
        </p:spPr>
      </p:pic>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3978"/>
        <p:cNvGrpSpPr/>
        <p:nvPr/>
      </p:nvGrpSpPr>
      <p:grpSpPr>
        <a:xfrm>
          <a:off x="0" y="0"/>
          <a:ext cx="0" cy="0"/>
          <a:chOff x="0" y="0"/>
          <a:chExt cx="0" cy="0"/>
        </a:xfrm>
      </p:grpSpPr>
      <p:sp>
        <p:nvSpPr>
          <p:cNvPr id="3979" name="Google Shape;3979;p541"/>
          <p:cNvSpPr txBox="1">
            <a:spLocks noGrp="1"/>
          </p:cNvSpPr>
          <p:nvPr>
            <p:ph type="title"/>
          </p:nvPr>
        </p:nvSpPr>
        <p:spPr>
          <a:xfrm>
            <a:off x="138223" y="188914"/>
            <a:ext cx="9074787" cy="75738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Muestra de proyectos de la empresa ABC</a:t>
            </a:r>
            <a:endParaRPr/>
          </a:p>
        </p:txBody>
      </p:sp>
      <p:sp>
        <p:nvSpPr>
          <p:cNvPr id="3980" name="Google Shape;3980;p541"/>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981" name="Google Shape;3981;p541"/>
          <p:cNvPicPr preferRelativeResize="0"/>
          <p:nvPr/>
        </p:nvPicPr>
        <p:blipFill rotWithShape="1">
          <a:blip r:embed="rId3">
            <a:alphaModFix/>
          </a:blip>
          <a:srcRect/>
          <a:stretch/>
        </p:blipFill>
        <p:spPr>
          <a:xfrm>
            <a:off x="0" y="2590277"/>
            <a:ext cx="9144000" cy="1613647"/>
          </a:xfrm>
          <a:prstGeom prst="rect">
            <a:avLst/>
          </a:prstGeom>
          <a:noFill/>
          <a:ln>
            <a:noFill/>
          </a:ln>
        </p:spPr>
      </p:pic>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3985"/>
        <p:cNvGrpSpPr/>
        <p:nvPr/>
      </p:nvGrpSpPr>
      <p:grpSpPr>
        <a:xfrm>
          <a:off x="0" y="0"/>
          <a:ext cx="0" cy="0"/>
          <a:chOff x="0" y="0"/>
          <a:chExt cx="0" cy="0"/>
        </a:xfrm>
      </p:grpSpPr>
      <p:sp>
        <p:nvSpPr>
          <p:cNvPr id="3986" name="Google Shape;3986;p542"/>
          <p:cNvSpPr txBox="1">
            <a:spLocks noGrp="1"/>
          </p:cNvSpPr>
          <p:nvPr>
            <p:ph type="title"/>
          </p:nvPr>
        </p:nvSpPr>
        <p:spPr>
          <a:xfrm>
            <a:off x="138223" y="188913"/>
            <a:ext cx="9074787" cy="9700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Ejm. Evaluación de gestión de acuerdos con proveedores</a:t>
            </a:r>
            <a:endParaRPr/>
          </a:p>
        </p:txBody>
      </p:sp>
      <p:sp>
        <p:nvSpPr>
          <p:cNvPr id="3987" name="Google Shape;3987;p542"/>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988" name="Google Shape;3988;p542"/>
          <p:cNvPicPr preferRelativeResize="0"/>
          <p:nvPr/>
        </p:nvPicPr>
        <p:blipFill rotWithShape="1">
          <a:blip r:embed="rId3">
            <a:alphaModFix/>
          </a:blip>
          <a:srcRect/>
          <a:stretch/>
        </p:blipFill>
        <p:spPr>
          <a:xfrm>
            <a:off x="0" y="1540905"/>
            <a:ext cx="9144000" cy="4201492"/>
          </a:xfrm>
          <a:prstGeom prst="rect">
            <a:avLst/>
          </a:prstGeom>
          <a:noFill/>
          <a:ln>
            <a:noFill/>
          </a:ln>
        </p:spPr>
      </p:pic>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3992"/>
        <p:cNvGrpSpPr/>
        <p:nvPr/>
      </p:nvGrpSpPr>
      <p:grpSpPr>
        <a:xfrm>
          <a:off x="0" y="0"/>
          <a:ext cx="0" cy="0"/>
          <a:chOff x="0" y="0"/>
          <a:chExt cx="0" cy="0"/>
        </a:xfrm>
      </p:grpSpPr>
      <p:sp>
        <p:nvSpPr>
          <p:cNvPr id="3993" name="Google Shape;3993;p543"/>
          <p:cNvSpPr txBox="1">
            <a:spLocks noGrp="1"/>
          </p:cNvSpPr>
          <p:nvPr>
            <p:ph type="title"/>
          </p:nvPr>
        </p:nvSpPr>
        <p:spPr>
          <a:xfrm>
            <a:off x="138223" y="188913"/>
            <a:ext cx="9074787" cy="9700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Ejm. Evaluación de gestión de requerimientos</a:t>
            </a:r>
            <a:endParaRPr/>
          </a:p>
        </p:txBody>
      </p:sp>
      <p:sp>
        <p:nvSpPr>
          <p:cNvPr id="3994" name="Google Shape;3994;p543"/>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3995" name="Google Shape;3995;p543"/>
          <p:cNvPicPr preferRelativeResize="0"/>
          <p:nvPr/>
        </p:nvPicPr>
        <p:blipFill rotWithShape="1">
          <a:blip r:embed="rId3">
            <a:alphaModFix/>
          </a:blip>
          <a:srcRect/>
          <a:stretch/>
        </p:blipFill>
        <p:spPr>
          <a:xfrm>
            <a:off x="0" y="1322619"/>
            <a:ext cx="9144000" cy="4871981"/>
          </a:xfrm>
          <a:prstGeom prst="rect">
            <a:avLst/>
          </a:prstGeom>
          <a:noFill/>
          <a:ln>
            <a:noFill/>
          </a:ln>
        </p:spPr>
      </p:pic>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3999"/>
        <p:cNvGrpSpPr/>
        <p:nvPr/>
      </p:nvGrpSpPr>
      <p:grpSpPr>
        <a:xfrm>
          <a:off x="0" y="0"/>
          <a:ext cx="0" cy="0"/>
          <a:chOff x="0" y="0"/>
          <a:chExt cx="0" cy="0"/>
        </a:xfrm>
      </p:grpSpPr>
      <p:sp>
        <p:nvSpPr>
          <p:cNvPr id="4000" name="Google Shape;4000;p544"/>
          <p:cNvSpPr txBox="1">
            <a:spLocks noGrp="1"/>
          </p:cNvSpPr>
          <p:nvPr>
            <p:ph type="title"/>
          </p:nvPr>
        </p:nvSpPr>
        <p:spPr>
          <a:xfrm>
            <a:off x="138223" y="188913"/>
            <a:ext cx="9074787" cy="9700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Ejm. Evaluación de Planificación de Proyectos</a:t>
            </a:r>
            <a:endParaRPr/>
          </a:p>
        </p:txBody>
      </p:sp>
      <p:sp>
        <p:nvSpPr>
          <p:cNvPr id="4001" name="Google Shape;4001;p544"/>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02" name="Google Shape;4002;p544"/>
          <p:cNvPicPr preferRelativeResize="0"/>
          <p:nvPr/>
        </p:nvPicPr>
        <p:blipFill rotWithShape="1">
          <a:blip r:embed="rId3">
            <a:alphaModFix/>
          </a:blip>
          <a:srcRect/>
          <a:stretch/>
        </p:blipFill>
        <p:spPr>
          <a:xfrm>
            <a:off x="0" y="1322619"/>
            <a:ext cx="9144000" cy="4871981"/>
          </a:xfrm>
          <a:prstGeom prst="rect">
            <a:avLst/>
          </a:prstGeom>
          <a:noFill/>
          <a:ln>
            <a:noFill/>
          </a:ln>
        </p:spPr>
      </p:pic>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4006"/>
        <p:cNvGrpSpPr/>
        <p:nvPr/>
      </p:nvGrpSpPr>
      <p:grpSpPr>
        <a:xfrm>
          <a:off x="0" y="0"/>
          <a:ext cx="0" cy="0"/>
          <a:chOff x="0" y="0"/>
          <a:chExt cx="0" cy="0"/>
        </a:xfrm>
      </p:grpSpPr>
      <p:sp>
        <p:nvSpPr>
          <p:cNvPr id="4007" name="Google Shape;4007;p545"/>
          <p:cNvSpPr txBox="1">
            <a:spLocks noGrp="1"/>
          </p:cNvSpPr>
          <p:nvPr>
            <p:ph type="title"/>
          </p:nvPr>
        </p:nvSpPr>
        <p:spPr>
          <a:xfrm>
            <a:off x="138223" y="188913"/>
            <a:ext cx="9074787" cy="9700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Ejm. Evaluación de Gestión de Proyecto</a:t>
            </a:r>
            <a:endParaRPr/>
          </a:p>
        </p:txBody>
      </p:sp>
      <p:sp>
        <p:nvSpPr>
          <p:cNvPr id="4008" name="Google Shape;4008;p545"/>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09" name="Google Shape;4009;p545"/>
          <p:cNvPicPr preferRelativeResize="0"/>
          <p:nvPr/>
        </p:nvPicPr>
        <p:blipFill rotWithShape="1">
          <a:blip r:embed="rId3">
            <a:alphaModFix/>
          </a:blip>
          <a:srcRect/>
          <a:stretch/>
        </p:blipFill>
        <p:spPr>
          <a:xfrm>
            <a:off x="786150" y="1181557"/>
            <a:ext cx="7546258" cy="5676443"/>
          </a:xfrm>
          <a:prstGeom prst="rect">
            <a:avLst/>
          </a:prstGeom>
          <a:noFill/>
          <a:ln>
            <a:noFill/>
          </a:ln>
        </p:spPr>
      </p:pic>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4013"/>
        <p:cNvGrpSpPr/>
        <p:nvPr/>
      </p:nvGrpSpPr>
      <p:grpSpPr>
        <a:xfrm>
          <a:off x="0" y="0"/>
          <a:ext cx="0" cy="0"/>
          <a:chOff x="0" y="0"/>
          <a:chExt cx="0" cy="0"/>
        </a:xfrm>
      </p:grpSpPr>
      <p:sp>
        <p:nvSpPr>
          <p:cNvPr id="4014" name="Google Shape;4014;p546"/>
          <p:cNvSpPr txBox="1">
            <a:spLocks noGrp="1"/>
          </p:cNvSpPr>
          <p:nvPr>
            <p:ph type="title"/>
          </p:nvPr>
        </p:nvSpPr>
        <p:spPr>
          <a:xfrm>
            <a:off x="138223" y="188913"/>
            <a:ext cx="9074787" cy="9700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Ejm. Evaluación de Monitoreo y Control de Proyecto</a:t>
            </a:r>
            <a:endParaRPr/>
          </a:p>
        </p:txBody>
      </p:sp>
      <p:sp>
        <p:nvSpPr>
          <p:cNvPr id="4015" name="Google Shape;4015;p546"/>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16" name="Google Shape;4016;p546"/>
          <p:cNvPicPr preferRelativeResize="0"/>
          <p:nvPr/>
        </p:nvPicPr>
        <p:blipFill rotWithShape="1">
          <a:blip r:embed="rId3">
            <a:alphaModFix/>
          </a:blip>
          <a:srcRect/>
          <a:stretch/>
        </p:blipFill>
        <p:spPr>
          <a:xfrm>
            <a:off x="0" y="1408193"/>
            <a:ext cx="9144000" cy="5038974"/>
          </a:xfrm>
          <a:prstGeom prst="rect">
            <a:avLst/>
          </a:prstGeom>
          <a:noFill/>
          <a:ln>
            <a:noFill/>
          </a:ln>
        </p:spPr>
      </p:pic>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4020"/>
        <p:cNvGrpSpPr/>
        <p:nvPr/>
      </p:nvGrpSpPr>
      <p:grpSpPr>
        <a:xfrm>
          <a:off x="0" y="0"/>
          <a:ext cx="0" cy="0"/>
          <a:chOff x="0" y="0"/>
          <a:chExt cx="0" cy="0"/>
        </a:xfrm>
      </p:grpSpPr>
      <p:sp>
        <p:nvSpPr>
          <p:cNvPr id="4021" name="Google Shape;4021;p547"/>
          <p:cNvSpPr txBox="1">
            <a:spLocks noGrp="1"/>
          </p:cNvSpPr>
          <p:nvPr>
            <p:ph type="title"/>
          </p:nvPr>
        </p:nvSpPr>
        <p:spPr>
          <a:xfrm>
            <a:off x="138223" y="188913"/>
            <a:ext cx="9074787" cy="97003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Ejm. Evaluación de Gestión de la Configuración</a:t>
            </a:r>
            <a:endParaRPr/>
          </a:p>
        </p:txBody>
      </p:sp>
      <p:sp>
        <p:nvSpPr>
          <p:cNvPr id="4022" name="Google Shape;4022;p54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23" name="Google Shape;4023;p547"/>
          <p:cNvPicPr preferRelativeResize="0"/>
          <p:nvPr/>
        </p:nvPicPr>
        <p:blipFill rotWithShape="1">
          <a:blip r:embed="rId3">
            <a:alphaModFix/>
          </a:blip>
          <a:srcRect/>
          <a:stretch/>
        </p:blipFill>
        <p:spPr>
          <a:xfrm>
            <a:off x="574817" y="1155023"/>
            <a:ext cx="7783033" cy="5702977"/>
          </a:xfrm>
          <a:prstGeom prst="rect">
            <a:avLst/>
          </a:prstGeom>
          <a:noFill/>
          <a:ln>
            <a:noFill/>
          </a:ln>
        </p:spPr>
      </p:pic>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4027"/>
        <p:cNvGrpSpPr/>
        <p:nvPr/>
      </p:nvGrpSpPr>
      <p:grpSpPr>
        <a:xfrm>
          <a:off x="0" y="0"/>
          <a:ext cx="0" cy="0"/>
          <a:chOff x="0" y="0"/>
          <a:chExt cx="0" cy="0"/>
        </a:xfrm>
      </p:grpSpPr>
      <p:sp>
        <p:nvSpPr>
          <p:cNvPr id="4028" name="Google Shape;4028;p548"/>
          <p:cNvSpPr txBox="1">
            <a:spLocks noGrp="1"/>
          </p:cNvSpPr>
          <p:nvPr>
            <p:ph type="title"/>
          </p:nvPr>
        </p:nvSpPr>
        <p:spPr>
          <a:xfrm>
            <a:off x="138223" y="188914"/>
            <a:ext cx="9074787" cy="74675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Ejm. Evaluación de Medición y Análisis</a:t>
            </a:r>
            <a:endParaRPr/>
          </a:p>
        </p:txBody>
      </p:sp>
      <p:sp>
        <p:nvSpPr>
          <p:cNvPr id="4029" name="Google Shape;4029;p548"/>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30" name="Google Shape;4030;p548"/>
          <p:cNvPicPr preferRelativeResize="0"/>
          <p:nvPr/>
        </p:nvPicPr>
        <p:blipFill rotWithShape="1">
          <a:blip r:embed="rId3">
            <a:alphaModFix/>
          </a:blip>
          <a:srcRect/>
          <a:stretch/>
        </p:blipFill>
        <p:spPr>
          <a:xfrm>
            <a:off x="590107" y="1103893"/>
            <a:ext cx="7963786" cy="5754107"/>
          </a:xfrm>
          <a:prstGeom prst="rect">
            <a:avLst/>
          </a:prstGeom>
          <a:noFill/>
          <a:ln>
            <a:noFill/>
          </a:ln>
        </p:spPr>
      </p:pic>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4034"/>
        <p:cNvGrpSpPr/>
        <p:nvPr/>
      </p:nvGrpSpPr>
      <p:grpSpPr>
        <a:xfrm>
          <a:off x="0" y="0"/>
          <a:ext cx="0" cy="0"/>
          <a:chOff x="0" y="0"/>
          <a:chExt cx="0" cy="0"/>
        </a:xfrm>
      </p:grpSpPr>
      <p:sp>
        <p:nvSpPr>
          <p:cNvPr id="4035" name="Google Shape;4035;p549"/>
          <p:cNvSpPr txBox="1">
            <a:spLocks noGrp="1"/>
          </p:cNvSpPr>
          <p:nvPr>
            <p:ph type="title"/>
          </p:nvPr>
        </p:nvSpPr>
        <p:spPr>
          <a:xfrm>
            <a:off x="212651" y="327137"/>
            <a:ext cx="9074787" cy="74675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Ejm. Evaluación de Aseguramiento de la Calidad</a:t>
            </a:r>
            <a:endParaRPr/>
          </a:p>
        </p:txBody>
      </p:sp>
      <p:sp>
        <p:nvSpPr>
          <p:cNvPr id="4036" name="Google Shape;4036;p549"/>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37" name="Google Shape;4037;p549"/>
          <p:cNvPicPr preferRelativeResize="0"/>
          <p:nvPr/>
        </p:nvPicPr>
        <p:blipFill rotWithShape="1">
          <a:blip r:embed="rId3">
            <a:alphaModFix/>
          </a:blip>
          <a:srcRect/>
          <a:stretch/>
        </p:blipFill>
        <p:spPr>
          <a:xfrm>
            <a:off x="526311" y="964521"/>
            <a:ext cx="8091377" cy="58934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5"/>
          <p:cNvSpPr txBox="1">
            <a:spLocks noGrp="1"/>
          </p:cNvSpPr>
          <p:nvPr>
            <p:ph type="ctrTitle" idx="4294967295"/>
          </p:nvPr>
        </p:nvSpPr>
        <p:spPr>
          <a:xfrm>
            <a:off x="250166" y="1780272"/>
            <a:ext cx="8566030" cy="3464553"/>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ISO/IEC 25010</a:t>
            </a:r>
            <a:br>
              <a:rPr lang="es-EC" sz="4800" b="1" i="0" u="none" strike="noStrike" cap="none">
                <a:solidFill>
                  <a:srgbClr val="00B0F0"/>
                </a:solidFill>
                <a:latin typeface="Arial"/>
                <a:ea typeface="Arial"/>
                <a:cs typeface="Arial"/>
                <a:sym typeface="Arial"/>
              </a:rPr>
            </a:b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Conjunto de características para describir calidad del producto software </a:t>
            </a:r>
            <a:endParaRPr sz="4800" b="1" i="0" u="none" strike="noStrike" cap="none">
              <a:solidFill>
                <a:srgbClr val="00B0F0"/>
              </a:solidFill>
              <a:latin typeface="Arial"/>
              <a:ea typeface="Arial"/>
              <a:cs typeface="Arial"/>
              <a:sym typeface="Arial"/>
            </a:endParaRPr>
          </a:p>
        </p:txBody>
      </p:sp>
      <p:cxnSp>
        <p:nvCxnSpPr>
          <p:cNvPr id="508" name="Google Shape;508;p55"/>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509" name="Google Shape;509;p55"/>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510" name="Google Shape;510;p55"/>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55</a:t>
            </a:fld>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4041"/>
        <p:cNvGrpSpPr/>
        <p:nvPr/>
      </p:nvGrpSpPr>
      <p:grpSpPr>
        <a:xfrm>
          <a:off x="0" y="0"/>
          <a:ext cx="0" cy="0"/>
          <a:chOff x="0" y="0"/>
          <a:chExt cx="0" cy="0"/>
        </a:xfrm>
      </p:grpSpPr>
      <p:sp>
        <p:nvSpPr>
          <p:cNvPr id="4042" name="Google Shape;4042;p550"/>
          <p:cNvSpPr txBox="1">
            <a:spLocks noGrp="1"/>
          </p:cNvSpPr>
          <p:nvPr>
            <p:ph type="title"/>
          </p:nvPr>
        </p:nvSpPr>
        <p:spPr>
          <a:xfrm>
            <a:off x="212651" y="327137"/>
            <a:ext cx="9074787" cy="74675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Ejm. Evaluación de la práctica genérica </a:t>
            </a:r>
            <a:endParaRPr/>
          </a:p>
        </p:txBody>
      </p:sp>
      <p:sp>
        <p:nvSpPr>
          <p:cNvPr id="4043" name="Google Shape;4043;p550"/>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44" name="Google Shape;4044;p550"/>
          <p:cNvPicPr preferRelativeResize="0"/>
          <p:nvPr/>
        </p:nvPicPr>
        <p:blipFill rotWithShape="1">
          <a:blip r:embed="rId3">
            <a:alphaModFix/>
          </a:blip>
          <a:srcRect/>
          <a:stretch/>
        </p:blipFill>
        <p:spPr>
          <a:xfrm>
            <a:off x="0" y="1166726"/>
            <a:ext cx="9144000" cy="5280441"/>
          </a:xfrm>
          <a:prstGeom prst="rect">
            <a:avLst/>
          </a:prstGeom>
          <a:noFill/>
          <a:ln>
            <a:noFill/>
          </a:ln>
        </p:spPr>
      </p:pic>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4048"/>
        <p:cNvGrpSpPr/>
        <p:nvPr/>
      </p:nvGrpSpPr>
      <p:grpSpPr>
        <a:xfrm>
          <a:off x="0" y="0"/>
          <a:ext cx="0" cy="0"/>
          <a:chOff x="0" y="0"/>
          <a:chExt cx="0" cy="0"/>
        </a:xfrm>
      </p:grpSpPr>
      <p:sp>
        <p:nvSpPr>
          <p:cNvPr id="4049" name="Google Shape;4049;p551"/>
          <p:cNvSpPr txBox="1">
            <a:spLocks noGrp="1"/>
          </p:cNvSpPr>
          <p:nvPr>
            <p:ph type="title"/>
          </p:nvPr>
        </p:nvSpPr>
        <p:spPr>
          <a:xfrm>
            <a:off x="138223" y="188913"/>
            <a:ext cx="9074787" cy="121458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RESULTADOS: G. de acuerdos con los proveedores</a:t>
            </a:r>
            <a:endParaRPr/>
          </a:p>
        </p:txBody>
      </p:sp>
      <p:sp>
        <p:nvSpPr>
          <p:cNvPr id="4050" name="Google Shape;4050;p551"/>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51" name="Google Shape;4051;p551"/>
          <p:cNvPicPr preferRelativeResize="0"/>
          <p:nvPr/>
        </p:nvPicPr>
        <p:blipFill rotWithShape="1">
          <a:blip r:embed="rId3">
            <a:alphaModFix/>
          </a:blip>
          <a:srcRect/>
          <a:stretch/>
        </p:blipFill>
        <p:spPr>
          <a:xfrm>
            <a:off x="903767" y="1682267"/>
            <a:ext cx="7336465" cy="4998724"/>
          </a:xfrm>
          <a:prstGeom prst="rect">
            <a:avLst/>
          </a:prstGeom>
          <a:noFill/>
          <a:ln>
            <a:noFill/>
          </a:ln>
        </p:spPr>
      </p:pic>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4055"/>
        <p:cNvGrpSpPr/>
        <p:nvPr/>
      </p:nvGrpSpPr>
      <p:grpSpPr>
        <a:xfrm>
          <a:off x="0" y="0"/>
          <a:ext cx="0" cy="0"/>
          <a:chOff x="0" y="0"/>
          <a:chExt cx="0" cy="0"/>
        </a:xfrm>
      </p:grpSpPr>
      <p:sp>
        <p:nvSpPr>
          <p:cNvPr id="4056" name="Google Shape;4056;p552"/>
          <p:cNvSpPr txBox="1">
            <a:spLocks noGrp="1"/>
          </p:cNvSpPr>
          <p:nvPr>
            <p:ph type="title"/>
          </p:nvPr>
        </p:nvSpPr>
        <p:spPr>
          <a:xfrm>
            <a:off x="138223" y="188914"/>
            <a:ext cx="9074787" cy="85307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RESULTADOS: G. de Requisitos</a:t>
            </a:r>
            <a:endParaRPr/>
          </a:p>
        </p:txBody>
      </p:sp>
      <p:sp>
        <p:nvSpPr>
          <p:cNvPr id="4057" name="Google Shape;4057;p552"/>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58" name="Google Shape;4058;p552"/>
          <p:cNvPicPr preferRelativeResize="0"/>
          <p:nvPr/>
        </p:nvPicPr>
        <p:blipFill rotWithShape="1">
          <a:blip r:embed="rId3">
            <a:alphaModFix/>
          </a:blip>
          <a:srcRect/>
          <a:stretch/>
        </p:blipFill>
        <p:spPr>
          <a:xfrm>
            <a:off x="489097" y="995701"/>
            <a:ext cx="8442251" cy="5862299"/>
          </a:xfrm>
          <a:prstGeom prst="rect">
            <a:avLst/>
          </a:prstGeom>
          <a:noFill/>
          <a:ln>
            <a:noFill/>
          </a:ln>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4062"/>
        <p:cNvGrpSpPr/>
        <p:nvPr/>
      </p:nvGrpSpPr>
      <p:grpSpPr>
        <a:xfrm>
          <a:off x="0" y="0"/>
          <a:ext cx="0" cy="0"/>
          <a:chOff x="0" y="0"/>
          <a:chExt cx="0" cy="0"/>
        </a:xfrm>
      </p:grpSpPr>
      <p:sp>
        <p:nvSpPr>
          <p:cNvPr id="4063" name="Google Shape;4063;p553"/>
          <p:cNvSpPr txBox="1">
            <a:spLocks noGrp="1"/>
          </p:cNvSpPr>
          <p:nvPr>
            <p:ph type="title"/>
          </p:nvPr>
        </p:nvSpPr>
        <p:spPr>
          <a:xfrm>
            <a:off x="138223" y="188914"/>
            <a:ext cx="9074787" cy="85307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RESULTADOS: Planificación Proyectos</a:t>
            </a:r>
            <a:endParaRPr/>
          </a:p>
        </p:txBody>
      </p:sp>
      <p:sp>
        <p:nvSpPr>
          <p:cNvPr id="4064" name="Google Shape;4064;p553"/>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65" name="Google Shape;4065;p553"/>
          <p:cNvPicPr preferRelativeResize="0"/>
          <p:nvPr/>
        </p:nvPicPr>
        <p:blipFill rotWithShape="1">
          <a:blip r:embed="rId3">
            <a:alphaModFix/>
          </a:blip>
          <a:srcRect/>
          <a:stretch/>
        </p:blipFill>
        <p:spPr>
          <a:xfrm>
            <a:off x="786150" y="1292440"/>
            <a:ext cx="7868093" cy="5303219"/>
          </a:xfrm>
          <a:prstGeom prst="rect">
            <a:avLst/>
          </a:prstGeom>
          <a:noFill/>
          <a:ln>
            <a:noFill/>
          </a:ln>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4069"/>
        <p:cNvGrpSpPr/>
        <p:nvPr/>
      </p:nvGrpSpPr>
      <p:grpSpPr>
        <a:xfrm>
          <a:off x="0" y="0"/>
          <a:ext cx="0" cy="0"/>
          <a:chOff x="0" y="0"/>
          <a:chExt cx="0" cy="0"/>
        </a:xfrm>
      </p:grpSpPr>
      <p:sp>
        <p:nvSpPr>
          <p:cNvPr id="4070" name="Google Shape;4070;p554"/>
          <p:cNvSpPr txBox="1">
            <a:spLocks noGrp="1"/>
          </p:cNvSpPr>
          <p:nvPr>
            <p:ph type="title"/>
          </p:nvPr>
        </p:nvSpPr>
        <p:spPr>
          <a:xfrm>
            <a:off x="138223" y="188914"/>
            <a:ext cx="9074787" cy="85307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RESULTADOS: G. Configuración</a:t>
            </a:r>
            <a:endParaRPr/>
          </a:p>
        </p:txBody>
      </p:sp>
      <p:sp>
        <p:nvSpPr>
          <p:cNvPr id="4071" name="Google Shape;4071;p554"/>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72" name="Google Shape;4072;p554"/>
          <p:cNvPicPr preferRelativeResize="0"/>
          <p:nvPr/>
        </p:nvPicPr>
        <p:blipFill rotWithShape="1">
          <a:blip r:embed="rId3">
            <a:alphaModFix/>
          </a:blip>
          <a:srcRect/>
          <a:stretch/>
        </p:blipFill>
        <p:spPr>
          <a:xfrm>
            <a:off x="858527" y="1346121"/>
            <a:ext cx="7634177" cy="5437192"/>
          </a:xfrm>
          <a:prstGeom prst="rect">
            <a:avLst/>
          </a:prstGeom>
          <a:noFill/>
          <a:ln>
            <a:noFill/>
          </a:ln>
        </p:spPr>
      </p:pic>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4076"/>
        <p:cNvGrpSpPr/>
        <p:nvPr/>
      </p:nvGrpSpPr>
      <p:grpSpPr>
        <a:xfrm>
          <a:off x="0" y="0"/>
          <a:ext cx="0" cy="0"/>
          <a:chOff x="0" y="0"/>
          <a:chExt cx="0" cy="0"/>
        </a:xfrm>
      </p:grpSpPr>
      <p:sp>
        <p:nvSpPr>
          <p:cNvPr id="4077" name="Google Shape;4077;p555"/>
          <p:cNvSpPr txBox="1">
            <a:spLocks noGrp="1"/>
          </p:cNvSpPr>
          <p:nvPr>
            <p:ph type="title"/>
          </p:nvPr>
        </p:nvSpPr>
        <p:spPr>
          <a:xfrm>
            <a:off x="138223" y="188913"/>
            <a:ext cx="9074787" cy="100193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RESULTADOS: Monitoreo y control de proyectos</a:t>
            </a:r>
            <a:endParaRPr/>
          </a:p>
        </p:txBody>
      </p:sp>
      <p:sp>
        <p:nvSpPr>
          <p:cNvPr id="4078" name="Google Shape;4078;p555"/>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79" name="Google Shape;4079;p555"/>
          <p:cNvPicPr preferRelativeResize="0"/>
          <p:nvPr/>
        </p:nvPicPr>
        <p:blipFill rotWithShape="1">
          <a:blip r:embed="rId3">
            <a:alphaModFix/>
          </a:blip>
          <a:srcRect/>
          <a:stretch/>
        </p:blipFill>
        <p:spPr>
          <a:xfrm>
            <a:off x="1031913" y="1041992"/>
            <a:ext cx="7080174" cy="5753038"/>
          </a:xfrm>
          <a:prstGeom prst="rect">
            <a:avLst/>
          </a:prstGeom>
          <a:noFill/>
          <a:ln>
            <a:noFill/>
          </a:ln>
        </p:spPr>
      </p:pic>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4083"/>
        <p:cNvGrpSpPr/>
        <p:nvPr/>
      </p:nvGrpSpPr>
      <p:grpSpPr>
        <a:xfrm>
          <a:off x="0" y="0"/>
          <a:ext cx="0" cy="0"/>
          <a:chOff x="0" y="0"/>
          <a:chExt cx="0" cy="0"/>
        </a:xfrm>
      </p:grpSpPr>
      <p:sp>
        <p:nvSpPr>
          <p:cNvPr id="4084" name="Google Shape;4084;p556"/>
          <p:cNvSpPr txBox="1">
            <a:spLocks noGrp="1"/>
          </p:cNvSpPr>
          <p:nvPr>
            <p:ph type="title"/>
          </p:nvPr>
        </p:nvSpPr>
        <p:spPr>
          <a:xfrm>
            <a:off x="138223" y="188914"/>
            <a:ext cx="9074787" cy="7361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RESULTADOS: Medición y análisis</a:t>
            </a:r>
            <a:endParaRPr/>
          </a:p>
        </p:txBody>
      </p:sp>
      <p:sp>
        <p:nvSpPr>
          <p:cNvPr id="4085" name="Google Shape;4085;p556"/>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86" name="Google Shape;4086;p556"/>
          <p:cNvPicPr preferRelativeResize="0"/>
          <p:nvPr/>
        </p:nvPicPr>
        <p:blipFill rotWithShape="1">
          <a:blip r:embed="rId3">
            <a:alphaModFix/>
          </a:blip>
          <a:srcRect/>
          <a:stretch/>
        </p:blipFill>
        <p:spPr>
          <a:xfrm>
            <a:off x="871868" y="1169297"/>
            <a:ext cx="7708605" cy="5688703"/>
          </a:xfrm>
          <a:prstGeom prst="rect">
            <a:avLst/>
          </a:prstGeom>
          <a:noFill/>
          <a:ln>
            <a:noFill/>
          </a:ln>
        </p:spPr>
      </p:pic>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4090"/>
        <p:cNvGrpSpPr/>
        <p:nvPr/>
      </p:nvGrpSpPr>
      <p:grpSpPr>
        <a:xfrm>
          <a:off x="0" y="0"/>
          <a:ext cx="0" cy="0"/>
          <a:chOff x="0" y="0"/>
          <a:chExt cx="0" cy="0"/>
        </a:xfrm>
      </p:grpSpPr>
      <p:sp>
        <p:nvSpPr>
          <p:cNvPr id="4091" name="Google Shape;4091;p557"/>
          <p:cNvSpPr txBox="1">
            <a:spLocks noGrp="1"/>
          </p:cNvSpPr>
          <p:nvPr>
            <p:ph type="title"/>
          </p:nvPr>
        </p:nvSpPr>
        <p:spPr>
          <a:xfrm>
            <a:off x="207234" y="199929"/>
            <a:ext cx="9074787" cy="68621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RESULTADOS: Aseguramiento de la calidad</a:t>
            </a:r>
            <a:endParaRPr/>
          </a:p>
        </p:txBody>
      </p:sp>
      <p:sp>
        <p:nvSpPr>
          <p:cNvPr id="4092" name="Google Shape;4092;p55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093" name="Google Shape;4093;p557"/>
          <p:cNvPicPr preferRelativeResize="0"/>
          <p:nvPr/>
        </p:nvPicPr>
        <p:blipFill rotWithShape="1">
          <a:blip r:embed="rId3">
            <a:alphaModFix/>
          </a:blip>
          <a:srcRect/>
          <a:stretch/>
        </p:blipFill>
        <p:spPr>
          <a:xfrm>
            <a:off x="69010" y="953871"/>
            <a:ext cx="9144000" cy="5904129"/>
          </a:xfrm>
          <a:prstGeom prst="rect">
            <a:avLst/>
          </a:prstGeom>
          <a:noFill/>
          <a:ln>
            <a:noFill/>
          </a:ln>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4097"/>
        <p:cNvGrpSpPr/>
        <p:nvPr/>
      </p:nvGrpSpPr>
      <p:grpSpPr>
        <a:xfrm>
          <a:off x="0" y="0"/>
          <a:ext cx="0" cy="0"/>
          <a:chOff x="0" y="0"/>
          <a:chExt cx="0" cy="0"/>
        </a:xfrm>
      </p:grpSpPr>
      <p:sp>
        <p:nvSpPr>
          <p:cNvPr id="4098" name="Google Shape;4098;p558"/>
          <p:cNvSpPr txBox="1">
            <a:spLocks noGrp="1"/>
          </p:cNvSpPr>
          <p:nvPr>
            <p:ph type="title"/>
          </p:nvPr>
        </p:nvSpPr>
        <p:spPr>
          <a:xfrm>
            <a:off x="138223" y="188913"/>
            <a:ext cx="9074787" cy="98038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Calificación</a:t>
            </a:r>
            <a:endParaRPr/>
          </a:p>
        </p:txBody>
      </p:sp>
      <p:sp>
        <p:nvSpPr>
          <p:cNvPr id="4099" name="Google Shape;4099;p558"/>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100" name="Google Shape;4100;p558"/>
          <p:cNvPicPr preferRelativeResize="0"/>
          <p:nvPr/>
        </p:nvPicPr>
        <p:blipFill rotWithShape="1">
          <a:blip r:embed="rId3">
            <a:alphaModFix/>
          </a:blip>
          <a:srcRect/>
          <a:stretch/>
        </p:blipFill>
        <p:spPr>
          <a:xfrm>
            <a:off x="659219" y="1340489"/>
            <a:ext cx="7612912" cy="5448456"/>
          </a:xfrm>
          <a:prstGeom prst="rect">
            <a:avLst/>
          </a:prstGeom>
          <a:noFill/>
          <a:ln>
            <a:noFill/>
          </a:ln>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4104"/>
        <p:cNvGrpSpPr/>
        <p:nvPr/>
      </p:nvGrpSpPr>
      <p:grpSpPr>
        <a:xfrm>
          <a:off x="0" y="0"/>
          <a:ext cx="0" cy="0"/>
          <a:chOff x="0" y="0"/>
          <a:chExt cx="0" cy="0"/>
        </a:xfrm>
      </p:grpSpPr>
      <p:sp>
        <p:nvSpPr>
          <p:cNvPr id="4105" name="Google Shape;4105;p559"/>
          <p:cNvSpPr txBox="1">
            <a:spLocks noGrp="1"/>
          </p:cNvSpPr>
          <p:nvPr>
            <p:ph type="title"/>
          </p:nvPr>
        </p:nvSpPr>
        <p:spPr>
          <a:xfrm>
            <a:off x="95693" y="93221"/>
            <a:ext cx="1350335" cy="43840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1800">
                <a:latin typeface="Arial"/>
                <a:ea typeface="Arial"/>
                <a:cs typeface="Arial"/>
                <a:sym typeface="Arial"/>
              </a:rPr>
              <a:t>Hallazgos</a:t>
            </a:r>
            <a:endParaRPr/>
          </a:p>
        </p:txBody>
      </p:sp>
      <p:sp>
        <p:nvSpPr>
          <p:cNvPr id="4106" name="Google Shape;4106;p559"/>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107" name="Google Shape;4107;p559"/>
          <p:cNvPicPr preferRelativeResize="0"/>
          <p:nvPr/>
        </p:nvPicPr>
        <p:blipFill rotWithShape="1">
          <a:blip r:embed="rId3">
            <a:alphaModFix/>
          </a:blip>
          <a:srcRect/>
          <a:stretch/>
        </p:blipFill>
        <p:spPr>
          <a:xfrm>
            <a:off x="1574482" y="0"/>
            <a:ext cx="7569518" cy="6858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6"/>
          <p:cNvSpPr txBox="1">
            <a:spLocks noGrp="1"/>
          </p:cNvSpPr>
          <p:nvPr>
            <p:ph type="ctrTitle" idx="4294967295"/>
          </p:nvPr>
        </p:nvSpPr>
        <p:spPr>
          <a:xfrm>
            <a:off x="699776"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PROCESOS ESTÁNDARES</a:t>
            </a:r>
            <a:endParaRPr sz="4000" b="1" i="0" u="none" strike="noStrike" cap="none">
              <a:solidFill>
                <a:srgbClr val="1C405D"/>
              </a:solidFill>
              <a:latin typeface="Arial"/>
              <a:ea typeface="Arial"/>
              <a:cs typeface="Arial"/>
              <a:sym typeface="Arial"/>
            </a:endParaRPr>
          </a:p>
        </p:txBody>
      </p:sp>
      <p:sp>
        <p:nvSpPr>
          <p:cNvPr id="516" name="Google Shape;516;p56"/>
          <p:cNvSpPr txBox="1">
            <a:spLocks noGrp="1"/>
          </p:cNvSpPr>
          <p:nvPr>
            <p:ph type="body" idx="4294967295"/>
          </p:nvPr>
        </p:nvSpPr>
        <p:spPr>
          <a:xfrm>
            <a:off x="699776" y="1370594"/>
            <a:ext cx="8091233" cy="5194108"/>
          </a:xfrm>
          <a:prstGeom prst="rect">
            <a:avLst/>
          </a:prstGeom>
          <a:noFill/>
          <a:ln>
            <a:noFill/>
          </a:ln>
        </p:spPr>
        <p:txBody>
          <a:bodyPr spcFirstLastPara="1" wrap="square" lIns="91425" tIns="91425" rIns="91425" bIns="91425" anchor="t" anchorCtr="0">
            <a:noAutofit/>
          </a:bodyPr>
          <a:lstStyle/>
          <a:p>
            <a:pPr marL="914400" lvl="1" indent="-304800" algn="l" rtl="0">
              <a:lnSpc>
                <a:spcPct val="100000"/>
              </a:lnSpc>
              <a:spcBef>
                <a:spcPts val="0"/>
              </a:spcBef>
              <a:spcAft>
                <a:spcPts val="0"/>
              </a:spcAft>
              <a:buSzPts val="2400"/>
              <a:buFont typeface="Noto Sans Symbols"/>
              <a:buNone/>
            </a:pPr>
            <a:endParaRPr sz="1600">
              <a:latin typeface="Arial"/>
              <a:ea typeface="Arial"/>
              <a:cs typeface="Arial"/>
              <a:sym typeface="Arial"/>
            </a:endParaRPr>
          </a:p>
          <a:p>
            <a:pPr marL="457200" lvl="0" indent="-266700" algn="l" rtl="0">
              <a:lnSpc>
                <a:spcPct val="100000"/>
              </a:lnSpc>
              <a:spcBef>
                <a:spcPts val="600"/>
              </a:spcBef>
              <a:spcAft>
                <a:spcPts val="0"/>
              </a:spcAft>
              <a:buSzPts val="3000"/>
              <a:buFont typeface="Noto Sans Symbols"/>
              <a:buNone/>
            </a:pPr>
            <a:endParaRPr sz="2000" b="1">
              <a:latin typeface="Arial"/>
              <a:ea typeface="Arial"/>
              <a:cs typeface="Arial"/>
              <a:sym typeface="Arial"/>
            </a:endParaRPr>
          </a:p>
          <a:p>
            <a:pPr marL="457200" lvl="0" indent="-457200" algn="l" rtl="0">
              <a:lnSpc>
                <a:spcPct val="100000"/>
              </a:lnSpc>
              <a:spcBef>
                <a:spcPts val="600"/>
              </a:spcBef>
              <a:spcAft>
                <a:spcPts val="0"/>
              </a:spcAft>
              <a:buSzPts val="3000"/>
              <a:buFont typeface="Noto Sans Symbols"/>
              <a:buChar char="▪"/>
            </a:pPr>
            <a:r>
              <a:rPr lang="es-EC" sz="2000" b="1">
                <a:latin typeface="Arial"/>
                <a:ea typeface="Arial"/>
                <a:cs typeface="Arial"/>
                <a:sym typeface="Arial"/>
              </a:rPr>
              <a:t>ISO/IEC 25010</a:t>
            </a:r>
            <a:r>
              <a:rPr lang="es-EC" sz="2000">
                <a:latin typeface="Arial"/>
                <a:ea typeface="Arial"/>
                <a:cs typeface="Arial"/>
                <a:sym typeface="Arial"/>
              </a:rPr>
              <a:t>: Conjunto de características para describir calidad del producto software </a:t>
            </a:r>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Características internas y externas</a:t>
            </a:r>
            <a:endParaRPr/>
          </a:p>
          <a:p>
            <a:pPr marL="914400" lvl="1" indent="-457200" algn="l" rtl="0">
              <a:lnSpc>
                <a:spcPct val="100000"/>
              </a:lnSpc>
              <a:spcBef>
                <a:spcPts val="0"/>
              </a:spcBef>
              <a:spcAft>
                <a:spcPts val="0"/>
              </a:spcAft>
              <a:buSzPts val="2400"/>
              <a:buFont typeface="Noto Sans Symbols"/>
              <a:buChar char="▪"/>
            </a:pPr>
            <a:r>
              <a:rPr lang="es-EC" sz="1600">
                <a:latin typeface="Arial"/>
                <a:ea typeface="Arial"/>
                <a:cs typeface="Arial"/>
                <a:sym typeface="Arial"/>
              </a:rPr>
              <a:t>Cada característica tiene subcaracterísticas y métricas para evaluar la </a:t>
            </a:r>
            <a:r>
              <a:rPr lang="es-EC" sz="2000">
                <a:latin typeface="Arial"/>
                <a:ea typeface="Arial"/>
                <a:cs typeface="Arial"/>
                <a:sym typeface="Arial"/>
              </a:rPr>
              <a:t>conformidad</a:t>
            </a:r>
            <a:endParaRPr/>
          </a:p>
        </p:txBody>
      </p:sp>
      <p:cxnSp>
        <p:nvCxnSpPr>
          <p:cNvPr id="517" name="Google Shape;517;p5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518" name="Google Shape;518;p5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519" name="Google Shape;519;p5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56</a:t>
            </a:fld>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4111"/>
        <p:cNvGrpSpPr/>
        <p:nvPr/>
      </p:nvGrpSpPr>
      <p:grpSpPr>
        <a:xfrm>
          <a:off x="0" y="0"/>
          <a:ext cx="0" cy="0"/>
          <a:chOff x="0" y="0"/>
          <a:chExt cx="0" cy="0"/>
        </a:xfrm>
      </p:grpSpPr>
      <p:sp>
        <p:nvSpPr>
          <p:cNvPr id="4112" name="Google Shape;4112;p560"/>
          <p:cNvSpPr txBox="1">
            <a:spLocks noGrp="1"/>
          </p:cNvSpPr>
          <p:nvPr>
            <p:ph type="title"/>
          </p:nvPr>
        </p:nvSpPr>
        <p:spPr>
          <a:xfrm>
            <a:off x="95693" y="93221"/>
            <a:ext cx="1350335" cy="43840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1800">
                <a:latin typeface="Arial"/>
                <a:ea typeface="Arial"/>
                <a:cs typeface="Arial"/>
                <a:sym typeface="Arial"/>
              </a:rPr>
              <a:t>Hallazgos</a:t>
            </a:r>
            <a:endParaRPr/>
          </a:p>
        </p:txBody>
      </p:sp>
      <p:sp>
        <p:nvSpPr>
          <p:cNvPr id="4113" name="Google Shape;4113;p560"/>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114" name="Google Shape;4114;p560"/>
          <p:cNvPicPr preferRelativeResize="0"/>
          <p:nvPr/>
        </p:nvPicPr>
        <p:blipFill rotWithShape="1">
          <a:blip r:embed="rId3">
            <a:alphaModFix/>
          </a:blip>
          <a:srcRect/>
          <a:stretch/>
        </p:blipFill>
        <p:spPr>
          <a:xfrm>
            <a:off x="2153639" y="0"/>
            <a:ext cx="6729318" cy="6858000"/>
          </a:xfrm>
          <a:prstGeom prst="rect">
            <a:avLst/>
          </a:prstGeom>
          <a:noFill/>
          <a:ln>
            <a:noFill/>
          </a:ln>
        </p:spPr>
      </p:pic>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4118"/>
        <p:cNvGrpSpPr/>
        <p:nvPr/>
      </p:nvGrpSpPr>
      <p:grpSpPr>
        <a:xfrm>
          <a:off x="0" y="0"/>
          <a:ext cx="0" cy="0"/>
          <a:chOff x="0" y="0"/>
          <a:chExt cx="0" cy="0"/>
        </a:xfrm>
      </p:grpSpPr>
      <p:sp>
        <p:nvSpPr>
          <p:cNvPr id="4119" name="Google Shape;4119;p561"/>
          <p:cNvSpPr txBox="1">
            <a:spLocks noGrp="1"/>
          </p:cNvSpPr>
          <p:nvPr>
            <p:ph type="title"/>
          </p:nvPr>
        </p:nvSpPr>
        <p:spPr>
          <a:xfrm>
            <a:off x="95693" y="93221"/>
            <a:ext cx="1350335" cy="43840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1800">
                <a:latin typeface="Arial"/>
                <a:ea typeface="Arial"/>
                <a:cs typeface="Arial"/>
                <a:sym typeface="Arial"/>
              </a:rPr>
              <a:t>Hallazgos</a:t>
            </a:r>
            <a:endParaRPr/>
          </a:p>
        </p:txBody>
      </p:sp>
      <p:sp>
        <p:nvSpPr>
          <p:cNvPr id="4120" name="Google Shape;4120;p561"/>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121" name="Google Shape;4121;p561"/>
          <p:cNvPicPr preferRelativeResize="0"/>
          <p:nvPr/>
        </p:nvPicPr>
        <p:blipFill rotWithShape="1">
          <a:blip r:embed="rId3">
            <a:alphaModFix/>
          </a:blip>
          <a:srcRect/>
          <a:stretch/>
        </p:blipFill>
        <p:spPr>
          <a:xfrm>
            <a:off x="1775637" y="640597"/>
            <a:ext cx="7293935" cy="5675771"/>
          </a:xfrm>
          <a:prstGeom prst="rect">
            <a:avLst/>
          </a:prstGeom>
          <a:noFill/>
          <a:ln>
            <a:noFill/>
          </a:ln>
        </p:spPr>
      </p:pic>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4125"/>
        <p:cNvGrpSpPr/>
        <p:nvPr/>
      </p:nvGrpSpPr>
      <p:grpSpPr>
        <a:xfrm>
          <a:off x="0" y="0"/>
          <a:ext cx="0" cy="0"/>
          <a:chOff x="0" y="0"/>
          <a:chExt cx="0" cy="0"/>
        </a:xfrm>
      </p:grpSpPr>
      <p:sp>
        <p:nvSpPr>
          <p:cNvPr id="4126" name="Google Shape;4126;p562"/>
          <p:cNvSpPr txBox="1">
            <a:spLocks noGrp="1"/>
          </p:cNvSpPr>
          <p:nvPr>
            <p:ph type="title"/>
          </p:nvPr>
        </p:nvSpPr>
        <p:spPr>
          <a:xfrm>
            <a:off x="95693" y="93220"/>
            <a:ext cx="2232837" cy="77864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1800">
                <a:latin typeface="Arial"/>
                <a:ea typeface="Arial"/>
                <a:cs typeface="Arial"/>
                <a:sym typeface="Arial"/>
              </a:rPr>
              <a:t>FORTALEZAS Y DEBILIDADES</a:t>
            </a:r>
            <a:endParaRPr/>
          </a:p>
        </p:txBody>
      </p:sp>
      <p:sp>
        <p:nvSpPr>
          <p:cNvPr id="4127" name="Google Shape;4127;p562"/>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128" name="Google Shape;4128;p562"/>
          <p:cNvPicPr preferRelativeResize="0"/>
          <p:nvPr/>
        </p:nvPicPr>
        <p:blipFill rotWithShape="1">
          <a:blip r:embed="rId3">
            <a:alphaModFix/>
          </a:blip>
          <a:srcRect/>
          <a:stretch/>
        </p:blipFill>
        <p:spPr>
          <a:xfrm>
            <a:off x="2525209" y="0"/>
            <a:ext cx="6517806" cy="6858000"/>
          </a:xfrm>
          <a:prstGeom prst="rect">
            <a:avLst/>
          </a:prstGeom>
          <a:noFill/>
          <a:ln>
            <a:noFill/>
          </a:ln>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563"/>
          <p:cNvSpPr txBox="1">
            <a:spLocks noGrp="1"/>
          </p:cNvSpPr>
          <p:nvPr>
            <p:ph type="title"/>
          </p:nvPr>
        </p:nvSpPr>
        <p:spPr>
          <a:xfrm>
            <a:off x="95693" y="93220"/>
            <a:ext cx="8729330" cy="62979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PLAN DE MEJORA</a:t>
            </a:r>
            <a:endParaRPr/>
          </a:p>
        </p:txBody>
      </p:sp>
      <p:sp>
        <p:nvSpPr>
          <p:cNvPr id="4134" name="Google Shape;4134;p563"/>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135" name="Google Shape;4135;p563"/>
          <p:cNvPicPr preferRelativeResize="0"/>
          <p:nvPr/>
        </p:nvPicPr>
        <p:blipFill rotWithShape="1">
          <a:blip r:embed="rId3">
            <a:alphaModFix/>
          </a:blip>
          <a:srcRect/>
          <a:stretch/>
        </p:blipFill>
        <p:spPr>
          <a:xfrm>
            <a:off x="1658679" y="715222"/>
            <a:ext cx="6594453" cy="6142778"/>
          </a:xfrm>
          <a:prstGeom prst="rect">
            <a:avLst/>
          </a:prstGeom>
          <a:noFill/>
          <a:ln>
            <a:noFill/>
          </a:ln>
        </p:spPr>
      </p:pic>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4139"/>
        <p:cNvGrpSpPr/>
        <p:nvPr/>
      </p:nvGrpSpPr>
      <p:grpSpPr>
        <a:xfrm>
          <a:off x="0" y="0"/>
          <a:ext cx="0" cy="0"/>
          <a:chOff x="0" y="0"/>
          <a:chExt cx="0" cy="0"/>
        </a:xfrm>
      </p:grpSpPr>
      <p:sp>
        <p:nvSpPr>
          <p:cNvPr id="4140" name="Google Shape;4140;p564"/>
          <p:cNvSpPr txBox="1">
            <a:spLocks noGrp="1"/>
          </p:cNvSpPr>
          <p:nvPr>
            <p:ph type="title"/>
          </p:nvPr>
        </p:nvSpPr>
        <p:spPr>
          <a:xfrm>
            <a:off x="95693" y="93220"/>
            <a:ext cx="8729330" cy="62979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Metas e indicadores de mejora</a:t>
            </a:r>
            <a:endParaRPr/>
          </a:p>
        </p:txBody>
      </p:sp>
      <p:sp>
        <p:nvSpPr>
          <p:cNvPr id="4141" name="Google Shape;4141;p564"/>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142" name="Google Shape;4142;p564"/>
          <p:cNvPicPr preferRelativeResize="0"/>
          <p:nvPr/>
        </p:nvPicPr>
        <p:blipFill rotWithShape="1">
          <a:blip r:embed="rId3">
            <a:alphaModFix/>
          </a:blip>
          <a:srcRect/>
          <a:stretch/>
        </p:blipFill>
        <p:spPr>
          <a:xfrm>
            <a:off x="400050" y="1102442"/>
            <a:ext cx="8343900" cy="2962275"/>
          </a:xfrm>
          <a:prstGeom prst="rect">
            <a:avLst/>
          </a:prstGeom>
          <a:noFill/>
          <a:ln>
            <a:noFill/>
          </a:ln>
        </p:spPr>
      </p:pic>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4146"/>
        <p:cNvGrpSpPr/>
        <p:nvPr/>
      </p:nvGrpSpPr>
      <p:grpSpPr>
        <a:xfrm>
          <a:off x="0" y="0"/>
          <a:ext cx="0" cy="0"/>
          <a:chOff x="0" y="0"/>
          <a:chExt cx="0" cy="0"/>
        </a:xfrm>
      </p:grpSpPr>
      <p:sp>
        <p:nvSpPr>
          <p:cNvPr id="4147" name="Google Shape;4147;p565"/>
          <p:cNvSpPr txBox="1">
            <a:spLocks noGrp="1"/>
          </p:cNvSpPr>
          <p:nvPr>
            <p:ph type="title"/>
          </p:nvPr>
        </p:nvSpPr>
        <p:spPr>
          <a:xfrm>
            <a:off x="95693" y="93220"/>
            <a:ext cx="2711302" cy="158904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Metas e indicadores de mejora</a:t>
            </a:r>
            <a:endParaRPr/>
          </a:p>
        </p:txBody>
      </p:sp>
      <p:sp>
        <p:nvSpPr>
          <p:cNvPr id="4148" name="Google Shape;4148;p565"/>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149" name="Google Shape;4149;p565"/>
          <p:cNvPicPr preferRelativeResize="0"/>
          <p:nvPr/>
        </p:nvPicPr>
        <p:blipFill rotWithShape="1">
          <a:blip r:embed="rId3">
            <a:alphaModFix/>
          </a:blip>
          <a:srcRect/>
          <a:stretch/>
        </p:blipFill>
        <p:spPr>
          <a:xfrm>
            <a:off x="2964899" y="93220"/>
            <a:ext cx="6179101" cy="6531334"/>
          </a:xfrm>
          <a:prstGeom prst="rect">
            <a:avLst/>
          </a:prstGeom>
          <a:noFill/>
          <a:ln>
            <a:noFill/>
          </a:ln>
        </p:spPr>
      </p:pic>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4153"/>
        <p:cNvGrpSpPr/>
        <p:nvPr/>
      </p:nvGrpSpPr>
      <p:grpSpPr>
        <a:xfrm>
          <a:off x="0" y="0"/>
          <a:ext cx="0" cy="0"/>
          <a:chOff x="0" y="0"/>
          <a:chExt cx="0" cy="0"/>
        </a:xfrm>
      </p:grpSpPr>
      <p:sp>
        <p:nvSpPr>
          <p:cNvPr id="4154" name="Google Shape;4154;p566"/>
          <p:cNvSpPr txBox="1">
            <a:spLocks noGrp="1"/>
          </p:cNvSpPr>
          <p:nvPr>
            <p:ph type="title"/>
          </p:nvPr>
        </p:nvSpPr>
        <p:spPr>
          <a:xfrm>
            <a:off x="95693" y="93220"/>
            <a:ext cx="2711302" cy="261808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Beneficios de la ejecución del Plan de Mejora</a:t>
            </a:r>
            <a:endParaRPr/>
          </a:p>
        </p:txBody>
      </p:sp>
      <p:sp>
        <p:nvSpPr>
          <p:cNvPr id="4155" name="Google Shape;4155;p566"/>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156" name="Google Shape;4156;p566"/>
          <p:cNvPicPr preferRelativeResize="0"/>
          <p:nvPr/>
        </p:nvPicPr>
        <p:blipFill rotWithShape="1">
          <a:blip r:embed="rId3">
            <a:alphaModFix/>
          </a:blip>
          <a:srcRect/>
          <a:stretch/>
        </p:blipFill>
        <p:spPr>
          <a:xfrm>
            <a:off x="2467438" y="0"/>
            <a:ext cx="6655300" cy="6858000"/>
          </a:xfrm>
          <a:prstGeom prst="rect">
            <a:avLst/>
          </a:prstGeom>
          <a:noFill/>
          <a:ln>
            <a:noFill/>
          </a:ln>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4160"/>
        <p:cNvGrpSpPr/>
        <p:nvPr/>
      </p:nvGrpSpPr>
      <p:grpSpPr>
        <a:xfrm>
          <a:off x="0" y="0"/>
          <a:ext cx="0" cy="0"/>
          <a:chOff x="0" y="0"/>
          <a:chExt cx="0" cy="0"/>
        </a:xfrm>
      </p:grpSpPr>
      <p:sp>
        <p:nvSpPr>
          <p:cNvPr id="4161" name="Google Shape;4161;p567"/>
          <p:cNvSpPr txBox="1">
            <a:spLocks noGrp="1"/>
          </p:cNvSpPr>
          <p:nvPr>
            <p:ph type="ctrTitle" idx="4294967295"/>
          </p:nvPr>
        </p:nvSpPr>
        <p:spPr>
          <a:xfrm>
            <a:off x="950997" y="1958196"/>
            <a:ext cx="7487728" cy="168215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ISO/IEC 33000</a:t>
            </a:r>
            <a:endParaRPr sz="4800" b="1" i="0" u="none" strike="noStrike" cap="none">
              <a:solidFill>
                <a:srgbClr val="00B0F0"/>
              </a:solidFill>
              <a:latin typeface="Arial"/>
              <a:ea typeface="Arial"/>
              <a:cs typeface="Arial"/>
              <a:sym typeface="Arial"/>
            </a:endParaRPr>
          </a:p>
        </p:txBody>
      </p:sp>
      <p:cxnSp>
        <p:nvCxnSpPr>
          <p:cNvPr id="4162" name="Google Shape;4162;p56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163" name="Google Shape;4163;p56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164" name="Google Shape;4164;p56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567</a:t>
            </a:fld>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4168"/>
        <p:cNvGrpSpPr/>
        <p:nvPr/>
      </p:nvGrpSpPr>
      <p:grpSpPr>
        <a:xfrm>
          <a:off x="0" y="0"/>
          <a:ext cx="0" cy="0"/>
          <a:chOff x="0" y="0"/>
          <a:chExt cx="0" cy="0"/>
        </a:xfrm>
      </p:grpSpPr>
      <p:sp>
        <p:nvSpPr>
          <p:cNvPr id="4169" name="Google Shape;4169;p568"/>
          <p:cNvSpPr txBox="1">
            <a:spLocks noGrp="1"/>
          </p:cNvSpPr>
          <p:nvPr>
            <p:ph type="title"/>
          </p:nvPr>
        </p:nvSpPr>
        <p:spPr>
          <a:xfrm>
            <a:off x="395288" y="188913"/>
            <a:ext cx="8424862" cy="82900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a:t>
            </a:r>
            <a:endParaRPr/>
          </a:p>
        </p:txBody>
      </p:sp>
      <p:sp>
        <p:nvSpPr>
          <p:cNvPr id="4170" name="Google Shape;4170;p568"/>
          <p:cNvSpPr txBox="1">
            <a:spLocks noGrp="1"/>
          </p:cNvSpPr>
          <p:nvPr>
            <p:ph type="body" idx="1"/>
          </p:nvPr>
        </p:nvSpPr>
        <p:spPr>
          <a:xfrm>
            <a:off x="159888" y="1388853"/>
            <a:ext cx="8660262" cy="4992897"/>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ISO/IEC proporciona un marco de trabajo para la evaluación de procesos software</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Revisa toda la familia de normas ISO/IEC 15504. </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Niveles de capacidad y madurez, atributos de capacidad del proceso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Proporciona un enfoque estructurado para la evaluación de procesos</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4174"/>
        <p:cNvGrpSpPr/>
        <p:nvPr/>
      </p:nvGrpSpPr>
      <p:grpSpPr>
        <a:xfrm>
          <a:off x="0" y="0"/>
          <a:ext cx="0" cy="0"/>
          <a:chOff x="0" y="0"/>
          <a:chExt cx="0" cy="0"/>
        </a:xfrm>
      </p:grpSpPr>
      <p:sp>
        <p:nvSpPr>
          <p:cNvPr id="4175" name="Google Shape;4175;p569"/>
          <p:cNvSpPr txBox="1">
            <a:spLocks noGrp="1"/>
          </p:cNvSpPr>
          <p:nvPr>
            <p:ph type="title"/>
          </p:nvPr>
        </p:nvSpPr>
        <p:spPr>
          <a:xfrm>
            <a:off x="395288" y="188913"/>
            <a:ext cx="8424862" cy="82900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Familia ISO/IEC 33000</a:t>
            </a:r>
            <a:endParaRPr/>
          </a:p>
        </p:txBody>
      </p:sp>
      <p:sp>
        <p:nvSpPr>
          <p:cNvPr id="4176" name="Google Shape;4176;p569"/>
          <p:cNvSpPr txBox="1">
            <a:spLocks noGrp="1"/>
          </p:cNvSpPr>
          <p:nvPr>
            <p:ph type="body" idx="1"/>
          </p:nvPr>
        </p:nvSpPr>
        <p:spPr>
          <a:xfrm>
            <a:off x="159888" y="1388853"/>
            <a:ext cx="8660262" cy="4992897"/>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33001 a 33009: Principios y modelos de procesos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33010 a 33019: Guías y complementos de evaluación</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33020 a 33029: Marcos de trabajo para medición de características de calidad de proceso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7"/>
          <p:cNvSpPr txBox="1">
            <a:spLocks noGrp="1"/>
          </p:cNvSpPr>
          <p:nvPr>
            <p:ph type="title"/>
          </p:nvPr>
        </p:nvSpPr>
        <p:spPr>
          <a:xfrm>
            <a:off x="250825" y="188913"/>
            <a:ext cx="864235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ISO/IEC 25000</a:t>
            </a:r>
            <a:endParaRPr/>
          </a:p>
        </p:txBody>
      </p:sp>
      <p:sp>
        <p:nvSpPr>
          <p:cNvPr id="525" name="Google Shape;525;p57"/>
          <p:cNvSpPr txBox="1">
            <a:spLocks noGrp="1"/>
          </p:cNvSpPr>
          <p:nvPr>
            <p:ph type="body" idx="1"/>
          </p:nvPr>
        </p:nvSpPr>
        <p:spPr>
          <a:xfrm>
            <a:off x="405442" y="1557338"/>
            <a:ext cx="8363908" cy="452596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Conocida como SQuaRE (System and Software Quality Requirements and Evaluation). Es una familia de normas que tienen por objetivo la creación de un marco de trabajo común para evaluar la calidad del producto software</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Es el resultado de la evolución de otras normas anteriores, en especial de las normas ISO/IEC 9126 que aborda un modelo de calidad software e ISO/IEC 14598 que aborda la evaluación de productos software, </a:t>
            </a:r>
            <a:endParaRPr sz="2800">
              <a:latin typeface="Arial"/>
              <a:ea typeface="Arial"/>
              <a:cs typeface="Arial"/>
              <a:sym typeface="Arial"/>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4180"/>
        <p:cNvGrpSpPr/>
        <p:nvPr/>
      </p:nvGrpSpPr>
      <p:grpSpPr>
        <a:xfrm>
          <a:off x="0" y="0"/>
          <a:ext cx="0" cy="0"/>
          <a:chOff x="0" y="0"/>
          <a:chExt cx="0" cy="0"/>
        </a:xfrm>
      </p:grpSpPr>
      <p:sp>
        <p:nvSpPr>
          <p:cNvPr id="4181" name="Google Shape;4181;p570"/>
          <p:cNvSpPr txBox="1">
            <a:spLocks noGrp="1"/>
          </p:cNvSpPr>
          <p:nvPr>
            <p:ph type="title"/>
          </p:nvPr>
        </p:nvSpPr>
        <p:spPr>
          <a:xfrm>
            <a:off x="395288" y="188912"/>
            <a:ext cx="8334644" cy="139834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ISO/IEC 33001:2015 – Information Technology. Process assessment. Conceptos y Terminología</a:t>
            </a:r>
            <a:endParaRPr/>
          </a:p>
        </p:txBody>
      </p:sp>
      <p:sp>
        <p:nvSpPr>
          <p:cNvPr id="4182" name="Google Shape;4182;p570"/>
          <p:cNvSpPr txBox="1">
            <a:spLocks noGrp="1"/>
          </p:cNvSpPr>
          <p:nvPr>
            <p:ph type="body" idx="1"/>
          </p:nvPr>
        </p:nvSpPr>
        <p:spPr>
          <a:xfrm>
            <a:off x="159888" y="1587260"/>
            <a:ext cx="8570044" cy="4794490"/>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a:latin typeface="Arial"/>
                <a:ea typeface="Arial"/>
                <a:cs typeface="Arial"/>
                <a:sym typeface="Arial"/>
              </a:rPr>
              <a:t>Glosario de términos relacionados con la evaluación del proceso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Conceptos generales sobre evaluación del proceso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Información general de la evaluación del logro de las características de la calidad del proceso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Información de la aplicación de resultados de la evaluación de procesos en la gestión de procesos</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Describe como encajan juntas todas las partes de la norma</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Esta norma reemplaza a la norma ISO/IEC 15504-1:2004</a:t>
            </a:r>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4186"/>
        <p:cNvGrpSpPr/>
        <p:nvPr/>
      </p:nvGrpSpPr>
      <p:grpSpPr>
        <a:xfrm>
          <a:off x="0" y="0"/>
          <a:ext cx="0" cy="0"/>
          <a:chOff x="0" y="0"/>
          <a:chExt cx="0" cy="0"/>
        </a:xfrm>
      </p:grpSpPr>
      <p:sp>
        <p:nvSpPr>
          <p:cNvPr id="4187" name="Google Shape;4187;p571"/>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chemeClr val="accent3"/>
                </a:solidFill>
                <a:latin typeface="Arial"/>
                <a:ea typeface="Arial"/>
                <a:cs typeface="Arial"/>
                <a:sym typeface="Arial"/>
              </a:rPr>
              <a:t>Taller N.21</a:t>
            </a:r>
            <a:endParaRPr>
              <a:latin typeface="Arial"/>
              <a:ea typeface="Arial"/>
              <a:cs typeface="Arial"/>
              <a:sym typeface="Arial"/>
            </a:endParaRPr>
          </a:p>
        </p:txBody>
      </p:sp>
      <p:sp>
        <p:nvSpPr>
          <p:cNvPr id="4188" name="Google Shape;4188;p571"/>
          <p:cNvSpPr txBox="1">
            <a:spLocks noGrp="1"/>
          </p:cNvSpPr>
          <p:nvPr>
            <p:ph type="body" idx="1"/>
          </p:nvPr>
        </p:nvSpPr>
        <p:spPr>
          <a:xfrm>
            <a:off x="82864" y="1276710"/>
            <a:ext cx="8737286" cy="5322498"/>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Artículo “Evolución en la certificación del desarrollo del software”, AENOR, N. 346, Marzo 2019. Páginas 26-31</a:t>
            </a:r>
            <a:endParaRPr/>
          </a:p>
          <a:p>
            <a:pPr marL="1447800" lvl="2" indent="-457200" algn="just" rtl="0">
              <a:lnSpc>
                <a:spcPct val="100000"/>
              </a:lnSpc>
              <a:spcBef>
                <a:spcPts val="0"/>
              </a:spcBef>
              <a:spcAft>
                <a:spcPts val="0"/>
              </a:spcAft>
              <a:buSzPts val="2400"/>
              <a:buFont typeface="Arial"/>
              <a:buAutoNum type="arabicPeriod"/>
            </a:pPr>
            <a:r>
              <a:rPr lang="es-EC">
                <a:latin typeface="Arial"/>
                <a:ea typeface="Arial"/>
                <a:cs typeface="Arial"/>
                <a:sym typeface="Arial"/>
              </a:rPr>
              <a:t>En el modelo dinámico para las TIC de AENOR cual es el papel que cumplen los estándares relativos al desarrollo del software.</a:t>
            </a:r>
            <a:endParaRPr/>
          </a:p>
          <a:p>
            <a:pPr marL="1447800" lvl="2" indent="-457200" algn="just" rtl="0">
              <a:lnSpc>
                <a:spcPct val="100000"/>
              </a:lnSpc>
              <a:spcBef>
                <a:spcPts val="0"/>
              </a:spcBef>
              <a:spcAft>
                <a:spcPts val="0"/>
              </a:spcAft>
              <a:buSzPts val="2400"/>
              <a:buFont typeface="Arial"/>
              <a:buAutoNum type="arabicPeriod"/>
            </a:pPr>
            <a:r>
              <a:rPr lang="es-EC">
                <a:latin typeface="Arial"/>
                <a:ea typeface="Arial"/>
                <a:cs typeface="Arial"/>
                <a:sym typeface="Arial"/>
              </a:rPr>
              <a:t>Que es y cual es la utilidad de MMIS 2.0</a:t>
            </a:r>
            <a:endParaRPr/>
          </a:p>
          <a:p>
            <a:pPr marL="1447800" lvl="2" indent="-457200" algn="just" rtl="0">
              <a:lnSpc>
                <a:spcPct val="100000"/>
              </a:lnSpc>
              <a:spcBef>
                <a:spcPts val="0"/>
              </a:spcBef>
              <a:spcAft>
                <a:spcPts val="0"/>
              </a:spcAft>
              <a:buSzPts val="2400"/>
              <a:buFont typeface="Arial"/>
              <a:buAutoNum type="arabicPeriod"/>
            </a:pPr>
            <a:r>
              <a:rPr lang="es-EC">
                <a:latin typeface="Arial"/>
                <a:ea typeface="Arial"/>
                <a:cs typeface="Arial"/>
                <a:sym typeface="Arial"/>
              </a:rPr>
              <a:t>Listar los procesos del nivel 2 y realizar un resumen a lo que nos llevaría la implementación de tales procesos.</a:t>
            </a:r>
            <a:endParaRPr/>
          </a:p>
          <a:p>
            <a:pPr marL="1447800" lvl="2" indent="-457200" algn="just" rtl="0">
              <a:lnSpc>
                <a:spcPct val="100000"/>
              </a:lnSpc>
              <a:spcBef>
                <a:spcPts val="0"/>
              </a:spcBef>
              <a:spcAft>
                <a:spcPts val="0"/>
              </a:spcAft>
              <a:buSzPts val="2400"/>
              <a:buFont typeface="Arial"/>
              <a:buAutoNum type="arabicPeriod"/>
            </a:pPr>
            <a:r>
              <a:rPr lang="es-EC">
                <a:latin typeface="Arial"/>
                <a:ea typeface="Arial"/>
                <a:cs typeface="Arial"/>
                <a:sym typeface="Arial"/>
              </a:rPr>
              <a:t>Cual es la conclusión de la experiencia de los representantes de Telefónica España con la certificación ISO 33000</a:t>
            </a:r>
            <a:endParaRPr/>
          </a:p>
          <a:p>
            <a:pPr marL="914400" lvl="1" indent="-228600" algn="just" rtl="0">
              <a:lnSpc>
                <a:spcPct val="100000"/>
              </a:lnSpc>
              <a:spcBef>
                <a:spcPts val="0"/>
              </a:spcBef>
              <a:spcAft>
                <a:spcPts val="0"/>
              </a:spcAft>
              <a:buSzPts val="2400"/>
              <a:buNone/>
            </a:pPr>
            <a:endParaRPr sz="2800">
              <a:latin typeface="Arial"/>
              <a:ea typeface="Arial"/>
              <a:cs typeface="Arial"/>
              <a:sym typeface="Arial"/>
            </a:endParaRPr>
          </a:p>
          <a:p>
            <a:pPr marL="1371600" lvl="2" indent="-228600" algn="just" rtl="0">
              <a:lnSpc>
                <a:spcPct val="100000"/>
              </a:lnSpc>
              <a:spcBef>
                <a:spcPts val="0"/>
              </a:spcBef>
              <a:spcAft>
                <a:spcPts val="0"/>
              </a:spcAft>
              <a:buSzPts val="2400"/>
              <a:buNone/>
            </a:pPr>
            <a:endParaRPr sz="20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4192"/>
        <p:cNvGrpSpPr/>
        <p:nvPr/>
      </p:nvGrpSpPr>
      <p:grpSpPr>
        <a:xfrm>
          <a:off x="0" y="0"/>
          <a:ext cx="0" cy="0"/>
          <a:chOff x="0" y="0"/>
          <a:chExt cx="0" cy="0"/>
        </a:xfrm>
      </p:grpSpPr>
      <p:sp>
        <p:nvSpPr>
          <p:cNvPr id="4193" name="Google Shape;4193;p572"/>
          <p:cNvSpPr txBox="1">
            <a:spLocks noGrp="1"/>
          </p:cNvSpPr>
          <p:nvPr>
            <p:ph type="title"/>
          </p:nvPr>
        </p:nvSpPr>
        <p:spPr>
          <a:xfrm>
            <a:off x="395287" y="188915"/>
            <a:ext cx="8817723" cy="52346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Pasos para los procesos de mejora</a:t>
            </a:r>
            <a:endParaRPr/>
          </a:p>
        </p:txBody>
      </p:sp>
      <p:pic>
        <p:nvPicPr>
          <p:cNvPr id="4194" name="Google Shape;4194;p572"/>
          <p:cNvPicPr preferRelativeResize="0"/>
          <p:nvPr/>
        </p:nvPicPr>
        <p:blipFill rotWithShape="1">
          <a:blip r:embed="rId3">
            <a:alphaModFix/>
          </a:blip>
          <a:srcRect/>
          <a:stretch/>
        </p:blipFill>
        <p:spPr>
          <a:xfrm>
            <a:off x="776176" y="835851"/>
            <a:ext cx="7506857" cy="5777599"/>
          </a:xfrm>
          <a:prstGeom prst="rect">
            <a:avLst/>
          </a:prstGeom>
          <a:noFill/>
          <a:ln>
            <a:noFill/>
          </a:ln>
        </p:spPr>
      </p:pic>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573"/>
          <p:cNvSpPr txBox="1">
            <a:spLocks noGrp="1"/>
          </p:cNvSpPr>
          <p:nvPr>
            <p:ph type="title"/>
          </p:nvPr>
        </p:nvSpPr>
        <p:spPr>
          <a:xfrm>
            <a:off x="395288" y="188912"/>
            <a:ext cx="8334644" cy="139834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ISO/IEC 33002:2015 – Information Technology. Requerimientos para realizar la evaluación del proceso</a:t>
            </a:r>
            <a:endParaRPr sz="2800">
              <a:latin typeface="Arial"/>
              <a:ea typeface="Arial"/>
              <a:cs typeface="Arial"/>
              <a:sym typeface="Arial"/>
            </a:endParaRPr>
          </a:p>
        </p:txBody>
      </p:sp>
      <p:sp>
        <p:nvSpPr>
          <p:cNvPr id="4200" name="Google Shape;4200;p573"/>
          <p:cNvSpPr txBox="1">
            <a:spLocks noGrp="1"/>
          </p:cNvSpPr>
          <p:nvPr>
            <p:ph type="body" idx="1"/>
          </p:nvPr>
        </p:nvSpPr>
        <p:spPr>
          <a:xfrm>
            <a:off x="159888" y="1716656"/>
            <a:ext cx="8570044" cy="4665093"/>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a:latin typeface="Arial"/>
                <a:ea typeface="Arial"/>
                <a:cs typeface="Arial"/>
                <a:sym typeface="Arial"/>
              </a:rPr>
              <a:t>Define el conjunto de requisitos mínimos para realizar la evaluación</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Los requisitos definidos en esta norma pueden ser usados para:</a:t>
            </a:r>
            <a:endParaRPr/>
          </a:p>
          <a:p>
            <a:pPr marL="1371600" lvl="2" indent="-381000" algn="just" rtl="0">
              <a:lnSpc>
                <a:spcPct val="100000"/>
              </a:lnSpc>
              <a:spcBef>
                <a:spcPts val="0"/>
              </a:spcBef>
              <a:spcAft>
                <a:spcPts val="0"/>
              </a:spcAft>
              <a:buSzPts val="2400"/>
              <a:buFont typeface="Arial"/>
              <a:buChar char="•"/>
            </a:pPr>
            <a:r>
              <a:rPr lang="es-EC">
                <a:latin typeface="Arial"/>
                <a:ea typeface="Arial"/>
                <a:cs typeface="Arial"/>
                <a:sym typeface="Arial"/>
              </a:rPr>
              <a:t>Facilitar la autoevaluación</a:t>
            </a:r>
            <a:endParaRPr/>
          </a:p>
          <a:p>
            <a:pPr marL="1371600" lvl="2" indent="-381000" algn="just" rtl="0">
              <a:lnSpc>
                <a:spcPct val="100000"/>
              </a:lnSpc>
              <a:spcBef>
                <a:spcPts val="0"/>
              </a:spcBef>
              <a:spcAft>
                <a:spcPts val="0"/>
              </a:spcAft>
              <a:buSzPts val="2400"/>
              <a:buFont typeface="Arial"/>
              <a:buChar char="•"/>
            </a:pPr>
            <a:r>
              <a:rPr lang="es-EC">
                <a:latin typeface="Arial"/>
                <a:ea typeface="Arial"/>
                <a:cs typeface="Arial"/>
                <a:sym typeface="Arial"/>
              </a:rPr>
              <a:t>Proporcionar una base para mejorar el rendimiento del proceso y la mitigación del riesgo relacionado con el proceso.</a:t>
            </a:r>
            <a:endParaRPr/>
          </a:p>
          <a:p>
            <a:pPr marL="1371600" lvl="2" indent="-381000" algn="just" rtl="0">
              <a:lnSpc>
                <a:spcPct val="100000"/>
              </a:lnSpc>
              <a:spcBef>
                <a:spcPts val="0"/>
              </a:spcBef>
              <a:spcAft>
                <a:spcPts val="0"/>
              </a:spcAft>
              <a:buSzPts val="2400"/>
              <a:buFont typeface="Arial"/>
              <a:buChar char="•"/>
            </a:pPr>
            <a:r>
              <a:rPr lang="es-EC">
                <a:latin typeface="Arial"/>
                <a:ea typeface="Arial"/>
                <a:cs typeface="Arial"/>
                <a:sym typeface="Arial"/>
              </a:rPr>
              <a:t>Producir una calificación al conseguir una característica de calidad de un proceso</a:t>
            </a:r>
            <a:endParaRPr/>
          </a:p>
          <a:p>
            <a:pPr marL="1371600" lvl="2" indent="-381000" algn="just" rtl="0">
              <a:lnSpc>
                <a:spcPct val="100000"/>
              </a:lnSpc>
              <a:spcBef>
                <a:spcPts val="0"/>
              </a:spcBef>
              <a:spcAft>
                <a:spcPts val="0"/>
              </a:spcAft>
              <a:buSzPts val="2400"/>
              <a:buFont typeface="Arial"/>
              <a:buChar char="•"/>
            </a:pPr>
            <a:r>
              <a:rPr lang="es-EC">
                <a:latin typeface="Arial"/>
                <a:ea typeface="Arial"/>
                <a:cs typeface="Arial"/>
                <a:sym typeface="Arial"/>
              </a:rPr>
              <a:t>Proporcionar una comparación objetiva entre organizaciones.</a:t>
            </a:r>
            <a:endParaRPr/>
          </a:p>
          <a:p>
            <a:pPr marL="914400" lvl="1" indent="-228600" algn="just" rtl="0">
              <a:lnSpc>
                <a:spcPct val="100000"/>
              </a:lnSpc>
              <a:spcBef>
                <a:spcPts val="0"/>
              </a:spcBef>
              <a:spcAft>
                <a:spcPts val="0"/>
              </a:spcAft>
              <a:buSzPts val="2400"/>
              <a:buNone/>
            </a:pP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4204"/>
        <p:cNvGrpSpPr/>
        <p:nvPr/>
      </p:nvGrpSpPr>
      <p:grpSpPr>
        <a:xfrm>
          <a:off x="0" y="0"/>
          <a:ext cx="0" cy="0"/>
          <a:chOff x="0" y="0"/>
          <a:chExt cx="0" cy="0"/>
        </a:xfrm>
      </p:grpSpPr>
      <p:sp>
        <p:nvSpPr>
          <p:cNvPr id="4205" name="Google Shape;4205;p574"/>
          <p:cNvSpPr txBox="1">
            <a:spLocks noGrp="1"/>
          </p:cNvSpPr>
          <p:nvPr>
            <p:ph type="title"/>
          </p:nvPr>
        </p:nvSpPr>
        <p:spPr>
          <a:xfrm>
            <a:off x="395288" y="188912"/>
            <a:ext cx="8334644" cy="139834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ISO/IEC 33003:2015 – Information Technology. Requerimientos para el framework de medición de procesos</a:t>
            </a:r>
            <a:endParaRPr sz="2800">
              <a:latin typeface="Arial"/>
              <a:ea typeface="Arial"/>
              <a:cs typeface="Arial"/>
              <a:sym typeface="Arial"/>
            </a:endParaRPr>
          </a:p>
        </p:txBody>
      </p:sp>
      <p:sp>
        <p:nvSpPr>
          <p:cNvPr id="4206" name="Google Shape;4206;p574"/>
          <p:cNvSpPr txBox="1">
            <a:spLocks noGrp="1"/>
          </p:cNvSpPr>
          <p:nvPr>
            <p:ph type="body" idx="1"/>
          </p:nvPr>
        </p:nvSpPr>
        <p:spPr>
          <a:xfrm>
            <a:off x="159888" y="1716656"/>
            <a:ext cx="8570044" cy="4665093"/>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a:latin typeface="Arial"/>
                <a:ea typeface="Arial"/>
                <a:cs typeface="Arial"/>
                <a:sym typeface="Arial"/>
              </a:rPr>
              <a:t>Requisitos para el uso de frameworks de medición de procesos en la evaluación de procesos</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La medición de una característica de calidad de proceso produce una medida compuesta (Por ejem. Niveles de capacidad de proceso y niveles de madurez)</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La conformidad con esta norma asegura que el framework de medición de procesos se desarrolla con estructuras y elementos fiables para generar medidas compuestas de calidad.</a:t>
            </a:r>
            <a:endParaRPr/>
          </a:p>
          <a:p>
            <a:pPr marL="914400" lvl="1" indent="-228600" algn="just" rtl="0">
              <a:lnSpc>
                <a:spcPct val="100000"/>
              </a:lnSpc>
              <a:spcBef>
                <a:spcPts val="0"/>
              </a:spcBef>
              <a:spcAft>
                <a:spcPts val="0"/>
              </a:spcAft>
              <a:buSzPts val="2400"/>
              <a:buNone/>
            </a:pP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4210"/>
        <p:cNvGrpSpPr/>
        <p:nvPr/>
      </p:nvGrpSpPr>
      <p:grpSpPr>
        <a:xfrm>
          <a:off x="0" y="0"/>
          <a:ext cx="0" cy="0"/>
          <a:chOff x="0" y="0"/>
          <a:chExt cx="0" cy="0"/>
        </a:xfrm>
      </p:grpSpPr>
      <p:sp>
        <p:nvSpPr>
          <p:cNvPr id="4211" name="Google Shape;4211;p575"/>
          <p:cNvSpPr txBox="1">
            <a:spLocks noGrp="1"/>
          </p:cNvSpPr>
          <p:nvPr>
            <p:ph type="title"/>
          </p:nvPr>
        </p:nvSpPr>
        <p:spPr>
          <a:xfrm>
            <a:off x="457200" y="188912"/>
            <a:ext cx="8272732" cy="111367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Niveles de capacidad de proceso según ISO/IEC 15504 y 33000</a:t>
            </a:r>
            <a:endParaRPr sz="2800">
              <a:latin typeface="Arial"/>
              <a:ea typeface="Arial"/>
              <a:cs typeface="Arial"/>
              <a:sym typeface="Arial"/>
            </a:endParaRPr>
          </a:p>
        </p:txBody>
      </p:sp>
      <p:pic>
        <p:nvPicPr>
          <p:cNvPr id="4212" name="Google Shape;4212;p575"/>
          <p:cNvPicPr preferRelativeResize="0"/>
          <p:nvPr/>
        </p:nvPicPr>
        <p:blipFill rotWithShape="1">
          <a:blip r:embed="rId3">
            <a:alphaModFix/>
          </a:blip>
          <a:srcRect/>
          <a:stretch/>
        </p:blipFill>
        <p:spPr>
          <a:xfrm>
            <a:off x="649137" y="2033038"/>
            <a:ext cx="7888857" cy="3340689"/>
          </a:xfrm>
          <a:prstGeom prst="rect">
            <a:avLst/>
          </a:prstGeom>
          <a:noFill/>
          <a:ln>
            <a:noFill/>
          </a:ln>
        </p:spPr>
      </p:pic>
      <p:sp>
        <p:nvSpPr>
          <p:cNvPr id="4213" name="Google Shape;4213;p575"/>
          <p:cNvSpPr txBox="1"/>
          <p:nvPr/>
        </p:nvSpPr>
        <p:spPr>
          <a:xfrm>
            <a:off x="352156" y="6104176"/>
            <a:ext cx="8377776" cy="741873"/>
          </a:xfrm>
          <a:prstGeom prst="rect">
            <a:avLst/>
          </a:prstGeom>
          <a:noFill/>
          <a:ln>
            <a:noFill/>
          </a:ln>
        </p:spPr>
        <p:txBody>
          <a:bodyPr spcFirstLastPara="1" wrap="square" lIns="91425" tIns="91425" rIns="91425" bIns="91425" anchor="t" anchorCtr="0">
            <a:noAutofit/>
          </a:bodyPr>
          <a:lstStyle/>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Proceso predecible (gestión cuantitativa)</a:t>
            </a:r>
            <a:endParaRPr/>
          </a:p>
          <a:p>
            <a:pPr marL="457200" marR="0" lvl="0" indent="-228600" algn="just" rtl="0">
              <a:lnSpc>
                <a:spcPct val="100000"/>
              </a:lnSpc>
              <a:spcBef>
                <a:spcPts val="600"/>
              </a:spcBef>
              <a:spcAft>
                <a:spcPts val="0"/>
              </a:spcAft>
              <a:buClr>
                <a:srgbClr val="CFD8DC"/>
              </a:buClr>
              <a:buSzPts val="3000"/>
              <a:buFont typeface="Noto Sans Symbols"/>
              <a:buNone/>
            </a:pPr>
            <a:endParaRPr sz="1400" b="0" i="0" u="none" strike="noStrike" cap="none">
              <a:solidFill>
                <a:srgbClr val="263238"/>
              </a:solidFill>
              <a:latin typeface="Arial"/>
              <a:ea typeface="Arial"/>
              <a:cs typeface="Arial"/>
              <a:sym typeface="Arial"/>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4217"/>
        <p:cNvGrpSpPr/>
        <p:nvPr/>
      </p:nvGrpSpPr>
      <p:grpSpPr>
        <a:xfrm>
          <a:off x="0" y="0"/>
          <a:ext cx="0" cy="0"/>
          <a:chOff x="0" y="0"/>
          <a:chExt cx="0" cy="0"/>
        </a:xfrm>
      </p:grpSpPr>
      <p:sp>
        <p:nvSpPr>
          <p:cNvPr id="4218" name="Google Shape;4218;p576"/>
          <p:cNvSpPr txBox="1">
            <a:spLocks noGrp="1"/>
          </p:cNvSpPr>
          <p:nvPr>
            <p:ph type="title"/>
          </p:nvPr>
        </p:nvSpPr>
        <p:spPr>
          <a:xfrm>
            <a:off x="395288" y="188912"/>
            <a:ext cx="8334644" cy="139834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ISO/IEC 33004:2015 – Information Technology. Requerimientos para referencia de procesos, evaluación de procesos y modelos de madurez</a:t>
            </a:r>
            <a:endParaRPr sz="2800">
              <a:latin typeface="Arial"/>
              <a:ea typeface="Arial"/>
              <a:cs typeface="Arial"/>
              <a:sym typeface="Arial"/>
            </a:endParaRPr>
          </a:p>
        </p:txBody>
      </p:sp>
      <p:sp>
        <p:nvSpPr>
          <p:cNvPr id="4219" name="Google Shape;4219;p576"/>
          <p:cNvSpPr txBox="1">
            <a:spLocks noGrp="1"/>
          </p:cNvSpPr>
          <p:nvPr>
            <p:ph type="body" idx="1"/>
          </p:nvPr>
        </p:nvSpPr>
        <p:spPr>
          <a:xfrm>
            <a:off x="258792" y="1880558"/>
            <a:ext cx="8384876" cy="4501191"/>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a:latin typeface="Arial"/>
                <a:ea typeface="Arial"/>
                <a:cs typeface="Arial"/>
                <a:sym typeface="Arial"/>
              </a:rPr>
              <a:t>Esta norma establece los requisitos para los modelos de referencia de procesos, modelos de evaluación de procesos y modelos de madurez.</a:t>
            </a:r>
            <a:endParaRPr/>
          </a:p>
          <a:p>
            <a:pPr marL="914400" lvl="1" indent="-228600" algn="just" rtl="0">
              <a:lnSpc>
                <a:spcPct val="100000"/>
              </a:lnSpc>
              <a:spcBef>
                <a:spcPts val="0"/>
              </a:spcBef>
              <a:spcAft>
                <a:spcPts val="0"/>
              </a:spcAft>
              <a:buSzPts val="2400"/>
              <a:buNone/>
            </a:pP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4223"/>
        <p:cNvGrpSpPr/>
        <p:nvPr/>
      </p:nvGrpSpPr>
      <p:grpSpPr>
        <a:xfrm>
          <a:off x="0" y="0"/>
          <a:ext cx="0" cy="0"/>
          <a:chOff x="0" y="0"/>
          <a:chExt cx="0" cy="0"/>
        </a:xfrm>
      </p:grpSpPr>
      <p:sp>
        <p:nvSpPr>
          <p:cNvPr id="4224" name="Google Shape;4224;p577"/>
          <p:cNvSpPr txBox="1">
            <a:spLocks noGrp="1"/>
          </p:cNvSpPr>
          <p:nvPr>
            <p:ph type="title"/>
          </p:nvPr>
        </p:nvSpPr>
        <p:spPr>
          <a:xfrm>
            <a:off x="395288" y="188912"/>
            <a:ext cx="8334644" cy="139834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ISO/IEC 33014:2013 – Information Technology. Process assesment. Guía para mejora de procesos.</a:t>
            </a:r>
            <a:endParaRPr sz="2800">
              <a:latin typeface="Arial"/>
              <a:ea typeface="Arial"/>
              <a:cs typeface="Arial"/>
              <a:sym typeface="Arial"/>
            </a:endParaRPr>
          </a:p>
        </p:txBody>
      </p:sp>
      <p:sp>
        <p:nvSpPr>
          <p:cNvPr id="4225" name="Google Shape;4225;p577"/>
          <p:cNvSpPr txBox="1">
            <a:spLocks noGrp="1"/>
          </p:cNvSpPr>
          <p:nvPr>
            <p:ph type="body" idx="1"/>
          </p:nvPr>
        </p:nvSpPr>
        <p:spPr>
          <a:xfrm>
            <a:off x="258792" y="1880558"/>
            <a:ext cx="8384876" cy="4501191"/>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a:latin typeface="Arial"/>
                <a:ea typeface="Arial"/>
                <a:cs typeface="Arial"/>
                <a:sym typeface="Arial"/>
              </a:rPr>
              <a:t>Proporciona una guía sobre el uso de evaluación de proceso como parte de un marco completo y un método de mejora de procesos como parte de una actividad de mejora continua.</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Proporciona orientación sobre cómo fortalecer y mantener las habilidades para asegurar el éxito con la mejora continua de procesos.</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La mejora es tanto en la perspectiva organizacional como en la mejora de proyecto</a:t>
            </a:r>
            <a:endParaRPr/>
          </a:p>
          <a:p>
            <a:pPr marL="914400" lvl="1" indent="-228600" algn="just" rtl="0">
              <a:lnSpc>
                <a:spcPct val="100000"/>
              </a:lnSpc>
              <a:spcBef>
                <a:spcPts val="0"/>
              </a:spcBef>
              <a:spcAft>
                <a:spcPts val="0"/>
              </a:spcAft>
              <a:buSzPts val="2400"/>
              <a:buNone/>
            </a:pPr>
            <a:endParaRPr>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La mejora de procesos parte de una evaluación de procesos.</a:t>
            </a:r>
            <a:endParaRPr/>
          </a:p>
          <a:p>
            <a:pPr marL="914400" lvl="1" indent="-228600" algn="just" rtl="0">
              <a:lnSpc>
                <a:spcPct val="100000"/>
              </a:lnSpc>
              <a:spcBef>
                <a:spcPts val="0"/>
              </a:spcBef>
              <a:spcAft>
                <a:spcPts val="0"/>
              </a:spcAft>
              <a:buSzPts val="2400"/>
              <a:buNone/>
            </a:pP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4229"/>
        <p:cNvGrpSpPr/>
        <p:nvPr/>
      </p:nvGrpSpPr>
      <p:grpSpPr>
        <a:xfrm>
          <a:off x="0" y="0"/>
          <a:ext cx="0" cy="0"/>
          <a:chOff x="0" y="0"/>
          <a:chExt cx="0" cy="0"/>
        </a:xfrm>
      </p:grpSpPr>
      <p:sp>
        <p:nvSpPr>
          <p:cNvPr id="4230" name="Google Shape;4230;p578"/>
          <p:cNvSpPr txBox="1">
            <a:spLocks noGrp="1"/>
          </p:cNvSpPr>
          <p:nvPr>
            <p:ph type="title"/>
          </p:nvPr>
        </p:nvSpPr>
        <p:spPr>
          <a:xfrm>
            <a:off x="395288" y="188912"/>
            <a:ext cx="8334644" cy="139834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ISO/IEC 33020:2015 – Information Technology. Process assesment. Framework de medición para la evaluación de la capacidad de proceso</a:t>
            </a:r>
            <a:endParaRPr sz="2800">
              <a:latin typeface="Arial"/>
              <a:ea typeface="Arial"/>
              <a:cs typeface="Arial"/>
              <a:sym typeface="Arial"/>
            </a:endParaRPr>
          </a:p>
        </p:txBody>
      </p:sp>
      <p:sp>
        <p:nvSpPr>
          <p:cNvPr id="4231" name="Google Shape;4231;p578"/>
          <p:cNvSpPr txBox="1">
            <a:spLocks noGrp="1"/>
          </p:cNvSpPr>
          <p:nvPr>
            <p:ph type="body" idx="1"/>
          </p:nvPr>
        </p:nvSpPr>
        <p:spPr>
          <a:xfrm>
            <a:off x="258792" y="1880558"/>
            <a:ext cx="8384876" cy="4501191"/>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a:latin typeface="Arial"/>
                <a:ea typeface="Arial"/>
                <a:cs typeface="Arial"/>
                <a:sym typeface="Arial"/>
              </a:rPr>
              <a:t>El marco de medición de procesos proporciona un esquema que puede ser utilizado para construir un modelo de evaluación de procesos conforme a ISO/IEC 33004 y define una estructura que:</a:t>
            </a:r>
            <a:endParaRPr/>
          </a:p>
          <a:p>
            <a:pPr marL="1371600" lvl="2" indent="-381000" algn="just" rtl="0">
              <a:lnSpc>
                <a:spcPct val="100000"/>
              </a:lnSpc>
              <a:spcBef>
                <a:spcPts val="0"/>
              </a:spcBef>
              <a:spcAft>
                <a:spcPts val="0"/>
              </a:spcAft>
              <a:buSzPts val="2400"/>
              <a:buFont typeface="Arial"/>
              <a:buChar char="•"/>
            </a:pPr>
            <a:r>
              <a:rPr lang="es-EC">
                <a:latin typeface="Arial"/>
                <a:ea typeface="Arial"/>
                <a:cs typeface="Arial"/>
                <a:sym typeface="Arial"/>
              </a:rPr>
              <a:t>Facilita la autoevaluación</a:t>
            </a:r>
            <a:endParaRPr/>
          </a:p>
          <a:p>
            <a:pPr marL="1371600" lvl="2" indent="-381000" algn="just" rtl="0">
              <a:lnSpc>
                <a:spcPct val="100000"/>
              </a:lnSpc>
              <a:spcBef>
                <a:spcPts val="0"/>
              </a:spcBef>
              <a:spcAft>
                <a:spcPts val="0"/>
              </a:spcAft>
              <a:buSzPts val="2400"/>
              <a:buFont typeface="Arial"/>
              <a:buChar char="•"/>
            </a:pPr>
            <a:r>
              <a:rPr lang="es-EC">
                <a:latin typeface="Arial"/>
                <a:ea typeface="Arial"/>
                <a:cs typeface="Arial"/>
                <a:sym typeface="Arial"/>
              </a:rPr>
              <a:t>Proporciona una base para su uso en la mejora de procesos</a:t>
            </a:r>
            <a:endParaRPr/>
          </a:p>
          <a:p>
            <a:pPr marL="1371600" lvl="2" indent="-381000" algn="just" rtl="0">
              <a:lnSpc>
                <a:spcPct val="100000"/>
              </a:lnSpc>
              <a:spcBef>
                <a:spcPts val="0"/>
              </a:spcBef>
              <a:spcAft>
                <a:spcPts val="0"/>
              </a:spcAft>
              <a:buSzPts val="2400"/>
              <a:buFont typeface="Arial"/>
              <a:buChar char="•"/>
            </a:pPr>
            <a:r>
              <a:rPr lang="es-EC">
                <a:latin typeface="Arial"/>
                <a:ea typeface="Arial"/>
                <a:cs typeface="Arial"/>
                <a:sym typeface="Arial"/>
              </a:rPr>
              <a:t>Es aplicable en todos los dominios y tamaños de organizaciones</a:t>
            </a:r>
            <a:endParaRPr/>
          </a:p>
          <a:p>
            <a:pPr marL="1371600" lvl="2" indent="-381000" algn="just" rtl="0">
              <a:lnSpc>
                <a:spcPct val="100000"/>
              </a:lnSpc>
              <a:spcBef>
                <a:spcPts val="0"/>
              </a:spcBef>
              <a:spcAft>
                <a:spcPts val="0"/>
              </a:spcAft>
              <a:buSzPts val="2400"/>
              <a:buFont typeface="Arial"/>
              <a:buChar char="•"/>
            </a:pPr>
            <a:r>
              <a:rPr lang="es-EC">
                <a:latin typeface="Arial"/>
                <a:ea typeface="Arial"/>
                <a:cs typeface="Arial"/>
                <a:sym typeface="Arial"/>
              </a:rPr>
              <a:t>Produce un conjunto de valoraciones de procesos (capacidad)</a:t>
            </a:r>
            <a:endParaRPr/>
          </a:p>
          <a:p>
            <a:pPr marL="1371600" lvl="2" indent="-381000" algn="just" rtl="0">
              <a:lnSpc>
                <a:spcPct val="100000"/>
              </a:lnSpc>
              <a:spcBef>
                <a:spcPts val="0"/>
              </a:spcBef>
              <a:spcAft>
                <a:spcPts val="0"/>
              </a:spcAft>
              <a:buSzPts val="2400"/>
              <a:buFont typeface="Arial"/>
              <a:buChar char="•"/>
            </a:pPr>
            <a:r>
              <a:rPr lang="es-EC">
                <a:latin typeface="Arial"/>
                <a:ea typeface="Arial"/>
                <a:cs typeface="Arial"/>
                <a:sym typeface="Arial"/>
              </a:rPr>
              <a:t>Obtiene un nivel de capacidad de proceso</a:t>
            </a:r>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4235"/>
        <p:cNvGrpSpPr/>
        <p:nvPr/>
      </p:nvGrpSpPr>
      <p:grpSpPr>
        <a:xfrm>
          <a:off x="0" y="0"/>
          <a:ext cx="0" cy="0"/>
          <a:chOff x="0" y="0"/>
          <a:chExt cx="0" cy="0"/>
        </a:xfrm>
      </p:grpSpPr>
      <p:sp>
        <p:nvSpPr>
          <p:cNvPr id="4236" name="Google Shape;4236;p579"/>
          <p:cNvSpPr txBox="1">
            <a:spLocks noGrp="1"/>
          </p:cNvSpPr>
          <p:nvPr>
            <p:ph type="title"/>
          </p:nvPr>
        </p:nvSpPr>
        <p:spPr>
          <a:xfrm>
            <a:off x="395287" y="188914"/>
            <a:ext cx="8817723" cy="125169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La norma aborda la mejora de procesos en 3 niveles:</a:t>
            </a:r>
            <a:endParaRPr/>
          </a:p>
        </p:txBody>
      </p:sp>
      <p:sp>
        <p:nvSpPr>
          <p:cNvPr id="4237" name="Google Shape;4237;p579"/>
          <p:cNvSpPr txBox="1">
            <a:spLocks noGrp="1"/>
          </p:cNvSpPr>
          <p:nvPr>
            <p:ph type="body" idx="1"/>
          </p:nvPr>
        </p:nvSpPr>
        <p:spPr>
          <a:xfrm>
            <a:off x="177422" y="1518249"/>
            <a:ext cx="8802806" cy="404345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b="1">
                <a:latin typeface="Arial"/>
                <a:ea typeface="Arial"/>
                <a:cs typeface="Arial"/>
                <a:sym typeface="Arial"/>
              </a:rPr>
              <a:t>Estratégico</a:t>
            </a:r>
            <a:r>
              <a:rPr lang="es-EC" sz="2800">
                <a:latin typeface="Arial"/>
                <a:ea typeface="Arial"/>
                <a:cs typeface="Arial"/>
                <a:sym typeface="Arial"/>
              </a:rPr>
              <a:t>: Objetivos a alcanzar, motivación y rumbo</a:t>
            </a:r>
            <a:endParaRPr/>
          </a:p>
          <a:p>
            <a:pPr marL="457200" lvl="0" indent="-419100" algn="just" rtl="0">
              <a:lnSpc>
                <a:spcPct val="100000"/>
              </a:lnSpc>
              <a:spcBef>
                <a:spcPts val="600"/>
              </a:spcBef>
              <a:spcAft>
                <a:spcPts val="0"/>
              </a:spcAft>
              <a:buSzPts val="3000"/>
              <a:buChar char="▪"/>
            </a:pPr>
            <a:r>
              <a:rPr lang="es-EC" sz="2800" b="1">
                <a:latin typeface="Arial"/>
                <a:ea typeface="Arial"/>
                <a:cs typeface="Arial"/>
                <a:sym typeface="Arial"/>
              </a:rPr>
              <a:t>Táctico</a:t>
            </a:r>
            <a:r>
              <a:rPr lang="es-EC" sz="2800">
                <a:latin typeface="Arial"/>
                <a:ea typeface="Arial"/>
                <a:cs typeface="Arial"/>
                <a:sym typeface="Arial"/>
              </a:rPr>
              <a:t>: Cómo alcanzar los objetivos de mejora de procesos</a:t>
            </a:r>
            <a:endParaRPr/>
          </a:p>
          <a:p>
            <a:pPr marL="457200" lvl="0" indent="-419100" algn="just" rtl="0">
              <a:lnSpc>
                <a:spcPct val="100000"/>
              </a:lnSpc>
              <a:spcBef>
                <a:spcPts val="600"/>
              </a:spcBef>
              <a:spcAft>
                <a:spcPts val="0"/>
              </a:spcAft>
              <a:buSzPts val="3000"/>
              <a:buChar char="▪"/>
            </a:pPr>
            <a:r>
              <a:rPr lang="es-EC" sz="2800" b="1">
                <a:latin typeface="Arial"/>
                <a:ea typeface="Arial"/>
                <a:cs typeface="Arial"/>
                <a:sym typeface="Arial"/>
              </a:rPr>
              <a:t>Operacional</a:t>
            </a:r>
            <a:r>
              <a:rPr lang="es-EC" sz="2800">
                <a:latin typeface="Arial"/>
                <a:ea typeface="Arial"/>
                <a:cs typeface="Arial"/>
                <a:sym typeface="Arial"/>
              </a:rPr>
              <a:t>: Cómo llevar a cabo la mejora de procesos</a:t>
            </a:r>
            <a:endParaRPr sz="3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800">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8"/>
          <p:cNvSpPr txBox="1">
            <a:spLocks noGrp="1"/>
          </p:cNvSpPr>
          <p:nvPr>
            <p:ph type="title"/>
          </p:nvPr>
        </p:nvSpPr>
        <p:spPr>
          <a:xfrm>
            <a:off x="250825" y="188913"/>
            <a:ext cx="8642350" cy="1368425"/>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Motivos por los que una empresa le interesa evaluar su producto con ISO/IEC 25000</a:t>
            </a:r>
            <a:endParaRPr/>
          </a:p>
        </p:txBody>
      </p:sp>
      <p:sp>
        <p:nvSpPr>
          <p:cNvPr id="531" name="Google Shape;531;p58"/>
          <p:cNvSpPr txBox="1">
            <a:spLocks noGrp="1"/>
          </p:cNvSpPr>
          <p:nvPr>
            <p:ph type="body" idx="1"/>
          </p:nvPr>
        </p:nvSpPr>
        <p:spPr>
          <a:xfrm>
            <a:off x="405442" y="1557338"/>
            <a:ext cx="8363908" cy="452596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Diferenciarse de los competidores, asegurando tiempos de entrega y reducción de fallos en el producto tras su implantación</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Establecer acuerdos definiendo determinados parámetros de calidad que el producto debe cumplir antes de ser entregado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Detectar defectos en el producto software y proceder a su eliminación antes de la entrega</a:t>
            </a:r>
            <a:endParaRPr sz="2800">
              <a:latin typeface="Arial"/>
              <a:ea typeface="Arial"/>
              <a:cs typeface="Arial"/>
              <a:sym typeface="Arial"/>
            </a:endParaRP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sp>
        <p:nvSpPr>
          <p:cNvPr id="4242" name="Google Shape;4242;p580"/>
          <p:cNvSpPr txBox="1">
            <a:spLocks noGrp="1"/>
          </p:cNvSpPr>
          <p:nvPr>
            <p:ph type="title"/>
          </p:nvPr>
        </p:nvSpPr>
        <p:spPr>
          <a:xfrm>
            <a:off x="352156" y="395945"/>
            <a:ext cx="8334644" cy="76862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Mejora de procesos según ISO/IEC 33014</a:t>
            </a:r>
            <a:endParaRPr sz="2800">
              <a:latin typeface="Arial"/>
              <a:ea typeface="Arial"/>
              <a:cs typeface="Arial"/>
              <a:sym typeface="Arial"/>
            </a:endParaRPr>
          </a:p>
        </p:txBody>
      </p:sp>
      <p:sp>
        <p:nvSpPr>
          <p:cNvPr id="4243" name="Google Shape;4243;p580"/>
          <p:cNvSpPr txBox="1">
            <a:spLocks noGrp="1"/>
          </p:cNvSpPr>
          <p:nvPr>
            <p:ph type="body" idx="1"/>
          </p:nvPr>
        </p:nvSpPr>
        <p:spPr>
          <a:xfrm>
            <a:off x="352156" y="1164565"/>
            <a:ext cx="8428008" cy="5538159"/>
          </a:xfrm>
          <a:prstGeom prst="rect">
            <a:avLst/>
          </a:prstGeom>
          <a:noFill/>
          <a:ln>
            <a:noFill/>
          </a:ln>
        </p:spPr>
        <p:txBody>
          <a:bodyPr spcFirstLastPara="1" wrap="square" lIns="91425" tIns="91425" rIns="91425" bIns="91425" anchor="t" anchorCtr="0">
            <a:noAutofit/>
          </a:bodyPr>
          <a:lstStyle/>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pic>
        <p:nvPicPr>
          <p:cNvPr id="4244" name="Google Shape;4244;p580"/>
          <p:cNvPicPr preferRelativeResize="0"/>
          <p:nvPr/>
        </p:nvPicPr>
        <p:blipFill rotWithShape="1">
          <a:blip r:embed="rId3">
            <a:alphaModFix/>
          </a:blip>
          <a:srcRect/>
          <a:stretch/>
        </p:blipFill>
        <p:spPr>
          <a:xfrm>
            <a:off x="793630" y="1400134"/>
            <a:ext cx="7686136" cy="5285338"/>
          </a:xfrm>
          <a:prstGeom prst="rect">
            <a:avLst/>
          </a:prstGeom>
          <a:noFill/>
          <a:ln>
            <a:noFill/>
          </a:ln>
        </p:spPr>
      </p:pic>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4248"/>
        <p:cNvGrpSpPr/>
        <p:nvPr/>
      </p:nvGrpSpPr>
      <p:grpSpPr>
        <a:xfrm>
          <a:off x="0" y="0"/>
          <a:ext cx="0" cy="0"/>
          <a:chOff x="0" y="0"/>
          <a:chExt cx="0" cy="0"/>
        </a:xfrm>
      </p:grpSpPr>
      <p:sp>
        <p:nvSpPr>
          <p:cNvPr id="4249" name="Google Shape;4249;p581"/>
          <p:cNvSpPr txBox="1">
            <a:spLocks noGrp="1"/>
          </p:cNvSpPr>
          <p:nvPr>
            <p:ph type="title"/>
          </p:nvPr>
        </p:nvSpPr>
        <p:spPr>
          <a:xfrm>
            <a:off x="395287" y="188914"/>
            <a:ext cx="8817723" cy="134658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Marco de medición para la capacidad del proceso</a:t>
            </a:r>
            <a:endParaRPr/>
          </a:p>
        </p:txBody>
      </p:sp>
      <p:sp>
        <p:nvSpPr>
          <p:cNvPr id="4250" name="Google Shape;4250;p581"/>
          <p:cNvSpPr txBox="1">
            <a:spLocks noGrp="1"/>
          </p:cNvSpPr>
          <p:nvPr>
            <p:ph type="body" idx="1"/>
          </p:nvPr>
        </p:nvSpPr>
        <p:spPr>
          <a:xfrm>
            <a:off x="854015" y="1561380"/>
            <a:ext cx="7884239" cy="5158597"/>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Nivel 0: Proceso incompleto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Nivel 1: Proceso realizado</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PA 1.1: Atributo de desempeño del proceso</a:t>
            </a:r>
            <a:endParaRPr sz="1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Nivel 2: Proceso gestionado</a:t>
            </a:r>
            <a:endParaRPr/>
          </a:p>
          <a:p>
            <a:pPr marL="914400" lvl="1" indent="-381000" algn="just" rtl="0">
              <a:lnSpc>
                <a:spcPct val="100000"/>
              </a:lnSpc>
              <a:spcBef>
                <a:spcPts val="0"/>
              </a:spcBef>
              <a:spcAft>
                <a:spcPts val="0"/>
              </a:spcAft>
              <a:buSzPts val="2400"/>
              <a:buChar char="○"/>
            </a:pPr>
            <a:r>
              <a:rPr lang="es-EC" sz="1400">
                <a:latin typeface="Arial"/>
                <a:ea typeface="Arial"/>
                <a:cs typeface="Arial"/>
                <a:sym typeface="Arial"/>
              </a:rPr>
              <a:t>PA 2.1 Atributo de gestión del desempeño</a:t>
            </a:r>
            <a:endParaRPr/>
          </a:p>
          <a:p>
            <a:pPr marL="914400" lvl="1" indent="-381000" algn="just" rtl="0">
              <a:lnSpc>
                <a:spcPct val="100000"/>
              </a:lnSpc>
              <a:spcBef>
                <a:spcPts val="0"/>
              </a:spcBef>
              <a:spcAft>
                <a:spcPts val="0"/>
              </a:spcAft>
              <a:buSzPts val="2400"/>
              <a:buChar char="○"/>
            </a:pPr>
            <a:r>
              <a:rPr lang="es-EC" sz="1400">
                <a:latin typeface="Arial"/>
                <a:ea typeface="Arial"/>
                <a:cs typeface="Arial"/>
                <a:sym typeface="Arial"/>
              </a:rPr>
              <a:t>PA 2.2 Atributo de la gestión del producto de trabajo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Nivel 3: Proceso establecido</a:t>
            </a:r>
            <a:endParaRPr/>
          </a:p>
          <a:p>
            <a:pPr marL="914400" lvl="1" indent="-381000" algn="just" rtl="0">
              <a:lnSpc>
                <a:spcPct val="100000"/>
              </a:lnSpc>
              <a:spcBef>
                <a:spcPts val="0"/>
              </a:spcBef>
              <a:spcAft>
                <a:spcPts val="0"/>
              </a:spcAft>
              <a:buSzPts val="2400"/>
              <a:buChar char="○"/>
            </a:pPr>
            <a:r>
              <a:rPr lang="es-EC" sz="1400">
                <a:latin typeface="Arial"/>
                <a:ea typeface="Arial"/>
                <a:cs typeface="Arial"/>
                <a:sym typeface="Arial"/>
              </a:rPr>
              <a:t>PA 3.1 Atributo de definición del proceso</a:t>
            </a:r>
            <a:endParaRPr/>
          </a:p>
          <a:p>
            <a:pPr marL="914400" lvl="1" indent="-381000" algn="just" rtl="0">
              <a:lnSpc>
                <a:spcPct val="100000"/>
              </a:lnSpc>
              <a:spcBef>
                <a:spcPts val="0"/>
              </a:spcBef>
              <a:spcAft>
                <a:spcPts val="0"/>
              </a:spcAft>
              <a:buSzPts val="2400"/>
              <a:buChar char="○"/>
            </a:pPr>
            <a:r>
              <a:rPr lang="es-EC" sz="1400">
                <a:latin typeface="Arial"/>
                <a:ea typeface="Arial"/>
                <a:cs typeface="Arial"/>
                <a:sym typeface="Arial"/>
              </a:rPr>
              <a:t>PA 3.2 Atributo de despliegue del proceso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Nivel 4: Proceso predecible</a:t>
            </a:r>
            <a:endParaRPr/>
          </a:p>
          <a:p>
            <a:pPr marL="914400" lvl="1" indent="-381000" algn="just" rtl="0">
              <a:lnSpc>
                <a:spcPct val="100000"/>
              </a:lnSpc>
              <a:spcBef>
                <a:spcPts val="0"/>
              </a:spcBef>
              <a:spcAft>
                <a:spcPts val="0"/>
              </a:spcAft>
              <a:buSzPts val="2400"/>
              <a:buChar char="○"/>
            </a:pPr>
            <a:r>
              <a:rPr lang="es-EC" sz="1400">
                <a:latin typeface="Arial"/>
                <a:ea typeface="Arial"/>
                <a:cs typeface="Arial"/>
                <a:sym typeface="Arial"/>
              </a:rPr>
              <a:t>PA 4.1 Atributo de medición del proceso</a:t>
            </a:r>
            <a:endParaRPr/>
          </a:p>
          <a:p>
            <a:pPr marL="914400" lvl="1" indent="-381000" algn="just" rtl="0">
              <a:lnSpc>
                <a:spcPct val="100000"/>
              </a:lnSpc>
              <a:spcBef>
                <a:spcPts val="0"/>
              </a:spcBef>
              <a:spcAft>
                <a:spcPts val="0"/>
              </a:spcAft>
              <a:buSzPts val="2400"/>
              <a:buChar char="○"/>
            </a:pPr>
            <a:r>
              <a:rPr lang="es-EC" sz="1400">
                <a:latin typeface="Arial"/>
                <a:ea typeface="Arial"/>
                <a:cs typeface="Arial"/>
                <a:sym typeface="Arial"/>
              </a:rPr>
              <a:t>PA 4.2 Atributo de control del proceso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Nivel 5: Proceso de optimización </a:t>
            </a:r>
            <a:endParaRPr/>
          </a:p>
          <a:p>
            <a:pPr marL="914400" lvl="1" indent="-381000" algn="just" rtl="0">
              <a:lnSpc>
                <a:spcPct val="100000"/>
              </a:lnSpc>
              <a:spcBef>
                <a:spcPts val="0"/>
              </a:spcBef>
              <a:spcAft>
                <a:spcPts val="0"/>
              </a:spcAft>
              <a:buSzPts val="2400"/>
              <a:buChar char="○"/>
            </a:pPr>
            <a:r>
              <a:rPr lang="es-EC" sz="1400">
                <a:latin typeface="Arial"/>
                <a:ea typeface="Arial"/>
                <a:cs typeface="Arial"/>
                <a:sym typeface="Arial"/>
              </a:rPr>
              <a:t>PA 5.1 Atributo de innovación del proceso</a:t>
            </a:r>
            <a:endParaRPr/>
          </a:p>
          <a:p>
            <a:pPr marL="914400" lvl="1" indent="-381000" algn="just" rtl="0">
              <a:lnSpc>
                <a:spcPct val="100000"/>
              </a:lnSpc>
              <a:spcBef>
                <a:spcPts val="0"/>
              </a:spcBef>
              <a:spcAft>
                <a:spcPts val="0"/>
              </a:spcAft>
              <a:buSzPts val="2400"/>
              <a:buChar char="○"/>
            </a:pPr>
            <a:r>
              <a:rPr lang="es-EC" sz="1400">
                <a:latin typeface="Arial"/>
                <a:ea typeface="Arial"/>
                <a:cs typeface="Arial"/>
                <a:sym typeface="Arial"/>
              </a:rPr>
              <a:t>PA 5.2 Atributo de optimización del proceso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4254"/>
        <p:cNvGrpSpPr/>
        <p:nvPr/>
      </p:nvGrpSpPr>
      <p:grpSpPr>
        <a:xfrm>
          <a:off x="0" y="0"/>
          <a:ext cx="0" cy="0"/>
          <a:chOff x="0" y="0"/>
          <a:chExt cx="0" cy="0"/>
        </a:xfrm>
      </p:grpSpPr>
      <p:sp>
        <p:nvSpPr>
          <p:cNvPr id="4255" name="Google Shape;4255;p582"/>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Atributos de proceso</a:t>
            </a:r>
            <a:endParaRPr/>
          </a:p>
        </p:txBody>
      </p:sp>
      <p:sp>
        <p:nvSpPr>
          <p:cNvPr id="4256" name="Google Shape;4256;p582"/>
          <p:cNvSpPr txBox="1">
            <a:spLocks noGrp="1"/>
          </p:cNvSpPr>
          <p:nvPr>
            <p:ph type="body" idx="1"/>
          </p:nvPr>
        </p:nvSpPr>
        <p:spPr>
          <a:xfrm>
            <a:off x="160169" y="1118795"/>
            <a:ext cx="8802806" cy="433340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Atributos del proceso</a:t>
            </a:r>
            <a:r>
              <a:rPr lang="es-EC" sz="2400">
                <a:latin typeface="Arial"/>
                <a:ea typeface="Arial"/>
                <a:cs typeface="Arial"/>
                <a:sym typeface="Arial"/>
              </a:rPr>
              <a:t>: Característica medible de la capacidad del proceso. </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PA 1.1. Logro de resultados, PA 2.1 técnicas básicas de gestión, PA 2.2 técnicas básicas de manejo de productos, PA 3.1 atributo para el establecimiento de un proceso estándar, PA 3.2 Atributo para despliegue de un proceso definido, PA 4.1 Atributo de medición de un proceso, PA 4.2 Atributo de control de proceso, PA 5.1 Atributo de innovación de proceso, PA 5.2 Atributo de optimización de proceso.</a:t>
            </a:r>
            <a:endParaRPr/>
          </a:p>
          <a:p>
            <a:pPr marL="457200" lvl="0" indent="-419100" algn="just" rtl="0">
              <a:lnSpc>
                <a:spcPct val="100000"/>
              </a:lnSpc>
              <a:spcBef>
                <a:spcPts val="600"/>
              </a:spcBef>
              <a:spcAft>
                <a:spcPts val="0"/>
              </a:spcAft>
              <a:buSzPts val="3000"/>
              <a:buChar char="▪"/>
            </a:pPr>
            <a:r>
              <a:rPr lang="es-EC" sz="2400" b="1">
                <a:latin typeface="Arial"/>
                <a:ea typeface="Arial"/>
                <a:cs typeface="Arial"/>
                <a:sym typeface="Arial"/>
              </a:rPr>
              <a:t>Capacidad del proceso</a:t>
            </a:r>
            <a:r>
              <a:rPr lang="es-EC" sz="2400">
                <a:latin typeface="Arial"/>
                <a:ea typeface="Arial"/>
                <a:cs typeface="Arial"/>
                <a:sym typeface="Arial"/>
              </a:rPr>
              <a:t>: Habilidad del proceso para alcanzar los objetivos del negocio</a:t>
            </a:r>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4260"/>
        <p:cNvGrpSpPr/>
        <p:nvPr/>
      </p:nvGrpSpPr>
      <p:grpSpPr>
        <a:xfrm>
          <a:off x="0" y="0"/>
          <a:ext cx="0" cy="0"/>
          <a:chOff x="0" y="0"/>
          <a:chExt cx="0" cy="0"/>
        </a:xfrm>
      </p:grpSpPr>
      <p:sp>
        <p:nvSpPr>
          <p:cNvPr id="4261" name="Google Shape;4261;p583"/>
          <p:cNvSpPr txBox="1">
            <a:spLocks noGrp="1"/>
          </p:cNvSpPr>
          <p:nvPr>
            <p:ph type="title"/>
          </p:nvPr>
        </p:nvSpPr>
        <p:spPr>
          <a:xfrm>
            <a:off x="395287" y="188914"/>
            <a:ext cx="8817723" cy="114015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Atributos de proceso y prácticas de atributo</a:t>
            </a:r>
            <a:endParaRPr/>
          </a:p>
        </p:txBody>
      </p:sp>
      <p:pic>
        <p:nvPicPr>
          <p:cNvPr id="4262" name="Google Shape;4262;p583"/>
          <p:cNvPicPr preferRelativeResize="0"/>
          <p:nvPr/>
        </p:nvPicPr>
        <p:blipFill rotWithShape="1">
          <a:blip r:embed="rId3">
            <a:alphaModFix/>
          </a:blip>
          <a:srcRect/>
          <a:stretch/>
        </p:blipFill>
        <p:spPr>
          <a:xfrm>
            <a:off x="85060" y="1666338"/>
            <a:ext cx="8941981" cy="3389241"/>
          </a:xfrm>
          <a:prstGeom prst="rect">
            <a:avLst/>
          </a:prstGeom>
          <a:noFill/>
          <a:ln>
            <a:noFill/>
          </a:ln>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4266"/>
        <p:cNvGrpSpPr/>
        <p:nvPr/>
      </p:nvGrpSpPr>
      <p:grpSpPr>
        <a:xfrm>
          <a:off x="0" y="0"/>
          <a:ext cx="0" cy="0"/>
          <a:chOff x="0" y="0"/>
          <a:chExt cx="0" cy="0"/>
        </a:xfrm>
      </p:grpSpPr>
      <p:sp>
        <p:nvSpPr>
          <p:cNvPr id="4267" name="Google Shape;4267;p584"/>
          <p:cNvSpPr txBox="1">
            <a:spLocks noGrp="1"/>
          </p:cNvSpPr>
          <p:nvPr>
            <p:ph type="title"/>
          </p:nvPr>
        </p:nvSpPr>
        <p:spPr>
          <a:xfrm>
            <a:off x="395287" y="188914"/>
            <a:ext cx="8817723" cy="93252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Valores del atributo de proceso</a:t>
            </a:r>
            <a:endParaRPr/>
          </a:p>
        </p:txBody>
      </p:sp>
      <p:sp>
        <p:nvSpPr>
          <p:cNvPr id="4268" name="Google Shape;4268;p584"/>
          <p:cNvSpPr txBox="1">
            <a:spLocks noGrp="1"/>
          </p:cNvSpPr>
          <p:nvPr>
            <p:ph type="body" idx="1"/>
          </p:nvPr>
        </p:nvSpPr>
        <p:spPr>
          <a:xfrm>
            <a:off x="862028" y="1121434"/>
            <a:ext cx="7884239" cy="5158597"/>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b="1">
                <a:latin typeface="Arial"/>
                <a:ea typeface="Arial"/>
                <a:cs typeface="Arial"/>
                <a:sym typeface="Arial"/>
              </a:rPr>
              <a:t>N</a:t>
            </a:r>
            <a:r>
              <a:rPr lang="es-EC" sz="2800">
                <a:latin typeface="Arial"/>
                <a:ea typeface="Arial"/>
                <a:cs typeface="Arial"/>
                <a:sym typeface="Arial"/>
              </a:rPr>
              <a:t>: no logrado (Poca o ninguna evidencia de logro del atributo definido en el proceso de evaluación)</a:t>
            </a:r>
            <a:endParaRPr/>
          </a:p>
          <a:p>
            <a:pPr marL="457200" lvl="0" indent="-419100" algn="just" rtl="0">
              <a:lnSpc>
                <a:spcPct val="100000"/>
              </a:lnSpc>
              <a:spcBef>
                <a:spcPts val="600"/>
              </a:spcBef>
              <a:spcAft>
                <a:spcPts val="0"/>
              </a:spcAft>
              <a:buSzPts val="3000"/>
              <a:buChar char="▪"/>
            </a:pPr>
            <a:r>
              <a:rPr lang="es-EC" sz="2800" b="1">
                <a:latin typeface="Arial"/>
                <a:ea typeface="Arial"/>
                <a:cs typeface="Arial"/>
                <a:sym typeface="Arial"/>
              </a:rPr>
              <a:t>P</a:t>
            </a:r>
            <a:r>
              <a:rPr lang="es-EC" sz="2800">
                <a:latin typeface="Arial"/>
                <a:ea typeface="Arial"/>
                <a:cs typeface="Arial"/>
                <a:sym typeface="Arial"/>
              </a:rPr>
              <a:t>: logrado parcialmente (Alguna evidencia)</a:t>
            </a:r>
            <a:endParaRPr/>
          </a:p>
          <a:p>
            <a:pPr marL="457200" lvl="0" indent="-419100" algn="just" rtl="0">
              <a:lnSpc>
                <a:spcPct val="100000"/>
              </a:lnSpc>
              <a:spcBef>
                <a:spcPts val="600"/>
              </a:spcBef>
              <a:spcAft>
                <a:spcPts val="0"/>
              </a:spcAft>
              <a:buSzPts val="3000"/>
              <a:buChar char="▪"/>
            </a:pPr>
            <a:r>
              <a:rPr lang="es-EC" sz="2800" b="1">
                <a:latin typeface="Arial"/>
                <a:ea typeface="Arial"/>
                <a:cs typeface="Arial"/>
                <a:sym typeface="Arial"/>
              </a:rPr>
              <a:t>L</a:t>
            </a:r>
            <a:r>
              <a:rPr lang="es-EC" sz="2800">
                <a:latin typeface="Arial"/>
                <a:ea typeface="Arial"/>
                <a:cs typeface="Arial"/>
                <a:sym typeface="Arial"/>
              </a:rPr>
              <a:t>: alcanzado en gran medida (Evidencia de un enfoque sistemático, alguna debilidad)</a:t>
            </a:r>
            <a:endParaRPr/>
          </a:p>
          <a:p>
            <a:pPr marL="457200" lvl="0" indent="-419100" algn="just" rtl="0">
              <a:lnSpc>
                <a:spcPct val="100000"/>
              </a:lnSpc>
              <a:spcBef>
                <a:spcPts val="600"/>
              </a:spcBef>
              <a:spcAft>
                <a:spcPts val="0"/>
              </a:spcAft>
              <a:buSzPts val="3000"/>
              <a:buChar char="▪"/>
            </a:pPr>
            <a:r>
              <a:rPr lang="es-EC" sz="2800" b="1">
                <a:latin typeface="Arial"/>
                <a:ea typeface="Arial"/>
                <a:cs typeface="Arial"/>
                <a:sym typeface="Arial"/>
              </a:rPr>
              <a:t>F</a:t>
            </a:r>
            <a:r>
              <a:rPr lang="es-EC" sz="2800">
                <a:latin typeface="Arial"/>
                <a:ea typeface="Arial"/>
                <a:cs typeface="Arial"/>
                <a:sym typeface="Arial"/>
              </a:rPr>
              <a:t>: Objetivo logrado (Evidencia de un enfoque completo y sistemático)</a:t>
            </a:r>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4272"/>
        <p:cNvGrpSpPr/>
        <p:nvPr/>
      </p:nvGrpSpPr>
      <p:grpSpPr>
        <a:xfrm>
          <a:off x="0" y="0"/>
          <a:ext cx="0" cy="0"/>
          <a:chOff x="0" y="0"/>
          <a:chExt cx="0" cy="0"/>
        </a:xfrm>
      </p:grpSpPr>
      <p:sp>
        <p:nvSpPr>
          <p:cNvPr id="4273" name="Google Shape;4273;p585"/>
          <p:cNvSpPr txBox="1">
            <a:spLocks noGrp="1"/>
          </p:cNvSpPr>
          <p:nvPr>
            <p:ph type="title"/>
          </p:nvPr>
        </p:nvSpPr>
        <p:spPr>
          <a:xfrm>
            <a:off x="457200" y="188912"/>
            <a:ext cx="8272732" cy="111367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Escala de calificaciones de los atributos de proceso</a:t>
            </a:r>
            <a:endParaRPr sz="2800">
              <a:latin typeface="Arial"/>
              <a:ea typeface="Arial"/>
              <a:cs typeface="Arial"/>
              <a:sym typeface="Arial"/>
            </a:endParaRPr>
          </a:p>
        </p:txBody>
      </p:sp>
      <p:pic>
        <p:nvPicPr>
          <p:cNvPr id="4274" name="Google Shape;4274;p585"/>
          <p:cNvPicPr preferRelativeResize="0"/>
          <p:nvPr/>
        </p:nvPicPr>
        <p:blipFill rotWithShape="1">
          <a:blip r:embed="rId3">
            <a:alphaModFix/>
          </a:blip>
          <a:srcRect/>
          <a:stretch/>
        </p:blipFill>
        <p:spPr>
          <a:xfrm>
            <a:off x="534837" y="1627524"/>
            <a:ext cx="8346561" cy="4746555"/>
          </a:xfrm>
          <a:prstGeom prst="rect">
            <a:avLst/>
          </a:prstGeom>
          <a:noFill/>
          <a:ln>
            <a:noFill/>
          </a:ln>
        </p:spPr>
      </p:pic>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4278"/>
        <p:cNvGrpSpPr/>
        <p:nvPr/>
      </p:nvGrpSpPr>
      <p:grpSpPr>
        <a:xfrm>
          <a:off x="0" y="0"/>
          <a:ext cx="0" cy="0"/>
          <a:chOff x="0" y="0"/>
          <a:chExt cx="0" cy="0"/>
        </a:xfrm>
      </p:grpSpPr>
      <p:sp>
        <p:nvSpPr>
          <p:cNvPr id="4279" name="Google Shape;4279;p586"/>
          <p:cNvSpPr txBox="1">
            <a:spLocks noGrp="1"/>
          </p:cNvSpPr>
          <p:nvPr>
            <p:ph type="title"/>
          </p:nvPr>
        </p:nvSpPr>
        <p:spPr>
          <a:xfrm>
            <a:off x="457200" y="188912"/>
            <a:ext cx="8272732" cy="111367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Niveles de capacidad alcanzados y calificaciones de los atributos de proceso 1/2</a:t>
            </a:r>
            <a:endParaRPr sz="2800">
              <a:latin typeface="Arial"/>
              <a:ea typeface="Arial"/>
              <a:cs typeface="Arial"/>
              <a:sym typeface="Arial"/>
            </a:endParaRPr>
          </a:p>
        </p:txBody>
      </p:sp>
      <p:pic>
        <p:nvPicPr>
          <p:cNvPr id="4280" name="Google Shape;4280;p586"/>
          <p:cNvPicPr preferRelativeResize="0"/>
          <p:nvPr/>
        </p:nvPicPr>
        <p:blipFill rotWithShape="1">
          <a:blip r:embed="rId3">
            <a:alphaModFix/>
          </a:blip>
          <a:srcRect/>
          <a:stretch/>
        </p:blipFill>
        <p:spPr>
          <a:xfrm>
            <a:off x="284671" y="1691582"/>
            <a:ext cx="8768751" cy="4693612"/>
          </a:xfrm>
          <a:prstGeom prst="rect">
            <a:avLst/>
          </a:prstGeom>
          <a:noFill/>
          <a:ln>
            <a:noFill/>
          </a:ln>
        </p:spPr>
      </p:pic>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4284"/>
        <p:cNvGrpSpPr/>
        <p:nvPr/>
      </p:nvGrpSpPr>
      <p:grpSpPr>
        <a:xfrm>
          <a:off x="0" y="0"/>
          <a:ext cx="0" cy="0"/>
          <a:chOff x="0" y="0"/>
          <a:chExt cx="0" cy="0"/>
        </a:xfrm>
      </p:grpSpPr>
      <p:sp>
        <p:nvSpPr>
          <p:cNvPr id="4285" name="Google Shape;4285;p587"/>
          <p:cNvSpPr txBox="1">
            <a:spLocks noGrp="1"/>
          </p:cNvSpPr>
          <p:nvPr>
            <p:ph type="title"/>
          </p:nvPr>
        </p:nvSpPr>
        <p:spPr>
          <a:xfrm>
            <a:off x="457200" y="188912"/>
            <a:ext cx="8272732" cy="1113677"/>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Niveles de capacidad alcanzados y calificaciones de los atributos de proceso 2/2</a:t>
            </a:r>
            <a:endParaRPr sz="2800">
              <a:latin typeface="Arial"/>
              <a:ea typeface="Arial"/>
              <a:cs typeface="Arial"/>
              <a:sym typeface="Arial"/>
            </a:endParaRPr>
          </a:p>
        </p:txBody>
      </p:sp>
      <p:pic>
        <p:nvPicPr>
          <p:cNvPr id="4286" name="Google Shape;4286;p587"/>
          <p:cNvPicPr preferRelativeResize="0"/>
          <p:nvPr/>
        </p:nvPicPr>
        <p:blipFill rotWithShape="1">
          <a:blip r:embed="rId3">
            <a:alphaModFix/>
          </a:blip>
          <a:srcRect/>
          <a:stretch/>
        </p:blipFill>
        <p:spPr>
          <a:xfrm>
            <a:off x="250166" y="1380226"/>
            <a:ext cx="8686800" cy="5262930"/>
          </a:xfrm>
          <a:prstGeom prst="rect">
            <a:avLst/>
          </a:prstGeom>
          <a:noFill/>
          <a:ln>
            <a:noFill/>
          </a:ln>
        </p:spPr>
      </p:pic>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4290"/>
        <p:cNvGrpSpPr/>
        <p:nvPr/>
      </p:nvGrpSpPr>
      <p:grpSpPr>
        <a:xfrm>
          <a:off x="0" y="0"/>
          <a:ext cx="0" cy="0"/>
          <a:chOff x="0" y="0"/>
          <a:chExt cx="0" cy="0"/>
        </a:xfrm>
      </p:grpSpPr>
      <p:sp>
        <p:nvSpPr>
          <p:cNvPr id="4291" name="Google Shape;4291;p588"/>
          <p:cNvSpPr txBox="1">
            <a:spLocks noGrp="1"/>
          </p:cNvSpPr>
          <p:nvPr>
            <p:ph type="title"/>
          </p:nvPr>
        </p:nvSpPr>
        <p:spPr>
          <a:xfrm>
            <a:off x="395287" y="188914"/>
            <a:ext cx="8817723" cy="99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Categorías de procesos y grupo de procesos</a:t>
            </a:r>
            <a:endParaRPr/>
          </a:p>
        </p:txBody>
      </p:sp>
      <p:pic>
        <p:nvPicPr>
          <p:cNvPr id="4292" name="Google Shape;4292;p588"/>
          <p:cNvPicPr preferRelativeResize="0"/>
          <p:nvPr/>
        </p:nvPicPr>
        <p:blipFill rotWithShape="1">
          <a:blip r:embed="rId3">
            <a:alphaModFix/>
          </a:blip>
          <a:srcRect/>
          <a:stretch/>
        </p:blipFill>
        <p:spPr>
          <a:xfrm>
            <a:off x="0" y="1092178"/>
            <a:ext cx="9144000" cy="5553539"/>
          </a:xfrm>
          <a:prstGeom prst="rect">
            <a:avLst/>
          </a:prstGeom>
          <a:noFill/>
          <a:ln>
            <a:noFill/>
          </a:ln>
        </p:spPr>
      </p:pic>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4296"/>
        <p:cNvGrpSpPr/>
        <p:nvPr/>
      </p:nvGrpSpPr>
      <p:grpSpPr>
        <a:xfrm>
          <a:off x="0" y="0"/>
          <a:ext cx="0" cy="0"/>
          <a:chOff x="0" y="0"/>
          <a:chExt cx="0" cy="0"/>
        </a:xfrm>
      </p:grpSpPr>
      <p:sp>
        <p:nvSpPr>
          <p:cNvPr id="4297" name="Google Shape;4297;p589"/>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chemeClr val="accent3"/>
                </a:solidFill>
                <a:latin typeface="Arial"/>
                <a:ea typeface="Arial"/>
                <a:cs typeface="Arial"/>
                <a:sym typeface="Arial"/>
              </a:rPr>
              <a:t>Taller N.22</a:t>
            </a:r>
            <a:endParaRPr>
              <a:latin typeface="Arial"/>
              <a:ea typeface="Arial"/>
              <a:cs typeface="Arial"/>
              <a:sym typeface="Arial"/>
            </a:endParaRPr>
          </a:p>
        </p:txBody>
      </p:sp>
      <p:sp>
        <p:nvSpPr>
          <p:cNvPr id="4298" name="Google Shape;4298;p589"/>
          <p:cNvSpPr txBox="1">
            <a:spLocks noGrp="1"/>
          </p:cNvSpPr>
          <p:nvPr>
            <p:ph type="body" idx="1"/>
          </p:nvPr>
        </p:nvSpPr>
        <p:spPr>
          <a:xfrm>
            <a:off x="82864" y="1276710"/>
            <a:ext cx="8737286" cy="1155939"/>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Lectura: Ejemplo de modelo de evaluación de procesos del ciclo de vida del software</a:t>
            </a:r>
            <a:endParaRPr/>
          </a:p>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Páginas 4-10</a:t>
            </a:r>
            <a:endParaRPr/>
          </a:p>
          <a:p>
            <a:pPr marL="914400" lvl="1" indent="-381000" algn="just" rtl="0">
              <a:lnSpc>
                <a:spcPct val="100000"/>
              </a:lnSpc>
              <a:spcBef>
                <a:spcPts val="0"/>
              </a:spcBef>
              <a:spcAft>
                <a:spcPts val="0"/>
              </a:spcAft>
              <a:buSzPts val="2400"/>
              <a:buChar char="○"/>
            </a:pPr>
            <a:r>
              <a:rPr lang="es-EC" sz="2800"/>
              <a:t>4.2.1 Procesos, 4.2.2 y 4.2.3 Capacidad de dimensión</a:t>
            </a: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9"/>
          <p:cNvSpPr txBox="1">
            <a:spLocks noGrp="1"/>
          </p:cNvSpPr>
          <p:nvPr>
            <p:ph type="title"/>
          </p:nvPr>
        </p:nvSpPr>
        <p:spPr>
          <a:xfrm>
            <a:off x="250825" y="188913"/>
            <a:ext cx="8642350" cy="1368425"/>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3200">
                <a:latin typeface="Arial"/>
                <a:ea typeface="Arial"/>
                <a:cs typeface="Arial"/>
                <a:sym typeface="Arial"/>
              </a:rPr>
              <a:t>Motivos por los que una empresa le interesa evaluar su producto con ISO/IEC 25000     II</a:t>
            </a:r>
            <a:endParaRPr/>
          </a:p>
        </p:txBody>
      </p:sp>
      <p:sp>
        <p:nvSpPr>
          <p:cNvPr id="537" name="Google Shape;537;p59"/>
          <p:cNvSpPr txBox="1">
            <a:spLocks noGrp="1"/>
          </p:cNvSpPr>
          <p:nvPr>
            <p:ph type="body" idx="1"/>
          </p:nvPr>
        </p:nvSpPr>
        <p:spPr>
          <a:xfrm>
            <a:off x="405442" y="1557338"/>
            <a:ext cx="8363908" cy="452596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Evaluar y controlar el producto desarrollado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Asegurar que el producto software desarrollado respeta los niveles necesarios para las características de seguridad (confidencialidad, integridad, autenticidad, etc.)</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Comprobar que el producto desarrollado podrá ser puesto en producción sin poner en compromiso el resto de sistemas</a:t>
            </a:r>
            <a:endParaRP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4302"/>
        <p:cNvGrpSpPr/>
        <p:nvPr/>
      </p:nvGrpSpPr>
      <p:grpSpPr>
        <a:xfrm>
          <a:off x="0" y="0"/>
          <a:ext cx="0" cy="0"/>
          <a:chOff x="0" y="0"/>
          <a:chExt cx="0" cy="0"/>
        </a:xfrm>
      </p:grpSpPr>
      <p:sp>
        <p:nvSpPr>
          <p:cNvPr id="4303" name="Google Shape;4303;p590"/>
          <p:cNvSpPr txBox="1">
            <a:spLocks noGrp="1"/>
          </p:cNvSpPr>
          <p:nvPr>
            <p:ph type="ctrTitle" idx="4294967295"/>
          </p:nvPr>
        </p:nvSpPr>
        <p:spPr>
          <a:xfrm>
            <a:off x="950997" y="1958196"/>
            <a:ext cx="7487728" cy="168215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ISO 33014</a:t>
            </a:r>
            <a:endParaRPr sz="4800" b="1" i="0" u="none" strike="noStrike" cap="none">
              <a:solidFill>
                <a:srgbClr val="00B0F0"/>
              </a:solidFill>
              <a:latin typeface="Arial"/>
              <a:ea typeface="Arial"/>
              <a:cs typeface="Arial"/>
              <a:sym typeface="Arial"/>
            </a:endParaRPr>
          </a:p>
        </p:txBody>
      </p:sp>
      <p:cxnSp>
        <p:nvCxnSpPr>
          <p:cNvPr id="4304" name="Google Shape;4304;p59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305" name="Google Shape;4305;p59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306" name="Google Shape;4306;p59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590</a:t>
            </a:fld>
            <a:endParaRP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4310"/>
        <p:cNvGrpSpPr/>
        <p:nvPr/>
      </p:nvGrpSpPr>
      <p:grpSpPr>
        <a:xfrm>
          <a:off x="0" y="0"/>
          <a:ext cx="0" cy="0"/>
          <a:chOff x="0" y="0"/>
          <a:chExt cx="0" cy="0"/>
        </a:xfrm>
      </p:grpSpPr>
      <p:sp>
        <p:nvSpPr>
          <p:cNvPr id="4311" name="Google Shape;4311;p591"/>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a:t>
            </a:r>
            <a:endParaRPr/>
          </a:p>
        </p:txBody>
      </p:sp>
      <p:sp>
        <p:nvSpPr>
          <p:cNvPr id="4312" name="Google Shape;4312;p591"/>
          <p:cNvSpPr txBox="1">
            <a:spLocks noGrp="1"/>
          </p:cNvSpPr>
          <p:nvPr>
            <p:ph type="body" idx="1"/>
          </p:nvPr>
        </p:nvSpPr>
        <p:spPr>
          <a:xfrm>
            <a:off x="177422" y="1228299"/>
            <a:ext cx="8802806" cy="433340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Proporciona una guía sobre el uso de la evaluación de proceso en un marco completo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Orientación sobre como fortalecer y mantener las habilidades para asegurar el éxito con la mejora continua de procesos.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La mejora se trata tanto en perspectiva organizacional como en la perspectiva de proyecto.</a:t>
            </a:r>
            <a:endParaRPr sz="3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800">
              <a:latin typeface="Arial"/>
              <a:ea typeface="Arial"/>
              <a:cs typeface="Arial"/>
              <a:sym typeface="Arial"/>
            </a:endParaRP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4316"/>
        <p:cNvGrpSpPr/>
        <p:nvPr/>
      </p:nvGrpSpPr>
      <p:grpSpPr>
        <a:xfrm>
          <a:off x="0" y="0"/>
          <a:ext cx="0" cy="0"/>
          <a:chOff x="0" y="0"/>
          <a:chExt cx="0" cy="0"/>
        </a:xfrm>
      </p:grpSpPr>
      <p:sp>
        <p:nvSpPr>
          <p:cNvPr id="4317" name="Google Shape;4317;p592"/>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Objetivo:</a:t>
            </a:r>
            <a:endParaRPr/>
          </a:p>
        </p:txBody>
      </p:sp>
      <p:sp>
        <p:nvSpPr>
          <p:cNvPr id="4318" name="Google Shape;4318;p592"/>
          <p:cNvSpPr txBox="1">
            <a:spLocks noGrp="1"/>
          </p:cNvSpPr>
          <p:nvPr>
            <p:ph type="body" idx="1"/>
          </p:nvPr>
        </p:nvSpPr>
        <p:spPr>
          <a:xfrm>
            <a:off x="177422" y="1228299"/>
            <a:ext cx="8802806" cy="433340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Fortalecer habilidades necesarias para mejora continua de los procesos en las organizaciones</a:t>
            </a:r>
            <a:endParaRPr sz="3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800">
              <a:latin typeface="Arial"/>
              <a:ea typeface="Arial"/>
              <a:cs typeface="Arial"/>
              <a:sym typeface="Arial"/>
            </a:endParaRP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4322"/>
        <p:cNvGrpSpPr/>
        <p:nvPr/>
      </p:nvGrpSpPr>
      <p:grpSpPr>
        <a:xfrm>
          <a:off x="0" y="0"/>
          <a:ext cx="0" cy="0"/>
          <a:chOff x="0" y="0"/>
          <a:chExt cx="0" cy="0"/>
        </a:xfrm>
      </p:grpSpPr>
      <p:sp>
        <p:nvSpPr>
          <p:cNvPr id="4323" name="Google Shape;4323;p593"/>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 de evaluación</a:t>
            </a:r>
            <a:endParaRPr/>
          </a:p>
        </p:txBody>
      </p:sp>
      <p:sp>
        <p:nvSpPr>
          <p:cNvPr id="4324" name="Google Shape;4324;p593"/>
          <p:cNvSpPr txBox="1">
            <a:spLocks noGrp="1"/>
          </p:cNvSpPr>
          <p:nvPr>
            <p:ph type="body" idx="1"/>
          </p:nvPr>
        </p:nvSpPr>
        <p:spPr>
          <a:xfrm>
            <a:off x="160169" y="1118795"/>
            <a:ext cx="8802806" cy="433340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El proceso de evaluación se lleva a cabo para comprender la capacidad de los procesos de la organización</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Capacidad del proceso es la habilidad de un proceso para alcanzar los objetivos de negocio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La capacidad del proceso se mide a través de los atributos del proceso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4328"/>
        <p:cNvGrpSpPr/>
        <p:nvPr/>
      </p:nvGrpSpPr>
      <p:grpSpPr>
        <a:xfrm>
          <a:off x="0" y="0"/>
          <a:ext cx="0" cy="0"/>
          <a:chOff x="0" y="0"/>
          <a:chExt cx="0" cy="0"/>
        </a:xfrm>
      </p:grpSpPr>
      <p:sp>
        <p:nvSpPr>
          <p:cNvPr id="4329" name="Google Shape;4329;p594"/>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Proceso de evaluación</a:t>
            </a:r>
            <a:endParaRPr/>
          </a:p>
        </p:txBody>
      </p:sp>
      <p:sp>
        <p:nvSpPr>
          <p:cNvPr id="4330" name="Google Shape;4330;p594"/>
          <p:cNvSpPr txBox="1">
            <a:spLocks noGrp="1"/>
          </p:cNvSpPr>
          <p:nvPr>
            <p:ph type="body" idx="1"/>
          </p:nvPr>
        </p:nvSpPr>
        <p:spPr>
          <a:xfrm>
            <a:off x="177422" y="1228299"/>
            <a:ext cx="8802806" cy="433340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600">
                <a:latin typeface="Arial"/>
                <a:ea typeface="Arial"/>
                <a:cs typeface="Arial"/>
                <a:sym typeface="Arial"/>
              </a:rPr>
              <a:t>Fases</a:t>
            </a:r>
            <a:endParaRPr/>
          </a:p>
          <a:p>
            <a:pPr marL="914400" lvl="1" indent="-381000" algn="just" rtl="0">
              <a:lnSpc>
                <a:spcPct val="100000"/>
              </a:lnSpc>
              <a:spcBef>
                <a:spcPts val="0"/>
              </a:spcBef>
              <a:spcAft>
                <a:spcPts val="0"/>
              </a:spcAft>
              <a:buSzPts val="2400"/>
              <a:buChar char="○"/>
            </a:pPr>
            <a:r>
              <a:rPr lang="es-EC" sz="2800" b="1">
                <a:latin typeface="Arial"/>
                <a:ea typeface="Arial"/>
                <a:cs typeface="Arial"/>
                <a:sym typeface="Arial"/>
              </a:rPr>
              <a:t>Planificación</a:t>
            </a:r>
            <a:r>
              <a:rPr lang="es-EC" sz="2800">
                <a:latin typeface="Arial"/>
                <a:ea typeface="Arial"/>
                <a:cs typeface="Arial"/>
                <a:sym typeface="Arial"/>
              </a:rPr>
              <a:t>: Objetivos, recursos, participantes</a:t>
            </a:r>
            <a:endParaRPr/>
          </a:p>
          <a:p>
            <a:pPr marL="914400" lvl="1" indent="-381000" algn="just" rtl="0">
              <a:lnSpc>
                <a:spcPct val="100000"/>
              </a:lnSpc>
              <a:spcBef>
                <a:spcPts val="0"/>
              </a:spcBef>
              <a:spcAft>
                <a:spcPts val="0"/>
              </a:spcAft>
              <a:buSzPts val="2400"/>
              <a:buChar char="○"/>
            </a:pPr>
            <a:r>
              <a:rPr lang="es-EC" sz="2800" b="1">
                <a:latin typeface="Arial"/>
                <a:ea typeface="Arial"/>
                <a:cs typeface="Arial"/>
                <a:sym typeface="Arial"/>
              </a:rPr>
              <a:t>Recopilación de datos</a:t>
            </a:r>
            <a:r>
              <a:rPr lang="es-EC" sz="2800">
                <a:latin typeface="Arial"/>
                <a:ea typeface="Arial"/>
                <a:cs typeface="Arial"/>
                <a:sym typeface="Arial"/>
              </a:rPr>
              <a:t>: selección, recopilación de la evidencia y análisis de datos (entrevistas, cuestionarios, artefactos)</a:t>
            </a:r>
            <a:endParaRPr/>
          </a:p>
          <a:p>
            <a:pPr marL="914400" lvl="1" indent="-381000" algn="just" rtl="0">
              <a:lnSpc>
                <a:spcPct val="100000"/>
              </a:lnSpc>
              <a:spcBef>
                <a:spcPts val="0"/>
              </a:spcBef>
              <a:spcAft>
                <a:spcPts val="0"/>
              </a:spcAft>
              <a:buSzPts val="2400"/>
              <a:buChar char="○"/>
            </a:pPr>
            <a:r>
              <a:rPr lang="es-EC" sz="2800" b="1">
                <a:latin typeface="Arial"/>
                <a:ea typeface="Arial"/>
                <a:cs typeface="Arial"/>
                <a:sym typeface="Arial"/>
              </a:rPr>
              <a:t>Validación de los datos</a:t>
            </a:r>
            <a:r>
              <a:rPr lang="es-EC" sz="2800">
                <a:latin typeface="Arial"/>
                <a:ea typeface="Arial"/>
                <a:cs typeface="Arial"/>
                <a:sym typeface="Arial"/>
              </a:rPr>
              <a:t>: Asegurar que la evidencia recopilada es representativa</a:t>
            </a:r>
            <a:endParaRPr/>
          </a:p>
          <a:p>
            <a:pPr marL="914400" lvl="1" indent="-381000" algn="just" rtl="0">
              <a:lnSpc>
                <a:spcPct val="100000"/>
              </a:lnSpc>
              <a:spcBef>
                <a:spcPts val="0"/>
              </a:spcBef>
              <a:spcAft>
                <a:spcPts val="0"/>
              </a:spcAft>
              <a:buSzPts val="2400"/>
              <a:buChar char="○"/>
            </a:pPr>
            <a:r>
              <a:rPr lang="es-EC" sz="2800" b="1">
                <a:latin typeface="Arial"/>
                <a:ea typeface="Arial"/>
                <a:cs typeface="Arial"/>
                <a:sym typeface="Arial"/>
              </a:rPr>
              <a:t>Calificación </a:t>
            </a:r>
            <a:r>
              <a:rPr lang="es-EC" sz="2800">
                <a:latin typeface="Arial"/>
                <a:ea typeface="Arial"/>
                <a:cs typeface="Arial"/>
                <a:sym typeface="Arial"/>
              </a:rPr>
              <a:t>del atributo del proceso</a:t>
            </a:r>
            <a:endParaRPr/>
          </a:p>
          <a:p>
            <a:pPr marL="914400" lvl="1" indent="-381000" algn="just" rtl="0">
              <a:lnSpc>
                <a:spcPct val="100000"/>
              </a:lnSpc>
              <a:spcBef>
                <a:spcPts val="0"/>
              </a:spcBef>
              <a:spcAft>
                <a:spcPts val="0"/>
              </a:spcAft>
              <a:buSzPts val="2400"/>
              <a:buChar char="○"/>
            </a:pPr>
            <a:r>
              <a:rPr lang="es-EC" sz="2800" b="1">
                <a:latin typeface="Arial"/>
                <a:ea typeface="Arial"/>
                <a:cs typeface="Arial"/>
                <a:sym typeface="Arial"/>
              </a:rPr>
              <a:t>Elaboración de informes</a:t>
            </a:r>
            <a:endParaRPr/>
          </a:p>
          <a:p>
            <a:pPr marL="914400" lvl="1" indent="-228600" algn="just" rtl="0">
              <a:lnSpc>
                <a:spcPct val="100000"/>
              </a:lnSpc>
              <a:spcBef>
                <a:spcPts val="0"/>
              </a:spcBef>
              <a:spcAft>
                <a:spcPts val="0"/>
              </a:spcAft>
              <a:buSzPts val="2400"/>
              <a:buNone/>
            </a:pPr>
            <a:endParaRPr sz="2800">
              <a:latin typeface="Arial"/>
              <a:ea typeface="Arial"/>
              <a:cs typeface="Arial"/>
              <a:sym typeface="Arial"/>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4334"/>
        <p:cNvGrpSpPr/>
        <p:nvPr/>
      </p:nvGrpSpPr>
      <p:grpSpPr>
        <a:xfrm>
          <a:off x="0" y="0"/>
          <a:ext cx="0" cy="0"/>
          <a:chOff x="0" y="0"/>
          <a:chExt cx="0" cy="0"/>
        </a:xfrm>
      </p:grpSpPr>
      <p:sp>
        <p:nvSpPr>
          <p:cNvPr id="4335" name="Google Shape;4335;p595"/>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Factores de éxito</a:t>
            </a:r>
            <a:endParaRPr/>
          </a:p>
        </p:txBody>
      </p:sp>
      <p:sp>
        <p:nvSpPr>
          <p:cNvPr id="4336" name="Google Shape;4336;p595"/>
          <p:cNvSpPr txBox="1">
            <a:spLocks noGrp="1"/>
          </p:cNvSpPr>
          <p:nvPr>
            <p:ph type="body" idx="1"/>
          </p:nvPr>
        </p:nvSpPr>
        <p:spPr>
          <a:xfrm>
            <a:off x="395286" y="1568541"/>
            <a:ext cx="8334043" cy="433340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Compromiso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Motivación (actitud: abiertos y constructivos) Nos centramos en el proceso, no en el desempeño</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Confidencialidad (Fuentes de información y documentos)</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Relevancia de la evaluación</a:t>
            </a:r>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Credibilidad (experiencia, imparcialidad, comprensión adecuada de la organización y su negocio) </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4340"/>
        <p:cNvGrpSpPr/>
        <p:nvPr/>
      </p:nvGrpSpPr>
      <p:grpSpPr>
        <a:xfrm>
          <a:off x="0" y="0"/>
          <a:ext cx="0" cy="0"/>
          <a:chOff x="0" y="0"/>
          <a:chExt cx="0" cy="0"/>
        </a:xfrm>
      </p:grpSpPr>
      <p:sp>
        <p:nvSpPr>
          <p:cNvPr id="4341" name="Google Shape;4341;p596"/>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Marco de medición</a:t>
            </a:r>
            <a:endParaRPr/>
          </a:p>
        </p:txBody>
      </p:sp>
      <p:sp>
        <p:nvSpPr>
          <p:cNvPr id="4342" name="Google Shape;4342;p596"/>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Seis niveles de madurez</a:t>
            </a:r>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Nivel 0: Proceso incompleto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Nivel 1: Proceso realizado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Nivel 2: Proceso gestionado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Nivel 3: Proceso establecido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Nivel 4: Proceso previsible</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Nivel 5: Optimización del proceso</a:t>
            </a:r>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4346"/>
        <p:cNvGrpSpPr/>
        <p:nvPr/>
      </p:nvGrpSpPr>
      <p:grpSpPr>
        <a:xfrm>
          <a:off x="0" y="0"/>
          <a:ext cx="0" cy="0"/>
          <a:chOff x="0" y="0"/>
          <a:chExt cx="0" cy="0"/>
        </a:xfrm>
      </p:grpSpPr>
      <p:sp>
        <p:nvSpPr>
          <p:cNvPr id="4347" name="Google Shape;4347;p597"/>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Modelo de evaluación de procesos</a:t>
            </a:r>
            <a:endParaRPr/>
          </a:p>
        </p:txBody>
      </p:sp>
      <p:sp>
        <p:nvSpPr>
          <p:cNvPr id="4348" name="Google Shape;4348;p597"/>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Se basa en que la capacidad de un proceso puede ser evaluada, al demostrar el logro de atributos de proceso basándose en evidencias relacionadas con indicadores de evaluación.</a:t>
            </a:r>
            <a:endParaRPr>
              <a:latin typeface="Arial"/>
              <a:ea typeface="Arial"/>
              <a:cs typeface="Arial"/>
              <a:sym typeface="Arial"/>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4352"/>
        <p:cNvGrpSpPr/>
        <p:nvPr/>
      </p:nvGrpSpPr>
      <p:grpSpPr>
        <a:xfrm>
          <a:off x="0" y="0"/>
          <a:ext cx="0" cy="0"/>
          <a:chOff x="0" y="0"/>
          <a:chExt cx="0" cy="0"/>
        </a:xfrm>
      </p:grpSpPr>
      <p:sp>
        <p:nvSpPr>
          <p:cNvPr id="4353" name="Google Shape;4353;p598"/>
          <p:cNvSpPr txBox="1">
            <a:spLocks noGrp="1"/>
          </p:cNvSpPr>
          <p:nvPr>
            <p:ph type="title"/>
          </p:nvPr>
        </p:nvSpPr>
        <p:spPr>
          <a:xfrm>
            <a:off x="395288" y="188913"/>
            <a:ext cx="8424862" cy="119994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Elementos principales del proceso de evaluación</a:t>
            </a:r>
            <a:endParaRPr/>
          </a:p>
        </p:txBody>
      </p:sp>
      <p:sp>
        <p:nvSpPr>
          <p:cNvPr id="4354" name="Google Shape;4354;p598"/>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355" name="Google Shape;4355;p598"/>
          <p:cNvPicPr preferRelativeResize="0"/>
          <p:nvPr/>
        </p:nvPicPr>
        <p:blipFill rotWithShape="1">
          <a:blip r:embed="rId3">
            <a:alphaModFix/>
          </a:blip>
          <a:srcRect/>
          <a:stretch/>
        </p:blipFill>
        <p:spPr>
          <a:xfrm>
            <a:off x="708579" y="1481885"/>
            <a:ext cx="7798279" cy="4965282"/>
          </a:xfrm>
          <a:prstGeom prst="rect">
            <a:avLst/>
          </a:prstGeom>
          <a:noFill/>
          <a:ln>
            <a:noFill/>
          </a:ln>
        </p:spPr>
      </p:pic>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4359"/>
        <p:cNvGrpSpPr/>
        <p:nvPr/>
      </p:nvGrpSpPr>
      <p:grpSpPr>
        <a:xfrm>
          <a:off x="0" y="0"/>
          <a:ext cx="0" cy="0"/>
          <a:chOff x="0" y="0"/>
          <a:chExt cx="0" cy="0"/>
        </a:xfrm>
      </p:grpSpPr>
      <p:sp>
        <p:nvSpPr>
          <p:cNvPr id="4360" name="Google Shape;4360;p599"/>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 Planificación</a:t>
            </a:r>
            <a:endParaRPr/>
          </a:p>
        </p:txBody>
      </p:sp>
      <p:sp>
        <p:nvSpPr>
          <p:cNvPr id="4361" name="Google Shape;4361;p599"/>
          <p:cNvSpPr txBox="1">
            <a:spLocks noGrp="1"/>
          </p:cNvSpPr>
          <p:nvPr>
            <p:ph type="body" idx="1"/>
          </p:nvPr>
        </p:nvSpPr>
        <p:spPr>
          <a:xfrm>
            <a:off x="395287" y="1371803"/>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1) los datos de entrada necesarios y definidos en esta parte de la Norma;</a:t>
            </a: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2)	las actividades a ejecutar en la realización de la evaluación;</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3)	los recursos y el cronograma asignado a estas actividades;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4)	la identidad y responsabilidades definidas de los participantes en la evaluación;</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5)	los criterios para verificar que los requisitos de esta Norma Internacional se hayan cumplido;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6)	una descripción de los resultados de las evaluaciones planificadas.</a:t>
            </a:r>
            <a:endParaRPr sz="24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6"/>
          <p:cNvSpPr txBox="1">
            <a:spLocks noGrp="1"/>
          </p:cNvSpPr>
          <p:nvPr>
            <p:ph type="ctrTitle" idx="4294967295"/>
          </p:nvPr>
        </p:nvSpPr>
        <p:spPr>
          <a:xfrm>
            <a:off x="430306" y="653013"/>
            <a:ext cx="8360701"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¿Cual es de mejor calidad?</a:t>
            </a:r>
            <a:endParaRPr sz="4000" b="1" i="0" u="none" strike="noStrike" cap="none">
              <a:solidFill>
                <a:srgbClr val="1C405D"/>
              </a:solidFill>
              <a:latin typeface="Arial"/>
              <a:ea typeface="Arial"/>
              <a:cs typeface="Arial"/>
              <a:sym typeface="Arial"/>
            </a:endParaRPr>
          </a:p>
        </p:txBody>
      </p:sp>
      <p:cxnSp>
        <p:nvCxnSpPr>
          <p:cNvPr id="75" name="Google Shape;75;p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76" name="Google Shape;76;p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77" name="Google Shape;77;p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6</a:t>
            </a:fld>
            <a:endParaRPr/>
          </a:p>
        </p:txBody>
      </p:sp>
      <p:pic>
        <p:nvPicPr>
          <p:cNvPr id="78" name="Google Shape;78;p6"/>
          <p:cNvPicPr preferRelativeResize="0"/>
          <p:nvPr/>
        </p:nvPicPr>
        <p:blipFill rotWithShape="1">
          <a:blip r:embed="rId3">
            <a:alphaModFix/>
          </a:blip>
          <a:srcRect/>
          <a:stretch/>
        </p:blipFill>
        <p:spPr>
          <a:xfrm>
            <a:off x="-75304" y="1765960"/>
            <a:ext cx="9144000" cy="444088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0"/>
          <p:cNvSpPr txBox="1">
            <a:spLocks noGrp="1"/>
          </p:cNvSpPr>
          <p:nvPr>
            <p:ph type="ctrTitle" idx="4294967295"/>
          </p:nvPr>
        </p:nvSpPr>
        <p:spPr>
          <a:xfrm>
            <a:off x="665435" y="290072"/>
            <a:ext cx="7909222" cy="995263"/>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200" b="1" i="0" u="none" strike="noStrike" cap="none">
                <a:solidFill>
                  <a:srgbClr val="1C405D"/>
                </a:solidFill>
                <a:latin typeface="Arial"/>
                <a:ea typeface="Arial"/>
                <a:cs typeface="Arial"/>
                <a:sym typeface="Arial"/>
              </a:rPr>
              <a:t>Estructura de 	la División de la Medición de la Calidad</a:t>
            </a:r>
            <a:endParaRPr sz="3200" b="1" i="0" u="none" strike="noStrike" cap="none">
              <a:solidFill>
                <a:srgbClr val="1C405D"/>
              </a:solidFill>
              <a:latin typeface="Arial"/>
              <a:ea typeface="Arial"/>
              <a:cs typeface="Arial"/>
              <a:sym typeface="Arial"/>
            </a:endParaRPr>
          </a:p>
        </p:txBody>
      </p:sp>
      <p:cxnSp>
        <p:nvCxnSpPr>
          <p:cNvPr id="543" name="Google Shape;543;p6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544" name="Google Shape;544;p6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545" name="Google Shape;545;p6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60</a:t>
            </a:fld>
            <a:endParaRPr/>
          </a:p>
        </p:txBody>
      </p:sp>
      <p:pic>
        <p:nvPicPr>
          <p:cNvPr id="546" name="Google Shape;546;p60"/>
          <p:cNvPicPr preferRelativeResize="0"/>
          <p:nvPr/>
        </p:nvPicPr>
        <p:blipFill rotWithShape="1">
          <a:blip r:embed="rId3">
            <a:alphaModFix/>
          </a:blip>
          <a:srcRect/>
          <a:stretch/>
        </p:blipFill>
        <p:spPr>
          <a:xfrm>
            <a:off x="0" y="1679056"/>
            <a:ext cx="9144000" cy="4260356"/>
          </a:xfrm>
          <a:prstGeom prst="rect">
            <a:avLst/>
          </a:prstGeom>
          <a:noFill/>
          <a:ln>
            <a:noFill/>
          </a:ln>
        </p:spPr>
      </p:pic>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4365"/>
        <p:cNvGrpSpPr/>
        <p:nvPr/>
      </p:nvGrpSpPr>
      <p:grpSpPr>
        <a:xfrm>
          <a:off x="0" y="0"/>
          <a:ext cx="0" cy="0"/>
          <a:chOff x="0" y="0"/>
          <a:chExt cx="0" cy="0"/>
        </a:xfrm>
      </p:grpSpPr>
      <p:sp>
        <p:nvSpPr>
          <p:cNvPr id="4366" name="Google Shape;4366;p600"/>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B. Recopilación de datos</a:t>
            </a:r>
            <a:endParaRPr/>
          </a:p>
        </p:txBody>
      </p:sp>
      <p:sp>
        <p:nvSpPr>
          <p:cNvPr id="4367" name="Google Shape;4367;p600"/>
          <p:cNvSpPr txBox="1">
            <a:spLocks noGrp="1"/>
          </p:cNvSpPr>
          <p:nvPr>
            <p:ph type="body" idx="1"/>
          </p:nvPr>
        </p:nvSpPr>
        <p:spPr>
          <a:xfrm>
            <a:off x="395287" y="1371803"/>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1)	la estrategia y las técnicas para la selección, recopilación, el análisis de los datos y la justificación de las calificaciones deberán estar explícitamente identificados y ser demostrables;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2)	la conexión se establece entre los procesos de la unidad organizativa, los especificados en el alcance de la evaluación, y los elementos del Modelo de Evaluación de Procesos;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3)	cada proceso identificado en el alcance de la evaluación será evaluado sobre la base de pruebas objetivas;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4)	la evidencia objetiva recopilada para cada atributo, para cada proceso de evaluación deberá ser suficiente para cumplir con el propósito de la evaluación y el alcance;</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5)	la identificación de la evidencia objetiva recogida se registra y se mantiene para proporcionar la base para verificación de valoraciones.</a:t>
            </a:r>
            <a:endParaRPr sz="2000">
              <a:latin typeface="Arial"/>
              <a:ea typeface="Arial"/>
              <a:cs typeface="Arial"/>
              <a:sym typeface="Arial"/>
            </a:endParaRP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4371"/>
        <p:cNvGrpSpPr/>
        <p:nvPr/>
      </p:nvGrpSpPr>
      <p:grpSpPr>
        <a:xfrm>
          <a:off x="0" y="0"/>
          <a:ext cx="0" cy="0"/>
          <a:chOff x="0" y="0"/>
          <a:chExt cx="0" cy="0"/>
        </a:xfrm>
      </p:grpSpPr>
      <p:sp>
        <p:nvSpPr>
          <p:cNvPr id="4372" name="Google Shape;4372;p601"/>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 Validación de datos</a:t>
            </a:r>
            <a:endParaRPr/>
          </a:p>
        </p:txBody>
      </p:sp>
      <p:sp>
        <p:nvSpPr>
          <p:cNvPr id="4373" name="Google Shape;4373;p601"/>
          <p:cNvSpPr txBox="1">
            <a:spLocks noGrp="1"/>
          </p:cNvSpPr>
          <p:nvPr>
            <p:ph type="body" idx="1"/>
          </p:nvPr>
        </p:nvSpPr>
        <p:spPr>
          <a:xfrm>
            <a:off x="395287" y="1371803"/>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1)	confirmar que la evidencia recogida es objetiva;</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2)	asegurar que la evidencia objetiva sea suficiente y representativa para cubrir el alcance y propósito de la evaluación;</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3)	asegurar que los datos en su conjunto son consistentes.</a:t>
            </a:r>
            <a:endParaRPr sz="2000">
              <a:latin typeface="Arial"/>
              <a:ea typeface="Arial"/>
              <a:cs typeface="Arial"/>
              <a:sym typeface="Arial"/>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4377"/>
        <p:cNvGrpSpPr/>
        <p:nvPr/>
      </p:nvGrpSpPr>
      <p:grpSpPr>
        <a:xfrm>
          <a:off x="0" y="0"/>
          <a:ext cx="0" cy="0"/>
          <a:chOff x="0" y="0"/>
          <a:chExt cx="0" cy="0"/>
        </a:xfrm>
      </p:grpSpPr>
      <p:sp>
        <p:nvSpPr>
          <p:cNvPr id="4378" name="Google Shape;4378;p602"/>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D. Calificación del atributo del proceso</a:t>
            </a:r>
            <a:endParaRPr/>
          </a:p>
        </p:txBody>
      </p:sp>
      <p:sp>
        <p:nvSpPr>
          <p:cNvPr id="4379" name="Google Shape;4379;p602"/>
          <p:cNvSpPr txBox="1">
            <a:spLocks noGrp="1"/>
          </p:cNvSpPr>
          <p:nvPr>
            <p:ph type="body" idx="1"/>
          </p:nvPr>
        </p:nvSpPr>
        <p:spPr>
          <a:xfrm>
            <a:off x="395287" y="1371803"/>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1)	el conjunto de las calificaciones de atributos de proceso se registra como el perfil de proceso para la Unidad Organizacional definida;</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2)	durante la evaluación, el conjunto definido de indicadores de evaluación del Modelo de Evaluación de Procesos se utilizarán para apoyar el criterio del evaluador en los atributos del proceso de calificación, con el fin de sentar las bases para la repetitividad en las evaluaciones;</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3)	deberá registrarse el proceso de toma de decisiones que se utiliza para obtener los criterios de calificación;</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4)	la trazabilidad se mantiene entre una calificación de atributo y las pruebas objetivas utilizadas para determinar esa calificación;</a:t>
            </a:r>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5) para cada valoración de atributo de proceso deberá registrarse la relación entre los indicadores y la evidencia objetiva.</a:t>
            </a:r>
            <a:endParaRPr sz="2000">
              <a:latin typeface="Arial"/>
              <a:ea typeface="Arial"/>
              <a:cs typeface="Arial"/>
              <a:sym typeface="Arial"/>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4383"/>
        <p:cNvGrpSpPr/>
        <p:nvPr/>
      </p:nvGrpSpPr>
      <p:grpSpPr>
        <a:xfrm>
          <a:off x="0" y="0"/>
          <a:ext cx="0" cy="0"/>
          <a:chOff x="0" y="0"/>
          <a:chExt cx="0" cy="0"/>
        </a:xfrm>
      </p:grpSpPr>
      <p:sp>
        <p:nvSpPr>
          <p:cNvPr id="4384" name="Google Shape;4384;p603"/>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 Informes</a:t>
            </a:r>
            <a:endParaRPr/>
          </a:p>
        </p:txBody>
      </p:sp>
      <p:sp>
        <p:nvSpPr>
          <p:cNvPr id="4385" name="Google Shape;4385;p603"/>
          <p:cNvSpPr txBox="1">
            <a:spLocks noGrp="1"/>
          </p:cNvSpPr>
          <p:nvPr>
            <p:ph type="body" idx="1"/>
          </p:nvPr>
        </p:nvSpPr>
        <p:spPr>
          <a:xfrm>
            <a:off x="395287" y="1371803"/>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1)	Los resultados de la evaluación, incluyendo como mínimo, los resultados especificados en 4.5, se documentarán y comunicarán al patrocinador de evaluación o a su representante delegado.</a:t>
            </a:r>
            <a:endParaRPr sz="2000">
              <a:latin typeface="Arial"/>
              <a:ea typeface="Arial"/>
              <a:cs typeface="Arial"/>
              <a:sym typeface="Arial"/>
            </a:endParaRP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4389"/>
        <p:cNvGrpSpPr/>
        <p:nvPr/>
      </p:nvGrpSpPr>
      <p:grpSpPr>
        <a:xfrm>
          <a:off x="0" y="0"/>
          <a:ext cx="0" cy="0"/>
          <a:chOff x="0" y="0"/>
          <a:chExt cx="0" cy="0"/>
        </a:xfrm>
      </p:grpSpPr>
      <p:sp>
        <p:nvSpPr>
          <p:cNvPr id="4390" name="Google Shape;4390;p604"/>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FUNCIONES Y RESPONSABILIDADES</a:t>
            </a:r>
            <a:endParaRPr/>
          </a:p>
        </p:txBody>
      </p:sp>
      <p:sp>
        <p:nvSpPr>
          <p:cNvPr id="4391" name="Google Shape;4391;p604"/>
          <p:cNvSpPr txBox="1">
            <a:spLocks noGrp="1"/>
          </p:cNvSpPr>
          <p:nvPr>
            <p:ph type="body" idx="1"/>
          </p:nvPr>
        </p:nvSpPr>
        <p:spPr>
          <a:xfrm>
            <a:off x="395287" y="1371803"/>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El patrocinador</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a) verificar que la persona que ha de asumir la responsabilidad de la evaluación, sea un evaluador competente;</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b) asegurar que los recursos estén disponibles para llevar a cabo la evaluación;</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c) asegurarse de que el equipo de evaluación tenga acceso a los recursos pertinentes.</a:t>
            </a:r>
            <a:endParaRPr sz="1800">
              <a:latin typeface="Arial"/>
              <a:ea typeface="Arial"/>
              <a:cs typeface="Arial"/>
              <a:sym typeface="Arial"/>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4395"/>
        <p:cNvGrpSpPr/>
        <p:nvPr/>
      </p:nvGrpSpPr>
      <p:grpSpPr>
        <a:xfrm>
          <a:off x="0" y="0"/>
          <a:ext cx="0" cy="0"/>
          <a:chOff x="0" y="0"/>
          <a:chExt cx="0" cy="0"/>
        </a:xfrm>
      </p:grpSpPr>
      <p:sp>
        <p:nvSpPr>
          <p:cNvPr id="4396" name="Google Shape;4396;p605"/>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FUNCIONES Y RESPONSABILIDADES</a:t>
            </a:r>
            <a:endParaRPr/>
          </a:p>
        </p:txBody>
      </p:sp>
      <p:sp>
        <p:nvSpPr>
          <p:cNvPr id="4397" name="Google Shape;4397;p605"/>
          <p:cNvSpPr txBox="1">
            <a:spLocks noGrp="1"/>
          </p:cNvSpPr>
          <p:nvPr>
            <p:ph type="body" idx="1"/>
          </p:nvPr>
        </p:nvSpPr>
        <p:spPr>
          <a:xfrm>
            <a:off x="395287" y="1371803"/>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El evaluador competente</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a) confirmar el compromiso del patrocinador para proceder con la evaluación;</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b) garantizar que la evaluación se lleve a cabo conforme con los requisitos de esta parte de la Norma;</a:t>
            </a:r>
            <a:endParaRPr sz="16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c) velar por que los participantes en la evaluación se hayan informado de la finalidad, alcance y enfoque de la evaluación;</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asegurarse de que todos los miembros del equipo de evaluación tengan el conocimiento y las habilidades necesarias para sus funciones;</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f) garantizar que todos los miembros del equipo de evaluación tengan acceso a la orientación apropiada y documentada sobre la forma de realizar las actividades definidas de evaluación;</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g) asegurarse de que el equipo de evaluación tenga las competencias para utilizar las herramientas elegidas para apoyar la evaluación;</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h) confirmar la recepción de los entregables de evaluación de resultados por el patrocinador;</a:t>
            </a:r>
            <a:endParaRPr/>
          </a:p>
          <a:p>
            <a:pPr marL="914400" lvl="1" indent="-381000" algn="just" rtl="0">
              <a:lnSpc>
                <a:spcPct val="100000"/>
              </a:lnSpc>
              <a:spcBef>
                <a:spcPts val="0"/>
              </a:spcBef>
              <a:spcAft>
                <a:spcPts val="0"/>
              </a:spcAft>
              <a:buSzPts val="2400"/>
              <a:buChar char="○"/>
            </a:pPr>
            <a:r>
              <a:rPr lang="es-EC" sz="1600">
                <a:latin typeface="Arial"/>
                <a:ea typeface="Arial"/>
                <a:cs typeface="Arial"/>
                <a:sym typeface="Arial"/>
              </a:rPr>
              <a:t>i) el término de la evaluación, verificar y documentar el grado de conformidad de la evaluación para la norma ISO/IEC 15504 (véase también 7.4).</a:t>
            </a:r>
            <a:endParaRPr sz="1600">
              <a:latin typeface="Arial"/>
              <a:ea typeface="Arial"/>
              <a:cs typeface="Arial"/>
              <a:sym typeface="Arial"/>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4401"/>
        <p:cNvGrpSpPr/>
        <p:nvPr/>
      </p:nvGrpSpPr>
      <p:grpSpPr>
        <a:xfrm>
          <a:off x="0" y="0"/>
          <a:ext cx="0" cy="0"/>
          <a:chOff x="0" y="0"/>
          <a:chExt cx="0" cy="0"/>
        </a:xfrm>
      </p:grpSpPr>
      <p:sp>
        <p:nvSpPr>
          <p:cNvPr id="4402" name="Google Shape;4402;p606"/>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FUNCIONES Y RESPONSABILIDADES</a:t>
            </a:r>
            <a:endParaRPr/>
          </a:p>
        </p:txBody>
      </p:sp>
      <p:sp>
        <p:nvSpPr>
          <p:cNvPr id="4403" name="Google Shape;4403;p606"/>
          <p:cNvSpPr txBox="1">
            <a:spLocks noGrp="1"/>
          </p:cNvSpPr>
          <p:nvPr>
            <p:ph type="body" idx="1"/>
          </p:nvPr>
        </p:nvSpPr>
        <p:spPr>
          <a:xfrm>
            <a:off x="395287" y="1371803"/>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Los evaluadores</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a) llevar a cabo actividades asignadas relacionadas con la evaluación, por ejemplo, planificación detallada, recogida de datos, validación de datos y presentación de informes;</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b) calificar los atributos del proceso.</a:t>
            </a:r>
            <a:endParaRPr sz="1800">
              <a:latin typeface="Arial"/>
              <a:ea typeface="Arial"/>
              <a:cs typeface="Arial"/>
              <a:sym typeface="Arial"/>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4407"/>
        <p:cNvGrpSpPr/>
        <p:nvPr/>
      </p:nvGrpSpPr>
      <p:grpSpPr>
        <a:xfrm>
          <a:off x="0" y="0"/>
          <a:ext cx="0" cy="0"/>
          <a:chOff x="0" y="0"/>
          <a:chExt cx="0" cy="0"/>
        </a:xfrm>
      </p:grpSpPr>
      <p:sp>
        <p:nvSpPr>
          <p:cNvPr id="4408" name="Google Shape;4408;p607"/>
          <p:cNvSpPr txBox="1">
            <a:spLocks noGrp="1"/>
          </p:cNvSpPr>
          <p:nvPr>
            <p:ph type="title"/>
          </p:nvPr>
        </p:nvSpPr>
        <p:spPr>
          <a:xfrm>
            <a:off x="395287" y="188914"/>
            <a:ext cx="8817723" cy="90623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un resultado de evaluación</a:t>
            </a:r>
            <a:endParaRPr/>
          </a:p>
        </p:txBody>
      </p:sp>
      <p:pic>
        <p:nvPicPr>
          <p:cNvPr id="4409" name="Google Shape;4409;p607"/>
          <p:cNvPicPr preferRelativeResize="0"/>
          <p:nvPr/>
        </p:nvPicPr>
        <p:blipFill rotWithShape="1">
          <a:blip r:embed="rId3">
            <a:alphaModFix/>
          </a:blip>
          <a:srcRect/>
          <a:stretch/>
        </p:blipFill>
        <p:spPr>
          <a:xfrm>
            <a:off x="616688" y="1254642"/>
            <a:ext cx="8048847" cy="5174259"/>
          </a:xfrm>
          <a:prstGeom prst="rect">
            <a:avLst/>
          </a:prstGeom>
          <a:noFill/>
          <a:ln>
            <a:noFill/>
          </a:ln>
        </p:spPr>
      </p:pic>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4413"/>
        <p:cNvGrpSpPr/>
        <p:nvPr/>
      </p:nvGrpSpPr>
      <p:grpSpPr>
        <a:xfrm>
          <a:off x="0" y="0"/>
          <a:ext cx="0" cy="0"/>
          <a:chOff x="0" y="0"/>
          <a:chExt cx="0" cy="0"/>
        </a:xfrm>
      </p:grpSpPr>
      <p:sp>
        <p:nvSpPr>
          <p:cNvPr id="4414" name="Google Shape;4414;p608"/>
          <p:cNvSpPr txBox="1">
            <a:spLocks noGrp="1"/>
          </p:cNvSpPr>
          <p:nvPr>
            <p:ph type="title"/>
          </p:nvPr>
        </p:nvSpPr>
        <p:spPr>
          <a:xfrm>
            <a:off x="395287" y="188914"/>
            <a:ext cx="8817723" cy="90623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Ejemplo de la capacidad meta</a:t>
            </a:r>
            <a:endParaRPr/>
          </a:p>
        </p:txBody>
      </p:sp>
      <p:sp>
        <p:nvSpPr>
          <p:cNvPr id="4415" name="Google Shape;4415;p608"/>
          <p:cNvSpPr txBox="1"/>
          <p:nvPr/>
        </p:nvSpPr>
        <p:spPr>
          <a:xfrm>
            <a:off x="277002" y="5263115"/>
            <a:ext cx="8435975" cy="1509823"/>
          </a:xfrm>
          <a:prstGeom prst="rect">
            <a:avLst/>
          </a:prstGeom>
          <a:noFill/>
          <a:ln>
            <a:noFill/>
          </a:ln>
        </p:spPr>
        <p:txBody>
          <a:bodyPr spcFirstLastPara="1" wrap="square" lIns="91425" tIns="91425" rIns="91425" bIns="91425" anchor="t" anchorCtr="0">
            <a:noAutofit/>
          </a:bodyPr>
          <a:lstStyle/>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Procesos escogidos en el Modelo de Referencia de Procesos que son más importantes para cumplir con los objetivos de negocio</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1600" b="0" i="0" u="none" strike="noStrike" cap="none">
                <a:solidFill>
                  <a:srgbClr val="263238"/>
                </a:solidFill>
                <a:latin typeface="Arial"/>
                <a:ea typeface="Arial"/>
                <a:cs typeface="Arial"/>
                <a:sym typeface="Arial"/>
              </a:rPr>
              <a:t>Para cada proceso seleccionado se tiene un perfil meta para el proceso que muestre qué atributos del proceso son requeridos y para cada atributo que calificación es considerada como necesaria</a:t>
            </a:r>
            <a:endParaRPr/>
          </a:p>
          <a:p>
            <a:pPr marL="457200" marR="0" lvl="0" indent="-228600" algn="just" rtl="0">
              <a:lnSpc>
                <a:spcPct val="100000"/>
              </a:lnSpc>
              <a:spcBef>
                <a:spcPts val="600"/>
              </a:spcBef>
              <a:spcAft>
                <a:spcPts val="0"/>
              </a:spcAft>
              <a:buClr>
                <a:srgbClr val="CFD8DC"/>
              </a:buClr>
              <a:buSzPts val="3000"/>
              <a:buFont typeface="Noto Sans Symbols"/>
              <a:buNone/>
            </a:pPr>
            <a:endParaRPr sz="1600" b="0" i="0" u="none" strike="noStrike" cap="none">
              <a:solidFill>
                <a:srgbClr val="263238"/>
              </a:solidFill>
              <a:latin typeface="Arial"/>
              <a:ea typeface="Arial"/>
              <a:cs typeface="Arial"/>
              <a:sym typeface="Arial"/>
            </a:endParaRPr>
          </a:p>
        </p:txBody>
      </p:sp>
      <p:pic>
        <p:nvPicPr>
          <p:cNvPr id="4416" name="Google Shape;4416;p608"/>
          <p:cNvPicPr preferRelativeResize="0"/>
          <p:nvPr/>
        </p:nvPicPr>
        <p:blipFill rotWithShape="1">
          <a:blip r:embed="rId3">
            <a:alphaModFix/>
          </a:blip>
          <a:srcRect/>
          <a:stretch/>
        </p:blipFill>
        <p:spPr>
          <a:xfrm>
            <a:off x="181309" y="1460672"/>
            <a:ext cx="8730426" cy="3185755"/>
          </a:xfrm>
          <a:prstGeom prst="rect">
            <a:avLst/>
          </a:prstGeom>
          <a:noFill/>
          <a:ln>
            <a:noFill/>
          </a:ln>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4420"/>
        <p:cNvGrpSpPr/>
        <p:nvPr/>
      </p:nvGrpSpPr>
      <p:grpSpPr>
        <a:xfrm>
          <a:off x="0" y="0"/>
          <a:ext cx="0" cy="0"/>
          <a:chOff x="0" y="0"/>
          <a:chExt cx="0" cy="0"/>
        </a:xfrm>
      </p:grpSpPr>
      <p:sp>
        <p:nvSpPr>
          <p:cNvPr id="4421" name="Google Shape;4421;p609"/>
          <p:cNvSpPr txBox="1">
            <a:spLocks noGrp="1"/>
          </p:cNvSpPr>
          <p:nvPr>
            <p:ph type="title"/>
          </p:nvPr>
        </p:nvSpPr>
        <p:spPr>
          <a:xfrm>
            <a:off x="395287" y="188915"/>
            <a:ext cx="8817723" cy="799914"/>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Perfil de proceso meta – proceso evaluado</a:t>
            </a:r>
            <a:endParaRPr/>
          </a:p>
        </p:txBody>
      </p:sp>
      <p:pic>
        <p:nvPicPr>
          <p:cNvPr id="4422" name="Google Shape;4422;p609"/>
          <p:cNvPicPr preferRelativeResize="0"/>
          <p:nvPr/>
        </p:nvPicPr>
        <p:blipFill rotWithShape="1">
          <a:blip r:embed="rId3">
            <a:alphaModFix/>
          </a:blip>
          <a:srcRect/>
          <a:stretch/>
        </p:blipFill>
        <p:spPr>
          <a:xfrm>
            <a:off x="680483" y="1261253"/>
            <a:ext cx="7906652" cy="526713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1"/>
          <p:cNvSpPr txBox="1">
            <a:spLocks noGrp="1"/>
          </p:cNvSpPr>
          <p:nvPr>
            <p:ph type="title"/>
          </p:nvPr>
        </p:nvSpPr>
        <p:spPr>
          <a:xfrm>
            <a:off x="421481" y="266551"/>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Modelo de calidad del producto software: ISO/IEC 25010:2011</a:t>
            </a:r>
            <a:endParaRPr sz="3600">
              <a:latin typeface="Arial"/>
              <a:ea typeface="Arial"/>
              <a:cs typeface="Arial"/>
              <a:sym typeface="Arial"/>
            </a:endParaRPr>
          </a:p>
        </p:txBody>
      </p:sp>
      <p:pic>
        <p:nvPicPr>
          <p:cNvPr id="552" name="Google Shape;552;p61"/>
          <p:cNvPicPr preferRelativeResize="0"/>
          <p:nvPr/>
        </p:nvPicPr>
        <p:blipFill rotWithShape="1">
          <a:blip r:embed="rId3">
            <a:alphaModFix/>
          </a:blip>
          <a:srcRect/>
          <a:stretch/>
        </p:blipFill>
        <p:spPr>
          <a:xfrm>
            <a:off x="195430" y="1383637"/>
            <a:ext cx="8681701" cy="5160401"/>
          </a:xfrm>
          <a:prstGeom prst="rect">
            <a:avLst/>
          </a:prstGeom>
          <a:noFill/>
          <a:ln>
            <a:noFill/>
          </a:ln>
        </p:spPr>
      </p:pic>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4426"/>
        <p:cNvGrpSpPr/>
        <p:nvPr/>
      </p:nvGrpSpPr>
      <p:grpSpPr>
        <a:xfrm>
          <a:off x="0" y="0"/>
          <a:ext cx="0" cy="0"/>
          <a:chOff x="0" y="0"/>
          <a:chExt cx="0" cy="0"/>
        </a:xfrm>
      </p:grpSpPr>
      <p:sp>
        <p:nvSpPr>
          <p:cNvPr id="4427" name="Google Shape;4427;p610"/>
          <p:cNvSpPr txBox="1">
            <a:spLocks noGrp="1"/>
          </p:cNvSpPr>
          <p:nvPr>
            <p:ph type="title"/>
          </p:nvPr>
        </p:nvSpPr>
        <p:spPr>
          <a:xfrm>
            <a:off x="395287" y="188915"/>
            <a:ext cx="8817723" cy="52346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Consecuencias potenciales de las brechas</a:t>
            </a:r>
            <a:endParaRPr/>
          </a:p>
        </p:txBody>
      </p:sp>
      <p:pic>
        <p:nvPicPr>
          <p:cNvPr id="4428" name="Google Shape;4428;p610"/>
          <p:cNvPicPr preferRelativeResize="0"/>
          <p:nvPr/>
        </p:nvPicPr>
        <p:blipFill rotWithShape="1">
          <a:blip r:embed="rId3">
            <a:alphaModFix/>
          </a:blip>
          <a:srcRect/>
          <a:stretch/>
        </p:blipFill>
        <p:spPr>
          <a:xfrm>
            <a:off x="1552353" y="712381"/>
            <a:ext cx="6177473" cy="6017318"/>
          </a:xfrm>
          <a:prstGeom prst="rect">
            <a:avLst/>
          </a:prstGeom>
          <a:noFill/>
          <a:ln>
            <a:noFill/>
          </a:ln>
        </p:spPr>
      </p:pic>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4432"/>
        <p:cNvGrpSpPr/>
        <p:nvPr/>
      </p:nvGrpSpPr>
      <p:grpSpPr>
        <a:xfrm>
          <a:off x="0" y="0"/>
          <a:ext cx="0" cy="0"/>
          <a:chOff x="0" y="0"/>
          <a:chExt cx="0" cy="0"/>
        </a:xfrm>
      </p:grpSpPr>
      <p:sp>
        <p:nvSpPr>
          <p:cNvPr id="4433" name="Google Shape;4433;p611"/>
          <p:cNvSpPr txBox="1">
            <a:spLocks noGrp="1"/>
          </p:cNvSpPr>
          <p:nvPr>
            <p:ph type="title"/>
          </p:nvPr>
        </p:nvSpPr>
        <p:spPr>
          <a:xfrm>
            <a:off x="395288" y="188912"/>
            <a:ext cx="8334644" cy="820379"/>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Pasos en el proceso de mejora</a:t>
            </a:r>
            <a:endParaRPr sz="2800">
              <a:latin typeface="Arial"/>
              <a:ea typeface="Arial"/>
              <a:cs typeface="Arial"/>
              <a:sym typeface="Arial"/>
            </a:endParaRPr>
          </a:p>
        </p:txBody>
      </p:sp>
      <p:sp>
        <p:nvSpPr>
          <p:cNvPr id="4434" name="Google Shape;4434;p611"/>
          <p:cNvSpPr txBox="1">
            <a:spLocks noGrp="1"/>
          </p:cNvSpPr>
          <p:nvPr>
            <p:ph type="body" idx="1"/>
          </p:nvPr>
        </p:nvSpPr>
        <p:spPr>
          <a:xfrm>
            <a:off x="345056" y="1268082"/>
            <a:ext cx="8384876" cy="5210356"/>
          </a:xfrm>
          <a:prstGeom prst="rect">
            <a:avLst/>
          </a:prstGeom>
          <a:noFill/>
          <a:ln>
            <a:noFill/>
          </a:ln>
        </p:spPr>
        <p:txBody>
          <a:bodyPr spcFirstLastPara="1" wrap="square" lIns="91425" tIns="91425" rIns="91425" bIns="91425" anchor="t" anchorCtr="0">
            <a:noAutofit/>
          </a:bodyPr>
          <a:lstStyle/>
          <a:p>
            <a:pPr marL="1047750" lvl="1" indent="-514350" algn="just" rtl="0">
              <a:lnSpc>
                <a:spcPct val="100000"/>
              </a:lnSpc>
              <a:spcBef>
                <a:spcPts val="0"/>
              </a:spcBef>
              <a:spcAft>
                <a:spcPts val="0"/>
              </a:spcAft>
              <a:buSzPts val="2400"/>
              <a:buAutoNum type="arabicPeriod"/>
            </a:pPr>
            <a:r>
              <a:rPr lang="es-EC">
                <a:latin typeface="Arial"/>
                <a:ea typeface="Arial"/>
                <a:cs typeface="Arial"/>
                <a:sym typeface="Arial"/>
              </a:rPr>
              <a:t>Examinar los objetivos de negocio de una organización</a:t>
            </a:r>
            <a:endParaRPr/>
          </a:p>
          <a:p>
            <a:pPr marL="1047750" lvl="1" indent="-514350" algn="just" rtl="0">
              <a:lnSpc>
                <a:spcPct val="100000"/>
              </a:lnSpc>
              <a:spcBef>
                <a:spcPts val="0"/>
              </a:spcBef>
              <a:spcAft>
                <a:spcPts val="0"/>
              </a:spcAft>
              <a:buSzPts val="2400"/>
              <a:buAutoNum type="arabicPeriod"/>
            </a:pPr>
            <a:r>
              <a:rPr lang="es-EC">
                <a:latin typeface="Arial"/>
                <a:ea typeface="Arial"/>
                <a:cs typeface="Arial"/>
                <a:sym typeface="Arial"/>
              </a:rPr>
              <a:t>Iniciar el ciclo de mejora de procesos</a:t>
            </a:r>
            <a:endParaRPr/>
          </a:p>
          <a:p>
            <a:pPr marL="1047750" lvl="1" indent="-514350" algn="just" rtl="0">
              <a:lnSpc>
                <a:spcPct val="100000"/>
              </a:lnSpc>
              <a:spcBef>
                <a:spcPts val="0"/>
              </a:spcBef>
              <a:spcAft>
                <a:spcPts val="0"/>
              </a:spcAft>
              <a:buSzPts val="2400"/>
              <a:buAutoNum type="arabicPeriod"/>
            </a:pPr>
            <a:r>
              <a:rPr lang="es-EC">
                <a:latin typeface="Arial"/>
                <a:ea typeface="Arial"/>
                <a:cs typeface="Arial"/>
                <a:sym typeface="Arial"/>
              </a:rPr>
              <a:t>Evaluar la capacidad actual / Realizar una evaluación de procesos</a:t>
            </a:r>
            <a:endParaRPr/>
          </a:p>
          <a:p>
            <a:pPr marL="1047750" lvl="1" indent="-514350" algn="just" rtl="0">
              <a:lnSpc>
                <a:spcPct val="100000"/>
              </a:lnSpc>
              <a:spcBef>
                <a:spcPts val="0"/>
              </a:spcBef>
              <a:spcAft>
                <a:spcPts val="0"/>
              </a:spcAft>
              <a:buSzPts val="2400"/>
              <a:buAutoNum type="arabicPeriod"/>
            </a:pPr>
            <a:r>
              <a:rPr lang="es-EC">
                <a:latin typeface="Arial"/>
                <a:ea typeface="Arial"/>
                <a:cs typeface="Arial"/>
                <a:sym typeface="Arial"/>
              </a:rPr>
              <a:t>Desarrollar un plan de acción</a:t>
            </a:r>
            <a:endParaRPr/>
          </a:p>
          <a:p>
            <a:pPr marL="1047750" lvl="1" indent="-514350" algn="just" rtl="0">
              <a:lnSpc>
                <a:spcPct val="100000"/>
              </a:lnSpc>
              <a:spcBef>
                <a:spcPts val="0"/>
              </a:spcBef>
              <a:spcAft>
                <a:spcPts val="0"/>
              </a:spcAft>
              <a:buSzPts val="2400"/>
              <a:buAutoNum type="arabicPeriod"/>
            </a:pPr>
            <a:r>
              <a:rPr lang="es-EC">
                <a:latin typeface="Arial"/>
                <a:ea typeface="Arial"/>
                <a:cs typeface="Arial"/>
                <a:sym typeface="Arial"/>
              </a:rPr>
              <a:t>Implementar mejoras</a:t>
            </a:r>
            <a:endParaRPr/>
          </a:p>
          <a:p>
            <a:pPr marL="1047750" lvl="1" indent="-514350" algn="just" rtl="0">
              <a:lnSpc>
                <a:spcPct val="100000"/>
              </a:lnSpc>
              <a:spcBef>
                <a:spcPts val="0"/>
              </a:spcBef>
              <a:spcAft>
                <a:spcPts val="0"/>
              </a:spcAft>
              <a:buSzPts val="2400"/>
              <a:buAutoNum type="arabicPeriod"/>
            </a:pPr>
            <a:r>
              <a:rPr lang="es-EC">
                <a:latin typeface="Arial"/>
                <a:ea typeface="Arial"/>
                <a:cs typeface="Arial"/>
                <a:sym typeface="Arial"/>
              </a:rPr>
              <a:t>Confirmar las mejoras</a:t>
            </a:r>
            <a:endParaRPr/>
          </a:p>
          <a:p>
            <a:pPr marL="1047750" lvl="1" indent="-514350" algn="just" rtl="0">
              <a:lnSpc>
                <a:spcPct val="100000"/>
              </a:lnSpc>
              <a:spcBef>
                <a:spcPts val="0"/>
              </a:spcBef>
              <a:spcAft>
                <a:spcPts val="0"/>
              </a:spcAft>
              <a:buSzPts val="2400"/>
              <a:buAutoNum type="arabicPeriod"/>
            </a:pPr>
            <a:r>
              <a:rPr lang="es-EC">
                <a:latin typeface="Arial"/>
                <a:ea typeface="Arial"/>
                <a:cs typeface="Arial"/>
                <a:sym typeface="Arial"/>
              </a:rPr>
              <a:t>Mantener las mejoras</a:t>
            </a:r>
            <a:endParaRPr/>
          </a:p>
          <a:p>
            <a:pPr marL="1047750" lvl="1" indent="-514350" algn="just" rtl="0">
              <a:lnSpc>
                <a:spcPct val="100000"/>
              </a:lnSpc>
              <a:spcBef>
                <a:spcPts val="0"/>
              </a:spcBef>
              <a:spcAft>
                <a:spcPts val="0"/>
              </a:spcAft>
              <a:buSzPts val="2400"/>
              <a:buAutoNum type="arabicPeriod"/>
            </a:pPr>
            <a:r>
              <a:rPr lang="es-EC">
                <a:latin typeface="Arial"/>
                <a:ea typeface="Arial"/>
                <a:cs typeface="Arial"/>
                <a:sym typeface="Arial"/>
              </a:rPr>
              <a:t>Controlar las mejoras</a:t>
            </a:r>
            <a:endParaRPr/>
          </a:p>
          <a:p>
            <a:pPr marL="1047750" lvl="1" indent="-361950" algn="just" rtl="0">
              <a:lnSpc>
                <a:spcPct val="100000"/>
              </a:lnSpc>
              <a:spcBef>
                <a:spcPts val="0"/>
              </a:spcBef>
              <a:spcAft>
                <a:spcPts val="0"/>
              </a:spcAft>
              <a:buSzPts val="2400"/>
              <a:buNone/>
            </a:pPr>
            <a:endParaRPr>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4438"/>
        <p:cNvGrpSpPr/>
        <p:nvPr/>
      </p:nvGrpSpPr>
      <p:grpSpPr>
        <a:xfrm>
          <a:off x="0" y="0"/>
          <a:ext cx="0" cy="0"/>
          <a:chOff x="0" y="0"/>
          <a:chExt cx="0" cy="0"/>
        </a:xfrm>
      </p:grpSpPr>
      <p:sp>
        <p:nvSpPr>
          <p:cNvPr id="4439" name="Google Shape;4439;p612"/>
          <p:cNvSpPr txBox="1">
            <a:spLocks noGrp="1"/>
          </p:cNvSpPr>
          <p:nvPr>
            <p:ph type="title"/>
          </p:nvPr>
        </p:nvSpPr>
        <p:spPr>
          <a:xfrm>
            <a:off x="395288" y="188912"/>
            <a:ext cx="8334644" cy="107917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1. Examinar los objetivos de negocio de la organización</a:t>
            </a:r>
            <a:endParaRPr sz="2800">
              <a:latin typeface="Arial"/>
              <a:ea typeface="Arial"/>
              <a:cs typeface="Arial"/>
              <a:sym typeface="Arial"/>
            </a:endParaRPr>
          </a:p>
        </p:txBody>
      </p:sp>
      <p:sp>
        <p:nvSpPr>
          <p:cNvPr id="4440" name="Google Shape;4440;p612"/>
          <p:cNvSpPr txBox="1">
            <a:spLocks noGrp="1"/>
          </p:cNvSpPr>
          <p:nvPr>
            <p:ph type="body" idx="1"/>
          </p:nvPr>
        </p:nvSpPr>
        <p:spPr>
          <a:xfrm>
            <a:off x="395288" y="1492369"/>
            <a:ext cx="8384876" cy="5210356"/>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a:latin typeface="Arial"/>
                <a:ea typeface="Arial"/>
                <a:cs typeface="Arial"/>
                <a:sym typeface="Arial"/>
              </a:rPr>
              <a:t>Determinar los objetivos de negocio más involucrados</a:t>
            </a:r>
            <a:endParaRPr/>
          </a:p>
          <a:p>
            <a:pPr marL="1371600" lvl="2" indent="-381000" algn="just" rtl="0">
              <a:lnSpc>
                <a:spcPct val="100000"/>
              </a:lnSpc>
              <a:spcBef>
                <a:spcPts val="0"/>
              </a:spcBef>
              <a:spcAft>
                <a:spcPts val="0"/>
              </a:spcAft>
              <a:buSzPts val="2400"/>
              <a:buFont typeface="Arial"/>
              <a:buChar char="•"/>
            </a:pPr>
            <a:r>
              <a:rPr lang="es-EC" sz="2000">
                <a:latin typeface="Arial"/>
                <a:ea typeface="Arial"/>
                <a:cs typeface="Arial"/>
                <a:sym typeface="Arial"/>
              </a:rPr>
              <a:t>Mayor satisfacción del cliente</a:t>
            </a:r>
            <a:endParaRPr/>
          </a:p>
          <a:p>
            <a:pPr marL="1371600" lvl="2" indent="-381000" algn="just" rtl="0">
              <a:lnSpc>
                <a:spcPct val="100000"/>
              </a:lnSpc>
              <a:spcBef>
                <a:spcPts val="0"/>
              </a:spcBef>
              <a:spcAft>
                <a:spcPts val="0"/>
              </a:spcAft>
              <a:buSzPts val="2400"/>
              <a:buFont typeface="Arial"/>
              <a:buChar char="•"/>
            </a:pPr>
            <a:r>
              <a:rPr lang="es-EC" sz="2000">
                <a:latin typeface="Arial"/>
                <a:ea typeface="Arial"/>
                <a:cs typeface="Arial"/>
                <a:sym typeface="Arial"/>
              </a:rPr>
              <a:t>Mayor competitividad</a:t>
            </a:r>
            <a:endParaRPr/>
          </a:p>
          <a:p>
            <a:pPr marL="914400" lvl="1" indent="-381000" algn="just" rtl="0">
              <a:lnSpc>
                <a:spcPct val="100000"/>
              </a:lnSpc>
              <a:spcBef>
                <a:spcPts val="0"/>
              </a:spcBef>
              <a:spcAft>
                <a:spcPts val="0"/>
              </a:spcAft>
              <a:buSzPts val="2400"/>
              <a:buChar char="○"/>
            </a:pPr>
            <a:r>
              <a:rPr lang="es-EC" sz="2400">
                <a:latin typeface="Arial"/>
                <a:ea typeface="Arial"/>
                <a:cs typeface="Arial"/>
                <a:sym typeface="Arial"/>
              </a:rPr>
              <a:t>Elegir un modelo de referencia</a:t>
            </a:r>
            <a:endParaRPr sz="2400">
              <a:latin typeface="Arial"/>
              <a:ea typeface="Arial"/>
              <a:cs typeface="Arial"/>
              <a:sym typeface="Arial"/>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4444"/>
        <p:cNvGrpSpPr/>
        <p:nvPr/>
      </p:nvGrpSpPr>
      <p:grpSpPr>
        <a:xfrm>
          <a:off x="0" y="0"/>
          <a:ext cx="0" cy="0"/>
          <a:chOff x="0" y="0"/>
          <a:chExt cx="0" cy="0"/>
        </a:xfrm>
      </p:grpSpPr>
      <p:sp>
        <p:nvSpPr>
          <p:cNvPr id="4445" name="Google Shape;4445;p613"/>
          <p:cNvSpPr txBox="1">
            <a:spLocks noGrp="1"/>
          </p:cNvSpPr>
          <p:nvPr>
            <p:ph type="title"/>
          </p:nvPr>
        </p:nvSpPr>
        <p:spPr>
          <a:xfrm>
            <a:off x="395288" y="188912"/>
            <a:ext cx="8334644" cy="76862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2. Iniciar el ciclo de mejora de procesos</a:t>
            </a:r>
            <a:endParaRPr sz="2800">
              <a:latin typeface="Arial"/>
              <a:ea typeface="Arial"/>
              <a:cs typeface="Arial"/>
              <a:sym typeface="Arial"/>
            </a:endParaRPr>
          </a:p>
        </p:txBody>
      </p:sp>
      <p:sp>
        <p:nvSpPr>
          <p:cNvPr id="4446" name="Google Shape;4446;p613"/>
          <p:cNvSpPr txBox="1">
            <a:spLocks noGrp="1"/>
          </p:cNvSpPr>
          <p:nvPr>
            <p:ph type="body" idx="1"/>
          </p:nvPr>
        </p:nvSpPr>
        <p:spPr>
          <a:xfrm>
            <a:off x="258792" y="1095555"/>
            <a:ext cx="8521372" cy="5607170"/>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El programa de mejora de proceso debe implementarse como un proyecto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Debe elaborarse un plan de mejora que incluya:</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Un estado base de las actividades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Objetivos de mejora</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Alcance organizacional</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Análisis de los interesados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Alcance de procesos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Ciclo de vida de la mejora de procesos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Responsabilidades y roles principales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Recursos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Hitos, puntos de revisión</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Riesgos asociados</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Actividades</a:t>
            </a:r>
            <a:endParaRPr sz="2000">
              <a:latin typeface="Arial"/>
              <a:ea typeface="Arial"/>
              <a:cs typeface="Arial"/>
              <a:sym typeface="Arial"/>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4450"/>
        <p:cNvGrpSpPr/>
        <p:nvPr/>
      </p:nvGrpSpPr>
      <p:grpSpPr>
        <a:xfrm>
          <a:off x="0" y="0"/>
          <a:ext cx="0" cy="0"/>
          <a:chOff x="0" y="0"/>
          <a:chExt cx="0" cy="0"/>
        </a:xfrm>
      </p:grpSpPr>
      <p:sp>
        <p:nvSpPr>
          <p:cNvPr id="4451" name="Google Shape;4451;p614"/>
          <p:cNvSpPr txBox="1">
            <a:spLocks noGrp="1"/>
          </p:cNvSpPr>
          <p:nvPr>
            <p:ph type="title"/>
          </p:nvPr>
        </p:nvSpPr>
        <p:spPr>
          <a:xfrm>
            <a:off x="352156" y="395945"/>
            <a:ext cx="8334644" cy="76862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3. Evaluar la capacidad actual / Realizar una evaluación de procesos</a:t>
            </a:r>
            <a:endParaRPr sz="2800">
              <a:latin typeface="Arial"/>
              <a:ea typeface="Arial"/>
              <a:cs typeface="Arial"/>
              <a:sym typeface="Arial"/>
            </a:endParaRPr>
          </a:p>
        </p:txBody>
      </p:sp>
      <p:sp>
        <p:nvSpPr>
          <p:cNvPr id="4452" name="Google Shape;4452;p614"/>
          <p:cNvSpPr txBox="1">
            <a:spLocks noGrp="1"/>
          </p:cNvSpPr>
          <p:nvPr>
            <p:ph type="body" idx="1"/>
          </p:nvPr>
        </p:nvSpPr>
        <p:spPr>
          <a:xfrm>
            <a:off x="258792" y="1164565"/>
            <a:ext cx="8521372" cy="553815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De acuerdo con ISO/IEC 33002 se realiza una evaluación de procesos.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Obtener el estado de los procesos para identificar la capacidad de mejora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Auto evaluación o evaluación independiente</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4456"/>
        <p:cNvGrpSpPr/>
        <p:nvPr/>
      </p:nvGrpSpPr>
      <p:grpSpPr>
        <a:xfrm>
          <a:off x="0" y="0"/>
          <a:ext cx="0" cy="0"/>
          <a:chOff x="0" y="0"/>
          <a:chExt cx="0" cy="0"/>
        </a:xfrm>
      </p:grpSpPr>
      <p:sp>
        <p:nvSpPr>
          <p:cNvPr id="4457" name="Google Shape;4457;p615"/>
          <p:cNvSpPr txBox="1">
            <a:spLocks noGrp="1"/>
          </p:cNvSpPr>
          <p:nvPr>
            <p:ph type="title"/>
          </p:nvPr>
        </p:nvSpPr>
        <p:spPr>
          <a:xfrm>
            <a:off x="352156" y="395945"/>
            <a:ext cx="8334644" cy="76862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4. Desarrollar un plan de acción</a:t>
            </a:r>
            <a:endParaRPr sz="2800">
              <a:latin typeface="Arial"/>
              <a:ea typeface="Arial"/>
              <a:cs typeface="Arial"/>
              <a:sym typeface="Arial"/>
            </a:endParaRPr>
          </a:p>
        </p:txBody>
      </p:sp>
      <p:sp>
        <p:nvSpPr>
          <p:cNvPr id="4458" name="Google Shape;4458;p615"/>
          <p:cNvSpPr txBox="1">
            <a:spLocks noGrp="1"/>
          </p:cNvSpPr>
          <p:nvPr>
            <p:ph type="body" idx="1"/>
          </p:nvPr>
        </p:nvSpPr>
        <p:spPr>
          <a:xfrm>
            <a:off x="352156" y="1164565"/>
            <a:ext cx="8428008" cy="553815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Una vez identificadas las no conformidades, es necesario desarrollar un plan de mejora para corregir las no conformidades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Identificar y priorizar las áreas de mejora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Analizar fortalezas y debilidades del proceso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Revisar los objetivos de mejora organizacionales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Analizar las mediciones realizadas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Listar las áreas de mejora</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Definir objetivos de mejora detallados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Obtener el plan de acción</a:t>
            </a:r>
            <a:endParaRPr sz="2000">
              <a:latin typeface="Arial"/>
              <a:ea typeface="Arial"/>
              <a:cs typeface="Arial"/>
              <a:sym typeface="Arial"/>
            </a:endParaRP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4462"/>
        <p:cNvGrpSpPr/>
        <p:nvPr/>
      </p:nvGrpSpPr>
      <p:grpSpPr>
        <a:xfrm>
          <a:off x="0" y="0"/>
          <a:ext cx="0" cy="0"/>
          <a:chOff x="0" y="0"/>
          <a:chExt cx="0" cy="0"/>
        </a:xfrm>
      </p:grpSpPr>
      <p:sp>
        <p:nvSpPr>
          <p:cNvPr id="4463" name="Google Shape;4463;p616"/>
          <p:cNvSpPr txBox="1">
            <a:spLocks noGrp="1"/>
          </p:cNvSpPr>
          <p:nvPr>
            <p:ph type="title"/>
          </p:nvPr>
        </p:nvSpPr>
        <p:spPr>
          <a:xfrm>
            <a:off x="352156" y="395945"/>
            <a:ext cx="8334644" cy="76862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5. Implementar mejoras</a:t>
            </a:r>
            <a:endParaRPr sz="2800">
              <a:latin typeface="Arial"/>
              <a:ea typeface="Arial"/>
              <a:cs typeface="Arial"/>
              <a:sym typeface="Arial"/>
            </a:endParaRPr>
          </a:p>
        </p:txBody>
      </p:sp>
      <p:sp>
        <p:nvSpPr>
          <p:cNvPr id="4464" name="Google Shape;4464;p616"/>
          <p:cNvSpPr txBox="1">
            <a:spLocks noGrp="1"/>
          </p:cNvSpPr>
          <p:nvPr>
            <p:ph type="body" idx="1"/>
          </p:nvPr>
        </p:nvSpPr>
        <p:spPr>
          <a:xfrm>
            <a:off x="352156" y="1164565"/>
            <a:ext cx="8428008" cy="553815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Se ejecuta el Plan de acción</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Pasos para la implementación:</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Estrategia de implementación</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Plan detallado de implementación</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Implementar acciones de mejora</a:t>
            </a:r>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Monitorizar la implementación</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Tomar en cuenta factores humanos y culturales</a:t>
            </a:r>
            <a:endParaRPr sz="2400">
              <a:latin typeface="Arial"/>
              <a:ea typeface="Arial"/>
              <a:cs typeface="Arial"/>
              <a:sym typeface="Arial"/>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4468"/>
        <p:cNvGrpSpPr/>
        <p:nvPr/>
      </p:nvGrpSpPr>
      <p:grpSpPr>
        <a:xfrm>
          <a:off x="0" y="0"/>
          <a:ext cx="0" cy="0"/>
          <a:chOff x="0" y="0"/>
          <a:chExt cx="0" cy="0"/>
        </a:xfrm>
      </p:grpSpPr>
      <p:sp>
        <p:nvSpPr>
          <p:cNvPr id="4469" name="Google Shape;4469;p617"/>
          <p:cNvSpPr txBox="1">
            <a:spLocks noGrp="1"/>
          </p:cNvSpPr>
          <p:nvPr>
            <p:ph type="title"/>
          </p:nvPr>
        </p:nvSpPr>
        <p:spPr>
          <a:xfrm>
            <a:off x="352156" y="395945"/>
            <a:ext cx="8334644" cy="76862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6. Confirmar las mejoras</a:t>
            </a:r>
            <a:endParaRPr sz="2800">
              <a:latin typeface="Arial"/>
              <a:ea typeface="Arial"/>
              <a:cs typeface="Arial"/>
              <a:sym typeface="Arial"/>
            </a:endParaRPr>
          </a:p>
        </p:txBody>
      </p:sp>
      <p:sp>
        <p:nvSpPr>
          <p:cNvPr id="4470" name="Google Shape;4470;p617"/>
          <p:cNvSpPr txBox="1">
            <a:spLocks noGrp="1"/>
          </p:cNvSpPr>
          <p:nvPr>
            <p:ph type="body" idx="1"/>
          </p:nvPr>
        </p:nvSpPr>
        <p:spPr>
          <a:xfrm>
            <a:off x="352156" y="1164565"/>
            <a:ext cx="8428008" cy="553815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Confirmar que los objetivos se han alcanzado </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Comprobar que se han adoptado los procesos y prácticas apropiadas</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Confirmar que se ha actualizado la cultura organizacional cuando sea necesario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Una vez implementadas las mejoras en la organización, es necesario volver a realizar una evaluación de los procesos software</a:t>
            </a:r>
            <a:endParaRPr sz="2000">
              <a:latin typeface="Arial"/>
              <a:ea typeface="Arial"/>
              <a:cs typeface="Arial"/>
              <a:sym typeface="Arial"/>
            </a:endParaRP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4474"/>
        <p:cNvGrpSpPr/>
        <p:nvPr/>
      </p:nvGrpSpPr>
      <p:grpSpPr>
        <a:xfrm>
          <a:off x="0" y="0"/>
          <a:ext cx="0" cy="0"/>
          <a:chOff x="0" y="0"/>
          <a:chExt cx="0" cy="0"/>
        </a:xfrm>
      </p:grpSpPr>
      <p:sp>
        <p:nvSpPr>
          <p:cNvPr id="4475" name="Google Shape;4475;p618"/>
          <p:cNvSpPr txBox="1">
            <a:spLocks noGrp="1"/>
          </p:cNvSpPr>
          <p:nvPr>
            <p:ph type="title"/>
          </p:nvPr>
        </p:nvSpPr>
        <p:spPr>
          <a:xfrm>
            <a:off x="352156" y="395945"/>
            <a:ext cx="8334644" cy="76862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7. Mantener las mejoras</a:t>
            </a:r>
            <a:endParaRPr sz="2800">
              <a:latin typeface="Arial"/>
              <a:ea typeface="Arial"/>
              <a:cs typeface="Arial"/>
              <a:sym typeface="Arial"/>
            </a:endParaRPr>
          </a:p>
        </p:txBody>
      </p:sp>
      <p:sp>
        <p:nvSpPr>
          <p:cNvPr id="4476" name="Google Shape;4476;p618"/>
          <p:cNvSpPr txBox="1">
            <a:spLocks noGrp="1"/>
          </p:cNvSpPr>
          <p:nvPr>
            <p:ph type="body" idx="1"/>
          </p:nvPr>
        </p:nvSpPr>
        <p:spPr>
          <a:xfrm>
            <a:off x="352156" y="1164565"/>
            <a:ext cx="8428008" cy="553815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Mantenerse en el nivel de procesos alcanzado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Monitorear los procesos mejorados para mantener el nivel de madurez de los procesos software.</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Comunicar el proceso de cambio</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Educación y formación</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Auditorías</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619"/>
          <p:cNvSpPr txBox="1">
            <a:spLocks noGrp="1"/>
          </p:cNvSpPr>
          <p:nvPr>
            <p:ph type="title"/>
          </p:nvPr>
        </p:nvSpPr>
        <p:spPr>
          <a:xfrm>
            <a:off x="352156" y="395945"/>
            <a:ext cx="8334644" cy="768620"/>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8. Controlar las mejoras</a:t>
            </a:r>
            <a:endParaRPr sz="2800">
              <a:latin typeface="Arial"/>
              <a:ea typeface="Arial"/>
              <a:cs typeface="Arial"/>
              <a:sym typeface="Arial"/>
            </a:endParaRPr>
          </a:p>
        </p:txBody>
      </p:sp>
      <p:sp>
        <p:nvSpPr>
          <p:cNvPr id="4482" name="Google Shape;4482;p619"/>
          <p:cNvSpPr txBox="1">
            <a:spLocks noGrp="1"/>
          </p:cNvSpPr>
          <p:nvPr>
            <p:ph type="body" idx="1"/>
          </p:nvPr>
        </p:nvSpPr>
        <p:spPr>
          <a:xfrm>
            <a:off x="352156" y="1164565"/>
            <a:ext cx="8428008" cy="5538159"/>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Continuar monitoreando los procesos de la organización</a:t>
            </a:r>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Iniciarse nuevas mejoras de procesos como parte del proceso de mejora continua</a:t>
            </a:r>
            <a:endParaRPr sz="20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2"/>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SQuaRE</a:t>
            </a:r>
            <a:endParaRPr>
              <a:latin typeface="Arial"/>
              <a:ea typeface="Arial"/>
              <a:cs typeface="Arial"/>
              <a:sym typeface="Arial"/>
            </a:endParaRPr>
          </a:p>
        </p:txBody>
      </p:sp>
      <p:sp>
        <p:nvSpPr>
          <p:cNvPr id="558" name="Google Shape;558;p62"/>
          <p:cNvSpPr txBox="1">
            <a:spLocks noGrp="1"/>
          </p:cNvSpPr>
          <p:nvPr>
            <p:ph type="body" idx="1"/>
          </p:nvPr>
        </p:nvSpPr>
        <p:spPr>
          <a:xfrm>
            <a:off x="250825" y="1628775"/>
            <a:ext cx="8435975" cy="47529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a:latin typeface="Arial"/>
                <a:ea typeface="Arial"/>
                <a:cs typeface="Arial"/>
                <a:sym typeface="Arial"/>
              </a:rPr>
              <a:t>SQuaRE (Software Product Quality Requirements and Evaluation)</a:t>
            </a:r>
            <a:endParaRPr/>
          </a:p>
          <a:p>
            <a:pPr marL="914400" lvl="1" indent="-381000" algn="l" rtl="0">
              <a:lnSpc>
                <a:spcPct val="100000"/>
              </a:lnSpc>
              <a:spcBef>
                <a:spcPts val="0"/>
              </a:spcBef>
              <a:spcAft>
                <a:spcPts val="0"/>
              </a:spcAft>
              <a:buSzPts val="2400"/>
              <a:buChar char="○"/>
            </a:pPr>
            <a:r>
              <a:rPr lang="es-EC">
                <a:latin typeface="Arial"/>
                <a:ea typeface="Arial"/>
                <a:cs typeface="Arial"/>
                <a:sym typeface="Arial"/>
              </a:rPr>
              <a:t>Modelo de calidad: ISO/IEC 25010: revisión de ISO/IEC 9126-1:2001</a:t>
            </a:r>
            <a:endParaRPr/>
          </a:p>
          <a:p>
            <a:pPr marL="914400" lvl="1" indent="-381000" algn="l" rtl="0">
              <a:lnSpc>
                <a:spcPct val="100000"/>
              </a:lnSpc>
              <a:spcBef>
                <a:spcPts val="0"/>
              </a:spcBef>
              <a:spcAft>
                <a:spcPts val="0"/>
              </a:spcAft>
              <a:buSzPts val="2400"/>
              <a:buChar char="○"/>
            </a:pPr>
            <a:r>
              <a:rPr lang="es-EC">
                <a:latin typeface="Arial"/>
                <a:ea typeface="Arial"/>
                <a:cs typeface="Arial"/>
                <a:sym typeface="Arial"/>
              </a:rPr>
              <a:t>Métricas: ISO/IEC 25022, 25023 y 25024</a:t>
            </a:r>
            <a:endParaRPr/>
          </a:p>
          <a:p>
            <a:pPr marL="457200" lvl="0" indent="-228600" algn="l" rtl="0">
              <a:lnSpc>
                <a:spcPct val="100000"/>
              </a:lnSpc>
              <a:spcBef>
                <a:spcPts val="600"/>
              </a:spcBef>
              <a:spcAft>
                <a:spcPts val="0"/>
              </a:spcAft>
              <a:buSzPts val="3000"/>
              <a:buFont typeface="Noto Sans Symbols"/>
              <a:buNone/>
            </a:pPr>
            <a:endParaRPr>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a:latin typeface="Arial"/>
                <a:ea typeface="Arial"/>
                <a:cs typeface="Arial"/>
                <a:sym typeface="Arial"/>
              </a:rPr>
              <a:t>25010 aprobado en 2011</a:t>
            </a:r>
            <a:endParaRP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4486"/>
        <p:cNvGrpSpPr/>
        <p:nvPr/>
      </p:nvGrpSpPr>
      <p:grpSpPr>
        <a:xfrm>
          <a:off x="0" y="0"/>
          <a:ext cx="0" cy="0"/>
          <a:chOff x="0" y="0"/>
          <a:chExt cx="0" cy="0"/>
        </a:xfrm>
      </p:grpSpPr>
      <p:sp>
        <p:nvSpPr>
          <p:cNvPr id="4487" name="Google Shape;4487;p620"/>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Modelo de evaluación de procesos</a:t>
            </a:r>
            <a:endParaRPr/>
          </a:p>
        </p:txBody>
      </p:sp>
      <p:sp>
        <p:nvSpPr>
          <p:cNvPr id="4488" name="Google Shape;4488;p620"/>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Conjunto de indicadores de desempeño de los procesos y la capacidad del proceso.</a:t>
            </a:r>
            <a:endParaRPr/>
          </a:p>
          <a:p>
            <a:pPr marL="457200" lvl="0" indent="-228600" algn="just" rtl="0">
              <a:lnSpc>
                <a:spcPct val="100000"/>
              </a:lnSpc>
              <a:spcBef>
                <a:spcPts val="600"/>
              </a:spcBef>
              <a:spcAft>
                <a:spcPts val="0"/>
              </a:spcAft>
              <a:buSzPts val="3000"/>
              <a:buNone/>
            </a:pPr>
            <a:endParaRPr sz="32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Los indicadores se utilizan como base para la recogida de las pruebas objetivas</a:t>
            </a:r>
            <a:endParaRPr>
              <a:latin typeface="Arial"/>
              <a:ea typeface="Arial"/>
              <a:cs typeface="Arial"/>
              <a:sym typeface="Arial"/>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4492"/>
        <p:cNvGrpSpPr/>
        <p:nvPr/>
      </p:nvGrpSpPr>
      <p:grpSpPr>
        <a:xfrm>
          <a:off x="0" y="0"/>
          <a:ext cx="0" cy="0"/>
          <a:chOff x="0" y="0"/>
          <a:chExt cx="0" cy="0"/>
        </a:xfrm>
      </p:grpSpPr>
      <p:sp>
        <p:nvSpPr>
          <p:cNvPr id="4493" name="Google Shape;4493;p621"/>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Tipos de indicadores de evaluación</a:t>
            </a:r>
            <a:endParaRPr/>
          </a:p>
        </p:txBody>
      </p:sp>
      <p:sp>
        <p:nvSpPr>
          <p:cNvPr id="4494" name="Google Shape;4494;p621"/>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a:latin typeface="Arial"/>
                <a:ea typeface="Arial"/>
                <a:cs typeface="Arial"/>
                <a:sym typeface="Arial"/>
              </a:rPr>
              <a:t>Indicadores de capacidad del proceso</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Práctica genérica (PG)</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Recursos genéricos (RG)</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Producto de trabajo genérico (PTG)</a:t>
            </a:r>
            <a:endParaRPr/>
          </a:p>
          <a:p>
            <a:pPr marL="457200" lvl="0" indent="-419100" algn="just" rtl="0">
              <a:lnSpc>
                <a:spcPct val="100000"/>
              </a:lnSpc>
              <a:spcBef>
                <a:spcPts val="600"/>
              </a:spcBef>
              <a:spcAft>
                <a:spcPts val="0"/>
              </a:spcAft>
              <a:buSzPts val="3000"/>
              <a:buChar char="▪"/>
            </a:pPr>
            <a:r>
              <a:rPr lang="es-EC">
                <a:latin typeface="Arial"/>
                <a:ea typeface="Arial"/>
                <a:cs typeface="Arial"/>
                <a:sym typeface="Arial"/>
              </a:rPr>
              <a:t>Indicadores de desempeño de los procesos (nivel 1)</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Práctica base (PB)</a:t>
            </a:r>
            <a:endParaRPr/>
          </a:p>
          <a:p>
            <a:pPr marL="914400" lvl="1" indent="-381000" algn="just" rtl="0">
              <a:lnSpc>
                <a:spcPct val="100000"/>
              </a:lnSpc>
              <a:spcBef>
                <a:spcPts val="0"/>
              </a:spcBef>
              <a:spcAft>
                <a:spcPts val="0"/>
              </a:spcAft>
              <a:buSzPts val="2400"/>
              <a:buChar char="○"/>
            </a:pPr>
            <a:r>
              <a:rPr lang="es-EC">
                <a:latin typeface="Arial"/>
                <a:ea typeface="Arial"/>
                <a:cs typeface="Arial"/>
                <a:sym typeface="Arial"/>
              </a:rPr>
              <a:t>Producto de trabajo (PT)</a:t>
            </a:r>
            <a:endParaRPr/>
          </a:p>
          <a:p>
            <a:pPr marL="914400" lvl="1" indent="-228600" algn="just" rtl="0">
              <a:lnSpc>
                <a:spcPct val="100000"/>
              </a:lnSpc>
              <a:spcBef>
                <a:spcPts val="0"/>
              </a:spcBef>
              <a:spcAft>
                <a:spcPts val="0"/>
              </a:spcAft>
              <a:buSzPts val="2400"/>
              <a:buNone/>
            </a:pPr>
            <a:endParaRPr>
              <a:latin typeface="Arial"/>
              <a:ea typeface="Arial"/>
              <a:cs typeface="Arial"/>
              <a:sym typeface="Arial"/>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4498"/>
        <p:cNvGrpSpPr/>
        <p:nvPr/>
      </p:nvGrpSpPr>
      <p:grpSpPr>
        <a:xfrm>
          <a:off x="0" y="0"/>
          <a:ext cx="0" cy="0"/>
          <a:chOff x="0" y="0"/>
          <a:chExt cx="0" cy="0"/>
        </a:xfrm>
      </p:grpSpPr>
      <p:sp>
        <p:nvSpPr>
          <p:cNvPr id="4499" name="Google Shape;4499;p622"/>
          <p:cNvSpPr txBox="1">
            <a:spLocks noGrp="1"/>
          </p:cNvSpPr>
          <p:nvPr>
            <p:ph type="title"/>
          </p:nvPr>
        </p:nvSpPr>
        <p:spPr>
          <a:xfrm>
            <a:off x="395287" y="188914"/>
            <a:ext cx="8817723" cy="117406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Indicadores de capacidad del proceso:</a:t>
            </a:r>
            <a:endParaRPr/>
          </a:p>
        </p:txBody>
      </p:sp>
      <p:sp>
        <p:nvSpPr>
          <p:cNvPr id="4500" name="Google Shape;4500;p622"/>
          <p:cNvSpPr txBox="1">
            <a:spLocks noGrp="1"/>
          </p:cNvSpPr>
          <p:nvPr>
            <p:ph type="body" idx="1"/>
          </p:nvPr>
        </p:nvSpPr>
        <p:spPr>
          <a:xfrm>
            <a:off x="310906" y="1751365"/>
            <a:ext cx="8435975" cy="4882348"/>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Práctica genérica (PG). Actividades de carácter genérico sobre la implementación del atributo.</a:t>
            </a:r>
            <a:endParaRPr/>
          </a:p>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Recursos genéricos (RG). Recursos asociados para la implementación del atributo. Ej. Perfiles, comités</a:t>
            </a:r>
            <a:endParaRPr/>
          </a:p>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Producto de Trabajo Genérico (PTG). Características evidentes del logro del atributo.</a:t>
            </a:r>
            <a:endParaRPr>
              <a:latin typeface="Arial"/>
              <a:ea typeface="Arial"/>
              <a:cs typeface="Arial"/>
              <a:sym typeface="Arial"/>
            </a:endParaRP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4504"/>
        <p:cNvGrpSpPr/>
        <p:nvPr/>
      </p:nvGrpSpPr>
      <p:grpSpPr>
        <a:xfrm>
          <a:off x="0" y="0"/>
          <a:ext cx="0" cy="0"/>
          <a:chOff x="0" y="0"/>
          <a:chExt cx="0" cy="0"/>
        </a:xfrm>
      </p:grpSpPr>
      <p:sp>
        <p:nvSpPr>
          <p:cNvPr id="4505" name="Google Shape;4505;p623"/>
          <p:cNvSpPr txBox="1">
            <a:spLocks noGrp="1"/>
          </p:cNvSpPr>
          <p:nvPr>
            <p:ph type="title"/>
          </p:nvPr>
        </p:nvSpPr>
        <p:spPr>
          <a:xfrm>
            <a:off x="395287" y="188914"/>
            <a:ext cx="8817723" cy="117406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Indicadores de desempeño del proceso:</a:t>
            </a:r>
            <a:endParaRPr/>
          </a:p>
        </p:txBody>
      </p:sp>
      <p:sp>
        <p:nvSpPr>
          <p:cNvPr id="4506" name="Google Shape;4506;p623"/>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Práctica base (PB). Es una actividad para alcanzar los resultados básicos del proceso.</a:t>
            </a:r>
            <a:endParaRPr/>
          </a:p>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Producto de Trabajo (PT)</a:t>
            </a:r>
            <a:endParaRPr>
              <a:latin typeface="Arial"/>
              <a:ea typeface="Arial"/>
              <a:cs typeface="Arial"/>
              <a:sym typeface="Arial"/>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4510"/>
        <p:cNvGrpSpPr/>
        <p:nvPr/>
      </p:nvGrpSpPr>
      <p:grpSpPr>
        <a:xfrm>
          <a:off x="0" y="0"/>
          <a:ext cx="0" cy="0"/>
          <a:chOff x="0" y="0"/>
          <a:chExt cx="0" cy="0"/>
        </a:xfrm>
      </p:grpSpPr>
      <p:sp>
        <p:nvSpPr>
          <p:cNvPr id="4511" name="Google Shape;4511;p624"/>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Indicadores de evaluación</a:t>
            </a:r>
            <a:endParaRPr/>
          </a:p>
        </p:txBody>
      </p:sp>
      <p:pic>
        <p:nvPicPr>
          <p:cNvPr id="4512" name="Google Shape;4512;p624"/>
          <p:cNvPicPr preferRelativeResize="0"/>
          <p:nvPr/>
        </p:nvPicPr>
        <p:blipFill rotWithShape="1">
          <a:blip r:embed="rId3">
            <a:alphaModFix/>
          </a:blip>
          <a:srcRect/>
          <a:stretch/>
        </p:blipFill>
        <p:spPr>
          <a:xfrm>
            <a:off x="395287" y="1304257"/>
            <a:ext cx="8333401" cy="5419068"/>
          </a:xfrm>
          <a:prstGeom prst="rect">
            <a:avLst/>
          </a:prstGeom>
          <a:noFill/>
          <a:ln>
            <a:noFill/>
          </a:ln>
        </p:spPr>
      </p:pic>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Shape 4516"/>
        <p:cNvGrpSpPr/>
        <p:nvPr/>
      </p:nvGrpSpPr>
      <p:grpSpPr>
        <a:xfrm>
          <a:off x="0" y="0"/>
          <a:ext cx="0" cy="0"/>
          <a:chOff x="0" y="0"/>
          <a:chExt cx="0" cy="0"/>
        </a:xfrm>
      </p:grpSpPr>
      <p:sp>
        <p:nvSpPr>
          <p:cNvPr id="4517" name="Google Shape;4517;p625"/>
          <p:cNvSpPr txBox="1">
            <a:spLocks noGrp="1"/>
          </p:cNvSpPr>
          <p:nvPr>
            <p:ph type="title"/>
          </p:nvPr>
        </p:nvSpPr>
        <p:spPr>
          <a:xfrm>
            <a:off x="395287" y="188914"/>
            <a:ext cx="8817723" cy="117406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Indicadores de evaluación:</a:t>
            </a:r>
            <a:endParaRPr/>
          </a:p>
        </p:txBody>
      </p:sp>
      <p:sp>
        <p:nvSpPr>
          <p:cNvPr id="4518" name="Google Shape;4518;p625"/>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Los indicadores de evaluación se utilizan para confirmar que ciertas prácticas se realizaron</a:t>
            </a:r>
            <a:endParaRPr>
              <a:latin typeface="Arial"/>
              <a:ea typeface="Arial"/>
              <a:cs typeface="Arial"/>
              <a:sym typeface="Arial"/>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4522"/>
        <p:cNvGrpSpPr/>
        <p:nvPr/>
      </p:nvGrpSpPr>
      <p:grpSpPr>
        <a:xfrm>
          <a:off x="0" y="0"/>
          <a:ext cx="0" cy="0"/>
          <a:chOff x="0" y="0"/>
          <a:chExt cx="0" cy="0"/>
        </a:xfrm>
      </p:grpSpPr>
      <p:sp>
        <p:nvSpPr>
          <p:cNvPr id="4523" name="Google Shape;4523;p626"/>
          <p:cNvSpPr txBox="1">
            <a:spLocks noGrp="1"/>
          </p:cNvSpPr>
          <p:nvPr>
            <p:ph type="title"/>
          </p:nvPr>
        </p:nvSpPr>
        <p:spPr>
          <a:xfrm>
            <a:off x="395287" y="188914"/>
            <a:ext cx="8817723" cy="120395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Indicadores de capacidad del proceso</a:t>
            </a:r>
            <a:endParaRPr/>
          </a:p>
        </p:txBody>
      </p:sp>
      <p:pic>
        <p:nvPicPr>
          <p:cNvPr id="4524" name="Google Shape;4524;p626"/>
          <p:cNvPicPr preferRelativeResize="0"/>
          <p:nvPr/>
        </p:nvPicPr>
        <p:blipFill rotWithShape="1">
          <a:blip r:embed="rId3">
            <a:alphaModFix/>
          </a:blip>
          <a:srcRect/>
          <a:stretch/>
        </p:blipFill>
        <p:spPr>
          <a:xfrm>
            <a:off x="606056" y="1693116"/>
            <a:ext cx="7945402" cy="4665591"/>
          </a:xfrm>
          <a:prstGeom prst="rect">
            <a:avLst/>
          </a:prstGeom>
          <a:noFill/>
          <a:ln>
            <a:noFill/>
          </a:ln>
        </p:spPr>
      </p:pic>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Shape 4528"/>
        <p:cNvGrpSpPr/>
        <p:nvPr/>
      </p:nvGrpSpPr>
      <p:grpSpPr>
        <a:xfrm>
          <a:off x="0" y="0"/>
          <a:ext cx="0" cy="0"/>
          <a:chOff x="0" y="0"/>
          <a:chExt cx="0" cy="0"/>
        </a:xfrm>
      </p:grpSpPr>
      <p:sp>
        <p:nvSpPr>
          <p:cNvPr id="4529" name="Google Shape;4529;p627"/>
          <p:cNvSpPr txBox="1">
            <a:spLocks noGrp="1"/>
          </p:cNvSpPr>
          <p:nvPr>
            <p:ph type="title"/>
          </p:nvPr>
        </p:nvSpPr>
        <p:spPr>
          <a:xfrm>
            <a:off x="395287" y="188914"/>
            <a:ext cx="8817723" cy="99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Relación entre los indicadores de evaluación y la capacidad de proceso</a:t>
            </a:r>
            <a:endParaRPr/>
          </a:p>
        </p:txBody>
      </p:sp>
      <p:pic>
        <p:nvPicPr>
          <p:cNvPr id="4530" name="Google Shape;4530;p627"/>
          <p:cNvPicPr preferRelativeResize="0"/>
          <p:nvPr/>
        </p:nvPicPr>
        <p:blipFill rotWithShape="1">
          <a:blip r:embed="rId3">
            <a:alphaModFix/>
          </a:blip>
          <a:srcRect/>
          <a:stretch/>
        </p:blipFill>
        <p:spPr>
          <a:xfrm>
            <a:off x="395287" y="1180214"/>
            <a:ext cx="8494651" cy="5529001"/>
          </a:xfrm>
          <a:prstGeom prst="rect">
            <a:avLst/>
          </a:prstGeom>
          <a:noFill/>
          <a:ln>
            <a:noFill/>
          </a:ln>
        </p:spPr>
      </p:pic>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Shape 4534"/>
        <p:cNvGrpSpPr/>
        <p:nvPr/>
      </p:nvGrpSpPr>
      <p:grpSpPr>
        <a:xfrm>
          <a:off x="0" y="0"/>
          <a:ext cx="0" cy="0"/>
          <a:chOff x="0" y="0"/>
          <a:chExt cx="0" cy="0"/>
        </a:xfrm>
      </p:grpSpPr>
      <p:sp>
        <p:nvSpPr>
          <p:cNvPr id="4535" name="Google Shape;4535;p628"/>
          <p:cNvSpPr txBox="1">
            <a:spLocks noGrp="1"/>
          </p:cNvSpPr>
          <p:nvPr>
            <p:ph type="title"/>
          </p:nvPr>
        </p:nvSpPr>
        <p:spPr>
          <a:xfrm>
            <a:off x="395287" y="188914"/>
            <a:ext cx="8817723" cy="99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Definición de requerimientos de los stakeholders</a:t>
            </a:r>
            <a:endParaRPr sz="3200">
              <a:latin typeface="Arial"/>
              <a:ea typeface="Arial"/>
              <a:cs typeface="Arial"/>
              <a:sym typeface="Arial"/>
            </a:endParaRPr>
          </a:p>
        </p:txBody>
      </p:sp>
      <p:pic>
        <p:nvPicPr>
          <p:cNvPr id="4536" name="Google Shape;4536;p628"/>
          <p:cNvPicPr preferRelativeResize="0"/>
          <p:nvPr/>
        </p:nvPicPr>
        <p:blipFill rotWithShape="1">
          <a:blip r:embed="rId3">
            <a:alphaModFix/>
          </a:blip>
          <a:srcRect/>
          <a:stretch/>
        </p:blipFill>
        <p:spPr>
          <a:xfrm>
            <a:off x="2038057" y="1180214"/>
            <a:ext cx="5532181" cy="5587523"/>
          </a:xfrm>
          <a:prstGeom prst="rect">
            <a:avLst/>
          </a:prstGeom>
          <a:noFill/>
          <a:ln>
            <a:noFill/>
          </a:ln>
        </p:spPr>
      </p:pic>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4540"/>
        <p:cNvGrpSpPr/>
        <p:nvPr/>
      </p:nvGrpSpPr>
      <p:grpSpPr>
        <a:xfrm>
          <a:off x="0" y="0"/>
          <a:ext cx="0" cy="0"/>
          <a:chOff x="0" y="0"/>
          <a:chExt cx="0" cy="0"/>
        </a:xfrm>
      </p:grpSpPr>
      <p:sp>
        <p:nvSpPr>
          <p:cNvPr id="4541" name="Google Shape;4541;p629"/>
          <p:cNvSpPr txBox="1">
            <a:spLocks noGrp="1"/>
          </p:cNvSpPr>
          <p:nvPr>
            <p:ph type="title"/>
          </p:nvPr>
        </p:nvSpPr>
        <p:spPr>
          <a:xfrm>
            <a:off x="395287" y="188914"/>
            <a:ext cx="8817723" cy="99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Definición de requerimientos de los stakeholders</a:t>
            </a:r>
            <a:endParaRPr sz="3200">
              <a:latin typeface="Arial"/>
              <a:ea typeface="Arial"/>
              <a:cs typeface="Arial"/>
              <a:sym typeface="Arial"/>
            </a:endParaRPr>
          </a:p>
        </p:txBody>
      </p:sp>
      <p:pic>
        <p:nvPicPr>
          <p:cNvPr id="4542" name="Google Shape;4542;p629"/>
          <p:cNvPicPr preferRelativeResize="0"/>
          <p:nvPr/>
        </p:nvPicPr>
        <p:blipFill rotWithShape="1">
          <a:blip r:embed="rId3">
            <a:alphaModFix/>
          </a:blip>
          <a:srcRect/>
          <a:stretch/>
        </p:blipFill>
        <p:spPr>
          <a:xfrm>
            <a:off x="1064699" y="1180214"/>
            <a:ext cx="7478897" cy="55150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3"/>
          <p:cNvSpPr txBox="1">
            <a:spLocks noGrp="1"/>
          </p:cNvSpPr>
          <p:nvPr>
            <p:ph type="ctrTitle" idx="4294967295"/>
          </p:nvPr>
        </p:nvSpPr>
        <p:spPr>
          <a:xfrm>
            <a:off x="665435" y="290073"/>
            <a:ext cx="7909222" cy="60845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3200" b="1" i="0" u="none" strike="noStrike" cap="none">
                <a:solidFill>
                  <a:srgbClr val="1C405D"/>
                </a:solidFill>
                <a:latin typeface="Arial"/>
                <a:ea typeface="Arial"/>
                <a:cs typeface="Arial"/>
                <a:sym typeface="Arial"/>
              </a:rPr>
              <a:t>Organización de las normas SQuaRE</a:t>
            </a:r>
            <a:endParaRPr sz="3200" b="1" i="0" u="none" strike="noStrike" cap="none">
              <a:solidFill>
                <a:srgbClr val="1C405D"/>
              </a:solidFill>
              <a:latin typeface="Arial"/>
              <a:ea typeface="Arial"/>
              <a:cs typeface="Arial"/>
              <a:sym typeface="Arial"/>
            </a:endParaRPr>
          </a:p>
        </p:txBody>
      </p:sp>
      <p:cxnSp>
        <p:nvCxnSpPr>
          <p:cNvPr id="564" name="Google Shape;564;p6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565" name="Google Shape;565;p6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566" name="Google Shape;566;p6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63</a:t>
            </a:fld>
            <a:endParaRPr/>
          </a:p>
        </p:txBody>
      </p:sp>
      <p:pic>
        <p:nvPicPr>
          <p:cNvPr id="567" name="Google Shape;567;p63"/>
          <p:cNvPicPr preferRelativeResize="0"/>
          <p:nvPr/>
        </p:nvPicPr>
        <p:blipFill rotWithShape="1">
          <a:blip r:embed="rId3">
            <a:alphaModFix/>
          </a:blip>
          <a:srcRect/>
          <a:stretch/>
        </p:blipFill>
        <p:spPr>
          <a:xfrm>
            <a:off x="1009290" y="1297117"/>
            <a:ext cx="6793933" cy="4913901"/>
          </a:xfrm>
          <a:prstGeom prst="rect">
            <a:avLst/>
          </a:prstGeom>
          <a:noFill/>
          <a:ln>
            <a:noFill/>
          </a:ln>
        </p:spPr>
      </p:pic>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4546"/>
        <p:cNvGrpSpPr/>
        <p:nvPr/>
      </p:nvGrpSpPr>
      <p:grpSpPr>
        <a:xfrm>
          <a:off x="0" y="0"/>
          <a:ext cx="0" cy="0"/>
          <a:chOff x="0" y="0"/>
          <a:chExt cx="0" cy="0"/>
        </a:xfrm>
      </p:grpSpPr>
      <p:sp>
        <p:nvSpPr>
          <p:cNvPr id="4547" name="Google Shape;4547;p630"/>
          <p:cNvSpPr txBox="1">
            <a:spLocks noGrp="1"/>
          </p:cNvSpPr>
          <p:nvPr>
            <p:ph type="title"/>
          </p:nvPr>
        </p:nvSpPr>
        <p:spPr>
          <a:xfrm>
            <a:off x="395288" y="188914"/>
            <a:ext cx="8424862" cy="1087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solidFill>
                  <a:schemeClr val="accent3"/>
                </a:solidFill>
                <a:latin typeface="Arial"/>
                <a:ea typeface="Arial"/>
                <a:cs typeface="Arial"/>
                <a:sym typeface="Arial"/>
              </a:rPr>
              <a:t>Taller N.22</a:t>
            </a:r>
            <a:endParaRPr>
              <a:latin typeface="Arial"/>
              <a:ea typeface="Arial"/>
              <a:cs typeface="Arial"/>
              <a:sym typeface="Arial"/>
            </a:endParaRPr>
          </a:p>
        </p:txBody>
      </p:sp>
      <p:sp>
        <p:nvSpPr>
          <p:cNvPr id="4548" name="Google Shape;4548;p630"/>
          <p:cNvSpPr txBox="1">
            <a:spLocks noGrp="1"/>
          </p:cNvSpPr>
          <p:nvPr>
            <p:ph type="body" idx="1"/>
          </p:nvPr>
        </p:nvSpPr>
        <p:spPr>
          <a:xfrm>
            <a:off x="82864" y="1276710"/>
            <a:ext cx="8737286" cy="5322498"/>
          </a:xfrm>
          <a:prstGeom prst="rect">
            <a:avLst/>
          </a:prstGeom>
          <a:noFill/>
          <a:ln>
            <a:noFill/>
          </a:ln>
        </p:spPr>
        <p:txBody>
          <a:bodyPr spcFirstLastPara="1" wrap="square" lIns="91425" tIns="91425" rIns="91425" bIns="91425" anchor="t" anchorCtr="0">
            <a:noAutofit/>
          </a:bodyPr>
          <a:lstStyle/>
          <a:p>
            <a:pPr marL="914400" lvl="1" indent="-381000" algn="just" rtl="0">
              <a:lnSpc>
                <a:spcPct val="100000"/>
              </a:lnSpc>
              <a:spcBef>
                <a:spcPts val="0"/>
              </a:spcBef>
              <a:spcAft>
                <a:spcPts val="0"/>
              </a:spcAft>
              <a:buSzPts val="2400"/>
              <a:buChar char="○"/>
            </a:pPr>
            <a:r>
              <a:rPr lang="es-EC" sz="2800">
                <a:latin typeface="Arial"/>
                <a:ea typeface="Arial"/>
                <a:cs typeface="Arial"/>
                <a:sym typeface="Arial"/>
              </a:rPr>
              <a:t>Seleccionar un proceso del y presentarlo. Por ejemplo:</a:t>
            </a:r>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EMP3. Proceso de gestión del ciclo de vida del sistema</a:t>
            </a:r>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EMP4. Proceso de gestión de recursos</a:t>
            </a:r>
            <a:endParaRPr/>
          </a:p>
          <a:p>
            <a:pPr marL="1371600" lvl="2" indent="-381000" algn="just" rtl="0">
              <a:lnSpc>
                <a:spcPct val="100000"/>
              </a:lnSpc>
              <a:spcBef>
                <a:spcPts val="0"/>
              </a:spcBef>
              <a:spcAft>
                <a:spcPts val="0"/>
              </a:spcAft>
              <a:buSzPts val="2400"/>
              <a:buFont typeface="Noto Sans Symbols"/>
              <a:buChar char="▪"/>
            </a:pPr>
            <a:r>
              <a:rPr lang="es-EC">
                <a:latin typeface="Arial"/>
                <a:ea typeface="Arial"/>
                <a:cs typeface="Arial"/>
                <a:sym typeface="Arial"/>
              </a:rPr>
              <a:t>EMP5. Proceso de Gestión de calidad </a:t>
            </a:r>
            <a:endParaRPr/>
          </a:p>
          <a:p>
            <a:pPr marL="914400" lvl="1" indent="-228600" algn="just" rtl="0">
              <a:lnSpc>
                <a:spcPct val="100000"/>
              </a:lnSpc>
              <a:spcBef>
                <a:spcPts val="0"/>
              </a:spcBef>
              <a:spcAft>
                <a:spcPts val="0"/>
              </a:spcAft>
              <a:buSzPts val="2400"/>
              <a:buNone/>
            </a:pPr>
            <a:endParaRPr sz="2800">
              <a:latin typeface="Arial"/>
              <a:ea typeface="Arial"/>
              <a:cs typeface="Arial"/>
              <a:sym typeface="Arial"/>
            </a:endParaRPr>
          </a:p>
          <a:p>
            <a:pPr marL="1371600" lvl="2" indent="-228600" algn="just" rtl="0">
              <a:lnSpc>
                <a:spcPct val="100000"/>
              </a:lnSpc>
              <a:spcBef>
                <a:spcPts val="0"/>
              </a:spcBef>
              <a:spcAft>
                <a:spcPts val="0"/>
              </a:spcAft>
              <a:buSzPts val="2400"/>
              <a:buNone/>
            </a:pPr>
            <a:endParaRPr sz="2000">
              <a:latin typeface="Arial"/>
              <a:ea typeface="Arial"/>
              <a:cs typeface="Arial"/>
              <a:sym typeface="Arial"/>
            </a:endParaRPr>
          </a:p>
          <a:p>
            <a:pPr marL="1371600" lvl="2" indent="-228600" algn="just" rtl="0">
              <a:lnSpc>
                <a:spcPct val="100000"/>
              </a:lnSpc>
              <a:spcBef>
                <a:spcPts val="0"/>
              </a:spcBef>
              <a:spcAft>
                <a:spcPts val="0"/>
              </a:spcAft>
              <a:buSzPts val="2400"/>
              <a:buFont typeface="Noto Sans Symbols"/>
              <a:buNone/>
            </a:pPr>
            <a:endParaRPr sz="2000">
              <a:latin typeface="Arial"/>
              <a:ea typeface="Arial"/>
              <a:cs typeface="Arial"/>
              <a:sym typeface="Arial"/>
            </a:endParaRP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4552"/>
        <p:cNvGrpSpPr/>
        <p:nvPr/>
      </p:nvGrpSpPr>
      <p:grpSpPr>
        <a:xfrm>
          <a:off x="0" y="0"/>
          <a:ext cx="0" cy="0"/>
          <a:chOff x="0" y="0"/>
          <a:chExt cx="0" cy="0"/>
        </a:xfrm>
      </p:grpSpPr>
      <p:sp>
        <p:nvSpPr>
          <p:cNvPr id="4553" name="Google Shape;4553;p631"/>
          <p:cNvSpPr txBox="1">
            <a:spLocks noGrp="1"/>
          </p:cNvSpPr>
          <p:nvPr>
            <p:ph type="title"/>
          </p:nvPr>
        </p:nvSpPr>
        <p:spPr>
          <a:xfrm>
            <a:off x="395287" y="188914"/>
            <a:ext cx="8817723" cy="99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Ejemplar de un modelo de madurez organizacional</a:t>
            </a:r>
            <a:endParaRPr/>
          </a:p>
        </p:txBody>
      </p:sp>
      <p:pic>
        <p:nvPicPr>
          <p:cNvPr id="4554" name="Google Shape;4554;p631"/>
          <p:cNvPicPr preferRelativeResize="0"/>
          <p:nvPr/>
        </p:nvPicPr>
        <p:blipFill rotWithShape="1">
          <a:blip r:embed="rId3">
            <a:alphaModFix/>
          </a:blip>
          <a:srcRect/>
          <a:stretch/>
        </p:blipFill>
        <p:spPr>
          <a:xfrm>
            <a:off x="1212112" y="1180214"/>
            <a:ext cx="6568484" cy="5389322"/>
          </a:xfrm>
          <a:prstGeom prst="rect">
            <a:avLst/>
          </a:prstGeom>
          <a:noFill/>
          <a:ln>
            <a:noFill/>
          </a:ln>
        </p:spPr>
      </p:pic>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4558"/>
        <p:cNvGrpSpPr/>
        <p:nvPr/>
      </p:nvGrpSpPr>
      <p:grpSpPr>
        <a:xfrm>
          <a:off x="0" y="0"/>
          <a:ext cx="0" cy="0"/>
          <a:chOff x="0" y="0"/>
          <a:chExt cx="0" cy="0"/>
        </a:xfrm>
      </p:grpSpPr>
      <p:sp>
        <p:nvSpPr>
          <p:cNvPr id="4559" name="Google Shape;4559;p632"/>
          <p:cNvSpPr txBox="1">
            <a:spLocks noGrp="1"/>
          </p:cNvSpPr>
          <p:nvPr>
            <p:ph type="title"/>
          </p:nvPr>
        </p:nvSpPr>
        <p:spPr>
          <a:xfrm>
            <a:off x="395287" y="188914"/>
            <a:ext cx="8817723" cy="99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Ejemplar de un modelo de madurez organizacional 2/3</a:t>
            </a:r>
            <a:endParaRPr/>
          </a:p>
        </p:txBody>
      </p:sp>
      <p:pic>
        <p:nvPicPr>
          <p:cNvPr id="4560" name="Google Shape;4560;p632"/>
          <p:cNvPicPr preferRelativeResize="0"/>
          <p:nvPr/>
        </p:nvPicPr>
        <p:blipFill rotWithShape="1">
          <a:blip r:embed="rId3">
            <a:alphaModFix/>
          </a:blip>
          <a:srcRect/>
          <a:stretch/>
        </p:blipFill>
        <p:spPr>
          <a:xfrm>
            <a:off x="1956391" y="1486519"/>
            <a:ext cx="5242294" cy="5234254"/>
          </a:xfrm>
          <a:prstGeom prst="rect">
            <a:avLst/>
          </a:prstGeom>
          <a:noFill/>
          <a:ln>
            <a:noFill/>
          </a:ln>
        </p:spPr>
      </p:pic>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4564"/>
        <p:cNvGrpSpPr/>
        <p:nvPr/>
      </p:nvGrpSpPr>
      <p:grpSpPr>
        <a:xfrm>
          <a:off x="0" y="0"/>
          <a:ext cx="0" cy="0"/>
          <a:chOff x="0" y="0"/>
          <a:chExt cx="0" cy="0"/>
        </a:xfrm>
      </p:grpSpPr>
      <p:sp>
        <p:nvSpPr>
          <p:cNvPr id="4565" name="Google Shape;4565;p633"/>
          <p:cNvSpPr txBox="1">
            <a:spLocks noGrp="1"/>
          </p:cNvSpPr>
          <p:nvPr>
            <p:ph type="title"/>
          </p:nvPr>
        </p:nvSpPr>
        <p:spPr>
          <a:xfrm>
            <a:off x="395287" y="188914"/>
            <a:ext cx="8817723" cy="99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200">
                <a:latin typeface="Arial"/>
                <a:ea typeface="Arial"/>
                <a:cs typeface="Arial"/>
                <a:sym typeface="Arial"/>
              </a:rPr>
              <a:t>Ejemplar de un modelo de madurez organizacional 3/3</a:t>
            </a:r>
            <a:endParaRPr/>
          </a:p>
        </p:txBody>
      </p:sp>
      <p:pic>
        <p:nvPicPr>
          <p:cNvPr id="4566" name="Google Shape;4566;p633"/>
          <p:cNvPicPr preferRelativeResize="0"/>
          <p:nvPr/>
        </p:nvPicPr>
        <p:blipFill rotWithShape="1">
          <a:blip r:embed="rId3">
            <a:alphaModFix/>
          </a:blip>
          <a:srcRect/>
          <a:stretch/>
        </p:blipFill>
        <p:spPr>
          <a:xfrm>
            <a:off x="1392864" y="1748942"/>
            <a:ext cx="6307765" cy="4561260"/>
          </a:xfrm>
          <a:prstGeom prst="rect">
            <a:avLst/>
          </a:prstGeom>
          <a:noFill/>
          <a:ln>
            <a:noFill/>
          </a:ln>
        </p:spPr>
      </p:pic>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4570"/>
        <p:cNvGrpSpPr/>
        <p:nvPr/>
      </p:nvGrpSpPr>
      <p:grpSpPr>
        <a:xfrm>
          <a:off x="0" y="0"/>
          <a:ext cx="0" cy="0"/>
          <a:chOff x="0" y="0"/>
          <a:chExt cx="0" cy="0"/>
        </a:xfrm>
      </p:grpSpPr>
      <p:sp>
        <p:nvSpPr>
          <p:cNvPr id="4571" name="Google Shape;4571;p634"/>
          <p:cNvSpPr txBox="1">
            <a:spLocks noGrp="1"/>
          </p:cNvSpPr>
          <p:nvPr>
            <p:ph type="ctrTitle" idx="4294967295"/>
          </p:nvPr>
        </p:nvSpPr>
        <p:spPr>
          <a:xfrm>
            <a:off x="950997" y="1958196"/>
            <a:ext cx="7487728" cy="168215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Herramientas</a:t>
            </a:r>
            <a:endParaRPr sz="4800" b="1" i="0" u="none" strike="noStrike" cap="none">
              <a:solidFill>
                <a:srgbClr val="00B0F0"/>
              </a:solidFill>
              <a:latin typeface="Arial"/>
              <a:ea typeface="Arial"/>
              <a:cs typeface="Arial"/>
              <a:sym typeface="Arial"/>
            </a:endParaRPr>
          </a:p>
        </p:txBody>
      </p:sp>
      <p:cxnSp>
        <p:nvCxnSpPr>
          <p:cNvPr id="4572" name="Google Shape;4572;p63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573" name="Google Shape;4573;p63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574" name="Google Shape;4574;p63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634</a:t>
            </a:fld>
            <a:endParaRP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sp>
        <p:nvSpPr>
          <p:cNvPr id="4579" name="Google Shape;4579;p635"/>
          <p:cNvSpPr txBox="1">
            <a:spLocks noGrp="1"/>
          </p:cNvSpPr>
          <p:nvPr>
            <p:ph type="title"/>
          </p:nvPr>
        </p:nvSpPr>
        <p:spPr>
          <a:xfrm>
            <a:off x="395288" y="188912"/>
            <a:ext cx="8334644" cy="742741"/>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Herramientas: Appraisal Asistant</a:t>
            </a:r>
            <a:endParaRPr sz="2800">
              <a:latin typeface="Arial"/>
              <a:ea typeface="Arial"/>
              <a:cs typeface="Arial"/>
              <a:sym typeface="Arial"/>
            </a:endParaRPr>
          </a:p>
        </p:txBody>
      </p:sp>
      <p:sp>
        <p:nvSpPr>
          <p:cNvPr id="4580" name="Google Shape;4580;p635"/>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581" name="Google Shape;4581;p635"/>
          <p:cNvPicPr preferRelativeResize="0"/>
          <p:nvPr/>
        </p:nvPicPr>
        <p:blipFill rotWithShape="1">
          <a:blip r:embed="rId3">
            <a:alphaModFix/>
          </a:blip>
          <a:srcRect/>
          <a:stretch/>
        </p:blipFill>
        <p:spPr>
          <a:xfrm>
            <a:off x="965395" y="1173698"/>
            <a:ext cx="7194430" cy="5335269"/>
          </a:xfrm>
          <a:prstGeom prst="rect">
            <a:avLst/>
          </a:prstGeom>
          <a:noFill/>
          <a:ln>
            <a:noFill/>
          </a:ln>
        </p:spPr>
      </p:pic>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4585"/>
        <p:cNvGrpSpPr/>
        <p:nvPr/>
      </p:nvGrpSpPr>
      <p:grpSpPr>
        <a:xfrm>
          <a:off x="0" y="0"/>
          <a:ext cx="0" cy="0"/>
          <a:chOff x="0" y="0"/>
          <a:chExt cx="0" cy="0"/>
        </a:xfrm>
      </p:grpSpPr>
      <p:sp>
        <p:nvSpPr>
          <p:cNvPr id="4586" name="Google Shape;4586;p636"/>
          <p:cNvSpPr txBox="1">
            <a:spLocks noGrp="1"/>
          </p:cNvSpPr>
          <p:nvPr>
            <p:ph type="title"/>
          </p:nvPr>
        </p:nvSpPr>
        <p:spPr>
          <a:xfrm>
            <a:off x="395288" y="188912"/>
            <a:ext cx="8334644" cy="742741"/>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Herramientas: Appraisal Asistant</a:t>
            </a:r>
            <a:endParaRPr sz="2800">
              <a:latin typeface="Arial"/>
              <a:ea typeface="Arial"/>
              <a:cs typeface="Arial"/>
              <a:sym typeface="Arial"/>
            </a:endParaRPr>
          </a:p>
        </p:txBody>
      </p:sp>
      <p:sp>
        <p:nvSpPr>
          <p:cNvPr id="4587" name="Google Shape;4587;p636"/>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588" name="Google Shape;4588;p636"/>
          <p:cNvPicPr preferRelativeResize="0"/>
          <p:nvPr/>
        </p:nvPicPr>
        <p:blipFill rotWithShape="1">
          <a:blip r:embed="rId3">
            <a:alphaModFix/>
          </a:blip>
          <a:srcRect/>
          <a:stretch/>
        </p:blipFill>
        <p:spPr>
          <a:xfrm>
            <a:off x="786150" y="1088044"/>
            <a:ext cx="7034988" cy="5769955"/>
          </a:xfrm>
          <a:prstGeom prst="rect">
            <a:avLst/>
          </a:prstGeom>
          <a:noFill/>
          <a:ln>
            <a:noFill/>
          </a:ln>
        </p:spPr>
      </p:pic>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4592"/>
        <p:cNvGrpSpPr/>
        <p:nvPr/>
      </p:nvGrpSpPr>
      <p:grpSpPr>
        <a:xfrm>
          <a:off x="0" y="0"/>
          <a:ext cx="0" cy="0"/>
          <a:chOff x="0" y="0"/>
          <a:chExt cx="0" cy="0"/>
        </a:xfrm>
      </p:grpSpPr>
      <p:sp>
        <p:nvSpPr>
          <p:cNvPr id="4593" name="Google Shape;4593;p637"/>
          <p:cNvSpPr txBox="1">
            <a:spLocks noGrp="1"/>
          </p:cNvSpPr>
          <p:nvPr>
            <p:ph type="title"/>
          </p:nvPr>
        </p:nvSpPr>
        <p:spPr>
          <a:xfrm>
            <a:off x="395288" y="188912"/>
            <a:ext cx="8334644" cy="742741"/>
          </a:xfrm>
          <a:prstGeom prst="rect">
            <a:avLst/>
          </a:prstGeom>
          <a:noFill/>
          <a:ln>
            <a:noFill/>
          </a:ln>
        </p:spPr>
        <p:txBody>
          <a:bodyPr spcFirstLastPara="1" wrap="square" lIns="91425" tIns="91425" rIns="91425" bIns="91425" anchor="b" anchorCtr="0">
            <a:noAutofit/>
          </a:bodyPr>
          <a:lstStyle/>
          <a:p>
            <a:pPr marL="0" lvl="0" indent="0" algn="just" rtl="0">
              <a:lnSpc>
                <a:spcPct val="100000"/>
              </a:lnSpc>
              <a:spcBef>
                <a:spcPts val="0"/>
              </a:spcBef>
              <a:spcAft>
                <a:spcPts val="0"/>
              </a:spcAft>
              <a:buSzPts val="2000"/>
              <a:buNone/>
            </a:pPr>
            <a:r>
              <a:rPr lang="es-EC" sz="2800">
                <a:latin typeface="Arial"/>
                <a:ea typeface="Arial"/>
                <a:cs typeface="Arial"/>
                <a:sym typeface="Arial"/>
              </a:rPr>
              <a:t>Herramientas: Appraisal Asistant</a:t>
            </a:r>
            <a:endParaRPr sz="2800">
              <a:latin typeface="Arial"/>
              <a:ea typeface="Arial"/>
              <a:cs typeface="Arial"/>
              <a:sym typeface="Arial"/>
            </a:endParaRPr>
          </a:p>
        </p:txBody>
      </p:sp>
      <p:sp>
        <p:nvSpPr>
          <p:cNvPr id="4594" name="Google Shape;4594;p637"/>
          <p:cNvSpPr txBox="1">
            <a:spLocks noGrp="1"/>
          </p:cNvSpPr>
          <p:nvPr>
            <p:ph type="body" idx="1"/>
          </p:nvPr>
        </p:nvSpPr>
        <p:spPr>
          <a:xfrm>
            <a:off x="786150" y="1682267"/>
            <a:ext cx="7571700" cy="47649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a:p>
        </p:txBody>
      </p:sp>
      <p:pic>
        <p:nvPicPr>
          <p:cNvPr id="4595" name="Google Shape;4595;p637"/>
          <p:cNvPicPr preferRelativeResize="0"/>
          <p:nvPr/>
        </p:nvPicPr>
        <p:blipFill rotWithShape="1">
          <a:blip r:embed="rId3">
            <a:alphaModFix/>
          </a:blip>
          <a:srcRect/>
          <a:stretch/>
        </p:blipFill>
        <p:spPr>
          <a:xfrm>
            <a:off x="465826" y="1171714"/>
            <a:ext cx="8264106" cy="5342154"/>
          </a:xfrm>
          <a:prstGeom prst="rect">
            <a:avLst/>
          </a:prstGeom>
          <a:noFill/>
          <a:ln>
            <a:noFill/>
          </a:ln>
        </p:spPr>
      </p:pic>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4599"/>
        <p:cNvGrpSpPr/>
        <p:nvPr/>
      </p:nvGrpSpPr>
      <p:grpSpPr>
        <a:xfrm>
          <a:off x="0" y="0"/>
          <a:ext cx="0" cy="0"/>
          <a:chOff x="0" y="0"/>
          <a:chExt cx="0" cy="0"/>
        </a:xfrm>
      </p:grpSpPr>
      <p:sp>
        <p:nvSpPr>
          <p:cNvPr id="4600" name="Google Shape;4600;p638"/>
          <p:cNvSpPr txBox="1">
            <a:spLocks noGrp="1"/>
          </p:cNvSpPr>
          <p:nvPr>
            <p:ph type="ctrTitle" idx="4294967295"/>
          </p:nvPr>
        </p:nvSpPr>
        <p:spPr>
          <a:xfrm>
            <a:off x="950997" y="1958196"/>
            <a:ext cx="7487728" cy="168215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SPI MANIFESTO</a:t>
            </a:r>
            <a:br>
              <a:rPr lang="es-EC" sz="4800" b="1" i="0" u="none" strike="noStrike" cap="none">
                <a:solidFill>
                  <a:srgbClr val="00B0F0"/>
                </a:solidFill>
                <a:latin typeface="Arial"/>
                <a:ea typeface="Arial"/>
                <a:cs typeface="Arial"/>
                <a:sym typeface="Arial"/>
              </a:rPr>
            </a:br>
            <a:endParaRPr sz="4800" b="1" i="0" u="none" strike="noStrike" cap="none">
              <a:solidFill>
                <a:srgbClr val="00B0F0"/>
              </a:solidFill>
              <a:latin typeface="Arial"/>
              <a:ea typeface="Arial"/>
              <a:cs typeface="Arial"/>
              <a:sym typeface="Arial"/>
            </a:endParaRPr>
          </a:p>
        </p:txBody>
      </p:sp>
      <p:cxnSp>
        <p:nvCxnSpPr>
          <p:cNvPr id="4601" name="Google Shape;4601;p63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602" name="Google Shape;4602;p63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603" name="Google Shape;4603;p63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638</a:t>
            </a:fld>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4607"/>
        <p:cNvGrpSpPr/>
        <p:nvPr/>
      </p:nvGrpSpPr>
      <p:grpSpPr>
        <a:xfrm>
          <a:off x="0" y="0"/>
          <a:ext cx="0" cy="0"/>
          <a:chOff x="0" y="0"/>
          <a:chExt cx="0" cy="0"/>
        </a:xfrm>
      </p:grpSpPr>
      <p:sp>
        <p:nvSpPr>
          <p:cNvPr id="4608" name="Google Shape;4608;p639"/>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Introducción</a:t>
            </a:r>
            <a:endParaRPr/>
          </a:p>
        </p:txBody>
      </p:sp>
      <p:sp>
        <p:nvSpPr>
          <p:cNvPr id="4609" name="Google Shape;4609;p639"/>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Software Process Improvement (SPI)</a:t>
            </a:r>
            <a:endParaRPr/>
          </a:p>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Conferencia EuroSPI , 2009</a:t>
            </a:r>
            <a:endParaRPr/>
          </a:p>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3 valores </a:t>
            </a:r>
            <a:endParaRPr/>
          </a:p>
          <a:p>
            <a:pPr marL="457200" lvl="0" indent="-419100" algn="just" rtl="0">
              <a:lnSpc>
                <a:spcPct val="100000"/>
              </a:lnSpc>
              <a:spcBef>
                <a:spcPts val="600"/>
              </a:spcBef>
              <a:spcAft>
                <a:spcPts val="0"/>
              </a:spcAft>
              <a:buSzPts val="3000"/>
              <a:buChar char="▪"/>
            </a:pPr>
            <a:r>
              <a:rPr lang="es-EC" sz="3200">
                <a:latin typeface="Arial"/>
                <a:ea typeface="Arial"/>
                <a:cs typeface="Arial"/>
                <a:sym typeface="Arial"/>
              </a:rPr>
              <a:t>10 principios que rigen la actividad SPI</a:t>
            </a:r>
            <a:endParaRPr>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4"/>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Usabilidad</a:t>
            </a:r>
            <a:endParaRPr/>
          </a:p>
        </p:txBody>
      </p:sp>
      <p:graphicFrame>
        <p:nvGraphicFramePr>
          <p:cNvPr id="573" name="Google Shape;573;p64"/>
          <p:cNvGraphicFramePr/>
          <p:nvPr/>
        </p:nvGraphicFramePr>
        <p:xfrm>
          <a:off x="297851" y="2235107"/>
          <a:ext cx="3000000" cy="3000000"/>
        </p:xfrm>
        <a:graphic>
          <a:graphicData uri="http://schemas.openxmlformats.org/drawingml/2006/table">
            <a:tbl>
              <a:tblPr firstRow="1" bandRow="1">
                <a:noFill/>
                <a:tableStyleId>{3ED5E62B-5EB3-449B-AB98-16D06887C7FE}</a:tableStyleId>
              </a:tblPr>
              <a:tblGrid>
                <a:gridCol w="1988150">
                  <a:extLst>
                    <a:ext uri="{9D8B030D-6E8A-4147-A177-3AD203B41FA5}">
                      <a16:colId xmlns:a16="http://schemas.microsoft.com/office/drawing/2014/main" val="20000"/>
                    </a:ext>
                  </a:extLst>
                </a:gridCol>
                <a:gridCol w="6698400">
                  <a:extLst>
                    <a:ext uri="{9D8B030D-6E8A-4147-A177-3AD203B41FA5}">
                      <a16:colId xmlns:a16="http://schemas.microsoft.com/office/drawing/2014/main" val="20001"/>
                    </a:ext>
                  </a:extLst>
                </a:gridCol>
              </a:tblGrid>
              <a:tr h="300425">
                <a:tc>
                  <a:txBody>
                    <a:bodyPr/>
                    <a:lstStyle/>
                    <a:p>
                      <a:pPr marL="0" marR="0" lvl="0" indent="0" algn="l" rtl="0">
                        <a:lnSpc>
                          <a:spcPct val="100000"/>
                        </a:lnSpc>
                        <a:spcBef>
                          <a:spcPts val="0"/>
                        </a:spcBef>
                        <a:spcAft>
                          <a:spcPts val="0"/>
                        </a:spcAft>
                        <a:buNone/>
                      </a:pPr>
                      <a:r>
                        <a:rPr lang="es-EC" sz="1200" b="1" u="none" strike="noStrike" cap="none"/>
                        <a:t>Subcaracterística</a:t>
                      </a:r>
                      <a:endParaRPr sz="1200" b="1"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200" b="1" u="none" strike="noStrike" cap="none"/>
                        <a:t>Definición</a:t>
                      </a:r>
                      <a:endParaRPr sz="1200" b="1" u="none" strike="noStrike" cap="none"/>
                    </a:p>
                  </a:txBody>
                  <a:tcPr marL="91425" marR="91425" marT="45725" marB="45725"/>
                </a:tc>
                <a:extLst>
                  <a:ext uri="{0D108BD9-81ED-4DB2-BD59-A6C34878D82A}">
                    <a16:rowId xmlns:a16="http://schemas.microsoft.com/office/drawing/2014/main" val="10000"/>
                  </a:ext>
                </a:extLst>
              </a:tr>
              <a:tr h="522900">
                <a:tc>
                  <a:txBody>
                    <a:bodyPr/>
                    <a:lstStyle/>
                    <a:p>
                      <a:pPr marL="0" marR="0" lvl="0" indent="0" algn="l" rtl="0">
                        <a:lnSpc>
                          <a:spcPct val="100000"/>
                        </a:lnSpc>
                        <a:spcBef>
                          <a:spcPts val="0"/>
                        </a:spcBef>
                        <a:spcAft>
                          <a:spcPts val="0"/>
                        </a:spcAft>
                        <a:buNone/>
                      </a:pPr>
                      <a:r>
                        <a:rPr lang="es-EC" sz="1600" u="none" strike="noStrike" cap="none"/>
                        <a:t>Reconocimiento de oportunidad</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los usuarios pueden reconocer si un producto o sistema es apropiado para sus necesidades. Depende de la habilidad para reconocer la oportunidad de las funciones de un producto</a:t>
                      </a:r>
                      <a:endParaRPr sz="1600" u="none" strike="noStrike" cap="none"/>
                    </a:p>
                  </a:txBody>
                  <a:tcPr marL="91425" marR="91425" marT="45725" marB="45725"/>
                </a:tc>
                <a:extLst>
                  <a:ext uri="{0D108BD9-81ED-4DB2-BD59-A6C34878D82A}">
                    <a16:rowId xmlns:a16="http://schemas.microsoft.com/office/drawing/2014/main" val="10001"/>
                  </a:ext>
                </a:extLst>
              </a:tr>
              <a:tr h="544300">
                <a:tc>
                  <a:txBody>
                    <a:bodyPr/>
                    <a:lstStyle/>
                    <a:p>
                      <a:pPr marL="0" marR="0" lvl="0" indent="0" algn="l" rtl="0">
                        <a:lnSpc>
                          <a:spcPct val="100000"/>
                        </a:lnSpc>
                        <a:spcBef>
                          <a:spcPts val="0"/>
                        </a:spcBef>
                        <a:spcAft>
                          <a:spcPts val="0"/>
                        </a:spcAft>
                        <a:buNone/>
                      </a:pPr>
                      <a:r>
                        <a:rPr lang="es-EC" sz="1600" u="none" strike="noStrike" cap="none"/>
                        <a:t>Capacidad de aprendizaje</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el producto permite al usuario aprender su aplicación</a:t>
                      </a:r>
                      <a:endParaRPr sz="1600" u="none" strike="noStrike" cap="none"/>
                    </a:p>
                  </a:txBody>
                  <a:tcPr marL="91425" marR="91425" marT="45725" marB="45725"/>
                </a:tc>
                <a:extLst>
                  <a:ext uri="{0D108BD9-81ED-4DB2-BD59-A6C34878D82A}">
                    <a16:rowId xmlns:a16="http://schemas.microsoft.com/office/drawing/2014/main" val="10002"/>
                  </a:ext>
                </a:extLst>
              </a:tr>
              <a:tr h="529475">
                <a:tc>
                  <a:txBody>
                    <a:bodyPr/>
                    <a:lstStyle/>
                    <a:p>
                      <a:pPr marL="0" marR="0" lvl="0" indent="0" algn="l" rtl="0">
                        <a:lnSpc>
                          <a:spcPct val="100000"/>
                        </a:lnSpc>
                        <a:spcBef>
                          <a:spcPts val="0"/>
                        </a:spcBef>
                        <a:spcAft>
                          <a:spcPts val="0"/>
                        </a:spcAft>
                        <a:buNone/>
                      </a:pPr>
                      <a:r>
                        <a:rPr lang="es-EC" sz="1600" u="none" strike="noStrike" cap="none"/>
                        <a:t>Operabilidad</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producto o sistema tiene atributos que lo hacen más fácil de operar y controlar</a:t>
                      </a:r>
                      <a:endParaRPr sz="1600" u="none" strike="noStrike" cap="none"/>
                    </a:p>
                  </a:txBody>
                  <a:tcPr marL="91425" marR="91425" marT="45725" marB="45725"/>
                </a:tc>
                <a:extLst>
                  <a:ext uri="{0D108BD9-81ED-4DB2-BD59-A6C34878D82A}">
                    <a16:rowId xmlns:a16="http://schemas.microsoft.com/office/drawing/2014/main" val="10003"/>
                  </a:ext>
                </a:extLst>
              </a:tr>
              <a:tr h="483075">
                <a:tc>
                  <a:txBody>
                    <a:bodyPr/>
                    <a:lstStyle/>
                    <a:p>
                      <a:pPr marL="0" marR="0" lvl="0" indent="0" algn="l" rtl="0">
                        <a:lnSpc>
                          <a:spcPct val="100000"/>
                        </a:lnSpc>
                        <a:spcBef>
                          <a:spcPts val="0"/>
                        </a:spcBef>
                        <a:spcAft>
                          <a:spcPts val="0"/>
                        </a:spcAft>
                        <a:buNone/>
                      </a:pPr>
                      <a:r>
                        <a:rPr lang="es-EC" sz="1600" u="none" strike="noStrike" cap="none"/>
                        <a:t>Protección contra errores de usuario</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sistema protege a los usuarios de cometer errores</a:t>
                      </a:r>
                      <a:endParaRPr sz="1600" u="none" strike="noStrike" cap="none"/>
                    </a:p>
                  </a:txBody>
                  <a:tcPr marL="91425" marR="91425" marT="45725" marB="45725"/>
                </a:tc>
                <a:extLst>
                  <a:ext uri="{0D108BD9-81ED-4DB2-BD59-A6C34878D82A}">
                    <a16:rowId xmlns:a16="http://schemas.microsoft.com/office/drawing/2014/main" val="10004"/>
                  </a:ext>
                </a:extLst>
              </a:tr>
              <a:tr h="375825">
                <a:tc>
                  <a:txBody>
                    <a:bodyPr/>
                    <a:lstStyle/>
                    <a:p>
                      <a:pPr marL="0" marR="0" lvl="0" indent="0" algn="l" rtl="0">
                        <a:lnSpc>
                          <a:spcPct val="100000"/>
                        </a:lnSpc>
                        <a:spcBef>
                          <a:spcPts val="0"/>
                        </a:spcBef>
                        <a:spcAft>
                          <a:spcPts val="0"/>
                        </a:spcAft>
                        <a:buNone/>
                      </a:pPr>
                      <a:r>
                        <a:rPr lang="es-EC" sz="1600" u="none" strike="noStrike" cap="none"/>
                        <a:t>Estética de la interfaz de usuario</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una interfaz del usuario permite una interacción agradable y satisfactoria para el usuario</a:t>
                      </a:r>
                      <a:endParaRPr sz="1600" u="none" strike="noStrike" cap="none"/>
                    </a:p>
                  </a:txBody>
                  <a:tcPr marL="91425" marR="91425" marT="45725" marB="45725"/>
                </a:tc>
                <a:extLst>
                  <a:ext uri="{0D108BD9-81ED-4DB2-BD59-A6C34878D82A}">
                    <a16:rowId xmlns:a16="http://schemas.microsoft.com/office/drawing/2014/main" val="10005"/>
                  </a:ext>
                </a:extLst>
              </a:tr>
              <a:tr h="375825">
                <a:tc>
                  <a:txBody>
                    <a:bodyPr/>
                    <a:lstStyle/>
                    <a:p>
                      <a:pPr marL="0" marR="0" lvl="0" indent="0" algn="l" rtl="0">
                        <a:lnSpc>
                          <a:spcPct val="100000"/>
                        </a:lnSpc>
                        <a:spcBef>
                          <a:spcPts val="0"/>
                        </a:spcBef>
                        <a:spcAft>
                          <a:spcPts val="0"/>
                        </a:spcAft>
                        <a:buNone/>
                      </a:pPr>
                      <a:r>
                        <a:rPr lang="es-EC" sz="1600" u="none" strike="noStrike" cap="none"/>
                        <a:t>Accesibilidad</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producto puede ser usado por las personas con el rango más amplio de características y capacidades (discapacidades por la edad, discapacidades específicas) para alcanzar una meta específica en un contexto de uso específico</a:t>
                      </a:r>
                      <a:endParaRPr sz="1600" u="none" strike="noStrike" cap="none"/>
                    </a:p>
                  </a:txBody>
                  <a:tcPr marL="91425" marR="91425" marT="45725" marB="45725"/>
                </a:tc>
                <a:extLst>
                  <a:ext uri="{0D108BD9-81ED-4DB2-BD59-A6C34878D82A}">
                    <a16:rowId xmlns:a16="http://schemas.microsoft.com/office/drawing/2014/main" val="10006"/>
                  </a:ext>
                </a:extLst>
              </a:tr>
            </a:tbl>
          </a:graphicData>
        </a:graphic>
      </p:graphicFrame>
      <p:sp>
        <p:nvSpPr>
          <p:cNvPr id="574" name="Google Shape;574;p64"/>
          <p:cNvSpPr/>
          <p:nvPr/>
        </p:nvSpPr>
        <p:spPr>
          <a:xfrm>
            <a:off x="297851" y="1287049"/>
            <a:ext cx="8613236"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Grado en el cual un producto o un sistema puede ser usado por usuarios específicos para alcanzar metas específicas con efectividad, eficiencia y satisfacción en un contexto específico de uso</a:t>
            </a:r>
            <a:endParaRP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4613"/>
        <p:cNvGrpSpPr/>
        <p:nvPr/>
      </p:nvGrpSpPr>
      <p:grpSpPr>
        <a:xfrm>
          <a:off x="0" y="0"/>
          <a:ext cx="0" cy="0"/>
          <a:chOff x="0" y="0"/>
          <a:chExt cx="0" cy="0"/>
        </a:xfrm>
      </p:grpSpPr>
      <p:sp>
        <p:nvSpPr>
          <p:cNvPr id="4614" name="Google Shape;4614;p640"/>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Valores del SPI</a:t>
            </a:r>
            <a:endParaRPr/>
          </a:p>
        </p:txBody>
      </p:sp>
      <p:sp>
        <p:nvSpPr>
          <p:cNvPr id="4615" name="Google Shape;4615;p640"/>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b="1">
                <a:latin typeface="Arial"/>
                <a:ea typeface="Arial"/>
                <a:cs typeface="Arial"/>
                <a:sym typeface="Arial"/>
              </a:rPr>
              <a:t>Personas</a:t>
            </a:r>
            <a:r>
              <a:rPr lang="es-EC" sz="3200">
                <a:latin typeface="Arial"/>
                <a:ea typeface="Arial"/>
                <a:cs typeface="Arial"/>
                <a:sym typeface="Arial"/>
              </a:rPr>
              <a:t>, SPI debe involucrar activamente a personas ya que afecta sus actividades diarias</a:t>
            </a:r>
            <a:endParaRPr/>
          </a:p>
          <a:p>
            <a:pPr marL="457200" lvl="0" indent="-419100" algn="just" rtl="0">
              <a:lnSpc>
                <a:spcPct val="100000"/>
              </a:lnSpc>
              <a:spcBef>
                <a:spcPts val="600"/>
              </a:spcBef>
              <a:spcAft>
                <a:spcPts val="0"/>
              </a:spcAft>
              <a:buSzPts val="3000"/>
              <a:buChar char="▪"/>
            </a:pPr>
            <a:r>
              <a:rPr lang="es-EC" sz="3200" b="1">
                <a:latin typeface="Arial"/>
                <a:ea typeface="Arial"/>
                <a:cs typeface="Arial"/>
                <a:sym typeface="Arial"/>
              </a:rPr>
              <a:t>Negocio</a:t>
            </a:r>
            <a:r>
              <a:rPr lang="es-EC" sz="3200">
                <a:latin typeface="Arial"/>
                <a:ea typeface="Arial"/>
                <a:cs typeface="Arial"/>
                <a:sym typeface="Arial"/>
              </a:rPr>
              <a:t>, SPI se hace para tener un negocio exitoso</a:t>
            </a:r>
            <a:endParaRPr/>
          </a:p>
          <a:p>
            <a:pPr marL="457200" lvl="0" indent="-419100" algn="just" rtl="0">
              <a:lnSpc>
                <a:spcPct val="100000"/>
              </a:lnSpc>
              <a:spcBef>
                <a:spcPts val="600"/>
              </a:spcBef>
              <a:spcAft>
                <a:spcPts val="0"/>
              </a:spcAft>
              <a:buSzPts val="3000"/>
              <a:buChar char="▪"/>
            </a:pPr>
            <a:r>
              <a:rPr lang="es-EC" sz="3200" b="1">
                <a:latin typeface="Arial"/>
                <a:ea typeface="Arial"/>
                <a:cs typeface="Arial"/>
                <a:sym typeface="Arial"/>
              </a:rPr>
              <a:t>Cambio</a:t>
            </a:r>
            <a:r>
              <a:rPr lang="es-EC" sz="3200">
                <a:latin typeface="Arial"/>
                <a:ea typeface="Arial"/>
                <a:cs typeface="Arial"/>
                <a:sym typeface="Arial"/>
              </a:rPr>
              <a:t>, no puede lograrse haciendo lo mismo que se hace actualmente </a:t>
            </a:r>
            <a:endParaRPr>
              <a:latin typeface="Arial"/>
              <a:ea typeface="Arial"/>
              <a:cs typeface="Arial"/>
              <a:sym typeface="Arial"/>
            </a:endParaRP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4619"/>
        <p:cNvGrpSpPr/>
        <p:nvPr/>
      </p:nvGrpSpPr>
      <p:grpSpPr>
        <a:xfrm>
          <a:off x="0" y="0"/>
          <a:ext cx="0" cy="0"/>
          <a:chOff x="0" y="0"/>
          <a:chExt cx="0" cy="0"/>
        </a:xfrm>
      </p:grpSpPr>
      <p:sp>
        <p:nvSpPr>
          <p:cNvPr id="4620" name="Google Shape;4620;p641"/>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Principios que apoyan los valores:</a:t>
            </a:r>
            <a:endParaRPr/>
          </a:p>
        </p:txBody>
      </p:sp>
      <p:sp>
        <p:nvSpPr>
          <p:cNvPr id="4621" name="Google Shape;4621;p641"/>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b="1">
                <a:latin typeface="Arial"/>
                <a:ea typeface="Arial"/>
                <a:cs typeface="Arial"/>
                <a:sym typeface="Arial"/>
              </a:rPr>
              <a:t>Personas:</a:t>
            </a:r>
            <a:r>
              <a:rPr lang="es-EC" sz="3200">
                <a:latin typeface="Arial"/>
                <a:ea typeface="Arial"/>
                <a:cs typeface="Arial"/>
                <a:sym typeface="Arial"/>
              </a:rPr>
              <a:t> </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Conocer la cultura y enfocarse en las necesidades</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Motivar a todas las personas involucradas</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Establecer la mejora en la experiencia y mediciones</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Crear una organización del conocimiento</a:t>
            </a:r>
            <a:endParaRPr/>
          </a:p>
          <a:p>
            <a:pPr marL="914400" lvl="1" indent="-228600" algn="just" rtl="0">
              <a:lnSpc>
                <a:spcPct val="100000"/>
              </a:lnSpc>
              <a:spcBef>
                <a:spcPts val="0"/>
              </a:spcBef>
              <a:spcAft>
                <a:spcPts val="0"/>
              </a:spcAft>
              <a:buSzPts val="2400"/>
              <a:buNone/>
            </a:pPr>
            <a:endParaRPr sz="2600">
              <a:latin typeface="Arial"/>
              <a:ea typeface="Arial"/>
              <a:cs typeface="Arial"/>
              <a:sym typeface="Arial"/>
            </a:endParaRP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4625"/>
        <p:cNvGrpSpPr/>
        <p:nvPr/>
      </p:nvGrpSpPr>
      <p:grpSpPr>
        <a:xfrm>
          <a:off x="0" y="0"/>
          <a:ext cx="0" cy="0"/>
          <a:chOff x="0" y="0"/>
          <a:chExt cx="0" cy="0"/>
        </a:xfrm>
      </p:grpSpPr>
      <p:sp>
        <p:nvSpPr>
          <p:cNvPr id="4626" name="Google Shape;4626;p642"/>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Principios ii</a:t>
            </a:r>
            <a:endParaRPr/>
          </a:p>
        </p:txBody>
      </p:sp>
      <p:sp>
        <p:nvSpPr>
          <p:cNvPr id="4627" name="Google Shape;4627;p642"/>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b="1">
                <a:latin typeface="Arial"/>
                <a:ea typeface="Arial"/>
                <a:cs typeface="Arial"/>
                <a:sym typeface="Arial"/>
              </a:rPr>
              <a:t>Negocio:</a:t>
            </a:r>
            <a:r>
              <a:rPr lang="es-EC" sz="3200">
                <a:latin typeface="Arial"/>
                <a:ea typeface="Arial"/>
                <a:cs typeface="Arial"/>
                <a:sym typeface="Arial"/>
              </a:rPr>
              <a:t> </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Apoyar la visión y objetivos de la organización</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Utilizar modelos dinámicos y ajustables según sea necesario</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Aplicar la gestión de riesgos</a:t>
            </a:r>
            <a:endParaRPr/>
          </a:p>
          <a:p>
            <a:pPr marL="914400" lvl="1" indent="-228600" algn="just" rtl="0">
              <a:lnSpc>
                <a:spcPct val="100000"/>
              </a:lnSpc>
              <a:spcBef>
                <a:spcPts val="0"/>
              </a:spcBef>
              <a:spcAft>
                <a:spcPts val="0"/>
              </a:spcAft>
              <a:buSzPts val="2400"/>
              <a:buNone/>
            </a:pPr>
            <a:endParaRPr sz="2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600">
              <a:latin typeface="Arial"/>
              <a:ea typeface="Arial"/>
              <a:cs typeface="Arial"/>
              <a:sym typeface="Arial"/>
            </a:endParaRP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2" name="Google Shape;4632;p643"/>
          <p:cNvSpPr txBox="1">
            <a:spLocks noGrp="1"/>
          </p:cNvSpPr>
          <p:nvPr>
            <p:ph type="title"/>
          </p:nvPr>
        </p:nvSpPr>
        <p:spPr>
          <a:xfrm>
            <a:off x="395287" y="188914"/>
            <a:ext cx="8817723" cy="92988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Principios iii</a:t>
            </a:r>
            <a:endParaRPr/>
          </a:p>
        </p:txBody>
      </p:sp>
      <p:sp>
        <p:nvSpPr>
          <p:cNvPr id="4633" name="Google Shape;4633;p643"/>
          <p:cNvSpPr txBox="1">
            <a:spLocks noGrp="1"/>
          </p:cNvSpPr>
          <p:nvPr>
            <p:ph type="body" idx="1"/>
          </p:nvPr>
        </p:nvSpPr>
        <p:spPr>
          <a:xfrm>
            <a:off x="319532" y="1742739"/>
            <a:ext cx="8435975" cy="381896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3200" b="1">
                <a:latin typeface="Arial"/>
                <a:ea typeface="Arial"/>
                <a:cs typeface="Arial"/>
                <a:sym typeface="Arial"/>
              </a:rPr>
              <a:t>Cambio:</a:t>
            </a:r>
            <a:r>
              <a:rPr lang="es-EC" sz="3200">
                <a:latin typeface="Arial"/>
                <a:ea typeface="Arial"/>
                <a:cs typeface="Arial"/>
                <a:sym typeface="Arial"/>
              </a:rPr>
              <a:t> </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Gestionar el cambio organizacional como parte del esfuerzo de mejora</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Asegurar que todos los involucrados entienden y están de acuerdo con el proceso</a:t>
            </a:r>
            <a:endParaRPr/>
          </a:p>
          <a:p>
            <a:pPr marL="914400" lvl="1" indent="-381000" algn="just" rtl="0">
              <a:lnSpc>
                <a:spcPct val="100000"/>
              </a:lnSpc>
              <a:spcBef>
                <a:spcPts val="0"/>
              </a:spcBef>
              <a:spcAft>
                <a:spcPts val="0"/>
              </a:spcAft>
              <a:buSzPts val="2400"/>
              <a:buChar char="○"/>
            </a:pPr>
            <a:r>
              <a:rPr lang="es-EC" sz="2600">
                <a:latin typeface="Arial"/>
                <a:ea typeface="Arial"/>
                <a:cs typeface="Arial"/>
                <a:sym typeface="Arial"/>
              </a:rPr>
              <a:t>Mantener el enfoque</a:t>
            </a:r>
            <a:endParaRPr/>
          </a:p>
          <a:p>
            <a:pPr marL="914400" lvl="1" indent="-228600" algn="just" rtl="0">
              <a:lnSpc>
                <a:spcPct val="100000"/>
              </a:lnSpc>
              <a:spcBef>
                <a:spcPts val="0"/>
              </a:spcBef>
              <a:spcAft>
                <a:spcPts val="0"/>
              </a:spcAft>
              <a:buSzPts val="2400"/>
              <a:buNone/>
            </a:pPr>
            <a:endParaRPr sz="2600">
              <a:latin typeface="Arial"/>
              <a:ea typeface="Arial"/>
              <a:cs typeface="Arial"/>
              <a:sym typeface="Arial"/>
            </a:endParaRPr>
          </a:p>
          <a:p>
            <a:pPr marL="914400" lvl="1" indent="-228600" algn="just" rtl="0">
              <a:lnSpc>
                <a:spcPct val="100000"/>
              </a:lnSpc>
              <a:spcBef>
                <a:spcPts val="0"/>
              </a:spcBef>
              <a:spcAft>
                <a:spcPts val="0"/>
              </a:spcAft>
              <a:buSzPts val="2400"/>
              <a:buNone/>
            </a:pPr>
            <a:endParaRPr sz="2600">
              <a:latin typeface="Arial"/>
              <a:ea typeface="Arial"/>
              <a:cs typeface="Arial"/>
              <a:sym typeface="Arial"/>
            </a:endParaRP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4637"/>
        <p:cNvGrpSpPr/>
        <p:nvPr/>
      </p:nvGrpSpPr>
      <p:grpSpPr>
        <a:xfrm>
          <a:off x="0" y="0"/>
          <a:ext cx="0" cy="0"/>
          <a:chOff x="0" y="0"/>
          <a:chExt cx="0" cy="0"/>
        </a:xfrm>
      </p:grpSpPr>
      <p:sp>
        <p:nvSpPr>
          <p:cNvPr id="4638" name="Google Shape;4638;p644"/>
          <p:cNvSpPr txBox="1">
            <a:spLocks noGrp="1"/>
          </p:cNvSpPr>
          <p:nvPr>
            <p:ph type="ctrTitle" idx="4294967295"/>
          </p:nvPr>
        </p:nvSpPr>
        <p:spPr>
          <a:xfrm>
            <a:off x="950997" y="1958196"/>
            <a:ext cx="7487728" cy="262243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CALIDAD DEL PRODUCTO VS. CALIDAD DEL PROCESO</a:t>
            </a:r>
            <a:endParaRPr sz="4800" b="1" i="0" u="none" strike="noStrike" cap="none">
              <a:solidFill>
                <a:srgbClr val="00B0F0"/>
              </a:solidFill>
              <a:latin typeface="Arial"/>
              <a:ea typeface="Arial"/>
              <a:cs typeface="Arial"/>
              <a:sym typeface="Arial"/>
            </a:endParaRPr>
          </a:p>
        </p:txBody>
      </p:sp>
      <p:cxnSp>
        <p:nvCxnSpPr>
          <p:cNvPr id="4639" name="Google Shape;4639;p644"/>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640" name="Google Shape;4640;p644"/>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641" name="Google Shape;4641;p644"/>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644</a:t>
            </a:fld>
            <a:endParaRP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4645"/>
        <p:cNvGrpSpPr/>
        <p:nvPr/>
      </p:nvGrpSpPr>
      <p:grpSpPr>
        <a:xfrm>
          <a:off x="0" y="0"/>
          <a:ext cx="0" cy="0"/>
          <a:chOff x="0" y="0"/>
          <a:chExt cx="0" cy="0"/>
        </a:xfrm>
      </p:grpSpPr>
      <p:sp>
        <p:nvSpPr>
          <p:cNvPr id="4646" name="Google Shape;4646;p645"/>
          <p:cNvSpPr txBox="1">
            <a:spLocks noGrp="1"/>
          </p:cNvSpPr>
          <p:nvPr>
            <p:ph type="title"/>
          </p:nvPr>
        </p:nvSpPr>
        <p:spPr>
          <a:xfrm>
            <a:off x="395288" y="188913"/>
            <a:ext cx="8424862" cy="119994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Calidad del proceso y calidad del producto</a:t>
            </a:r>
            <a:endParaRPr/>
          </a:p>
        </p:txBody>
      </p:sp>
      <p:sp>
        <p:nvSpPr>
          <p:cNvPr id="4647" name="Google Shape;4647;p645"/>
          <p:cNvSpPr txBox="1">
            <a:spLocks noGrp="1"/>
          </p:cNvSpPr>
          <p:nvPr>
            <p:ph type="body" idx="1"/>
          </p:nvPr>
        </p:nvSpPr>
        <p:spPr>
          <a:xfrm>
            <a:off x="250825" y="1628775"/>
            <a:ext cx="8435975" cy="47529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El producto es un bien (con aspectos tangibles e intangibles), es el resultado de un proceso</a:t>
            </a:r>
            <a:endParaRPr/>
          </a:p>
          <a:p>
            <a:pPr marL="457200" lvl="0" indent="-228600" algn="l" rtl="0">
              <a:lnSpc>
                <a:spcPct val="100000"/>
              </a:lnSpc>
              <a:spcBef>
                <a:spcPts val="600"/>
              </a:spcBef>
              <a:spcAft>
                <a:spcPts val="0"/>
              </a:spcAft>
              <a:buSzPts val="3000"/>
              <a:buNone/>
            </a:pPr>
            <a:endParaRPr sz="2800">
              <a:latin typeface="Arial"/>
              <a:ea typeface="Arial"/>
              <a:cs typeface="Arial"/>
              <a:sym typeface="Arial"/>
            </a:endParaRPr>
          </a:p>
          <a:p>
            <a:pPr marL="457200" lvl="0" indent="-419100" algn="l" rtl="0">
              <a:lnSpc>
                <a:spcPct val="100000"/>
              </a:lnSpc>
              <a:spcBef>
                <a:spcPts val="600"/>
              </a:spcBef>
              <a:spcAft>
                <a:spcPts val="0"/>
              </a:spcAft>
              <a:buSzPts val="3000"/>
              <a:buChar char="▪"/>
            </a:pPr>
            <a:r>
              <a:rPr lang="es-EC" sz="2800">
                <a:latin typeface="Arial"/>
                <a:ea typeface="Arial"/>
                <a:cs typeface="Arial"/>
                <a:sym typeface="Arial"/>
              </a:rPr>
              <a:t>El proceso es un conjunto de actividades, métodos técnicas para desarrollar y mantener los productos software</a:t>
            </a:r>
            <a:endParaRPr/>
          </a:p>
          <a:p>
            <a:pPr marL="457200" lvl="0" indent="-228600" algn="l" rtl="0">
              <a:lnSpc>
                <a:spcPct val="100000"/>
              </a:lnSpc>
              <a:spcBef>
                <a:spcPts val="600"/>
              </a:spcBef>
              <a:spcAft>
                <a:spcPts val="0"/>
              </a:spcAft>
              <a:buSzPts val="3000"/>
              <a:buNone/>
            </a:pPr>
            <a:endParaRPr sz="2800">
              <a:latin typeface="Arial"/>
              <a:ea typeface="Arial"/>
              <a:cs typeface="Arial"/>
              <a:sym typeface="Arial"/>
            </a:endParaRP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4651"/>
        <p:cNvGrpSpPr/>
        <p:nvPr/>
      </p:nvGrpSpPr>
      <p:grpSpPr>
        <a:xfrm>
          <a:off x="0" y="0"/>
          <a:ext cx="0" cy="0"/>
          <a:chOff x="0" y="0"/>
          <a:chExt cx="0" cy="0"/>
        </a:xfrm>
      </p:grpSpPr>
      <p:sp>
        <p:nvSpPr>
          <p:cNvPr id="4652" name="Google Shape;4652;p646"/>
          <p:cNvSpPr txBox="1">
            <a:spLocks noGrp="1"/>
          </p:cNvSpPr>
          <p:nvPr>
            <p:ph type="title"/>
          </p:nvPr>
        </p:nvSpPr>
        <p:spPr>
          <a:xfrm>
            <a:off x="250825" y="188913"/>
            <a:ext cx="864235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Modelo de referencia</a:t>
            </a:r>
            <a:endParaRPr/>
          </a:p>
        </p:txBody>
      </p:sp>
      <p:pic>
        <p:nvPicPr>
          <p:cNvPr id="4653" name="Google Shape;4653;p646"/>
          <p:cNvPicPr preferRelativeResize="0"/>
          <p:nvPr/>
        </p:nvPicPr>
        <p:blipFill rotWithShape="1">
          <a:blip r:embed="rId3">
            <a:alphaModFix/>
          </a:blip>
          <a:srcRect/>
          <a:stretch/>
        </p:blipFill>
        <p:spPr>
          <a:xfrm>
            <a:off x="0" y="2068643"/>
            <a:ext cx="9144000" cy="2979506"/>
          </a:xfrm>
          <a:prstGeom prst="rect">
            <a:avLst/>
          </a:prstGeom>
          <a:noFill/>
          <a:ln>
            <a:noFill/>
          </a:ln>
        </p:spPr>
      </p:pic>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4657"/>
        <p:cNvGrpSpPr/>
        <p:nvPr/>
      </p:nvGrpSpPr>
      <p:grpSpPr>
        <a:xfrm>
          <a:off x="0" y="0"/>
          <a:ext cx="0" cy="0"/>
          <a:chOff x="0" y="0"/>
          <a:chExt cx="0" cy="0"/>
        </a:xfrm>
      </p:grpSpPr>
      <p:sp>
        <p:nvSpPr>
          <p:cNvPr id="4658" name="Google Shape;4658;p647"/>
          <p:cNvSpPr txBox="1">
            <a:spLocks noGrp="1"/>
          </p:cNvSpPr>
          <p:nvPr>
            <p:ph type="title"/>
          </p:nvPr>
        </p:nvSpPr>
        <p:spPr>
          <a:xfrm>
            <a:off x="395288" y="188913"/>
            <a:ext cx="8424862" cy="119994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Calidad del proceso y calidad del producto II</a:t>
            </a:r>
            <a:endParaRPr/>
          </a:p>
        </p:txBody>
      </p:sp>
      <p:sp>
        <p:nvSpPr>
          <p:cNvPr id="4659" name="Google Shape;4659;p647"/>
          <p:cNvSpPr txBox="1">
            <a:spLocks noGrp="1"/>
          </p:cNvSpPr>
          <p:nvPr>
            <p:ph type="body" idx="1"/>
          </p:nvPr>
        </p:nvSpPr>
        <p:spPr>
          <a:xfrm>
            <a:off x="250825" y="1628775"/>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Para lograr calidad del producto debe haber calidad del proceso</a:t>
            </a:r>
            <a:endParaRPr/>
          </a:p>
          <a:p>
            <a:pPr marL="457200" lvl="0" indent="-228600" algn="just" rtl="0">
              <a:lnSpc>
                <a:spcPct val="100000"/>
              </a:lnSpc>
              <a:spcBef>
                <a:spcPts val="600"/>
              </a:spcBef>
              <a:spcAft>
                <a:spcPts val="0"/>
              </a:spcAft>
              <a:buSzPts val="3000"/>
              <a:buNone/>
            </a:pPr>
            <a:endParaRPr sz="2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800">
                <a:latin typeface="Arial"/>
                <a:ea typeface="Arial"/>
                <a:cs typeface="Arial"/>
                <a:sym typeface="Arial"/>
              </a:rPr>
              <a:t>Las metas que se establezcan para calidad del producto van a determinar los objetivos del proceso de desarrollo</a:t>
            </a:r>
            <a:endParaRP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4663"/>
        <p:cNvGrpSpPr/>
        <p:nvPr/>
      </p:nvGrpSpPr>
      <p:grpSpPr>
        <a:xfrm>
          <a:off x="0" y="0"/>
          <a:ext cx="0" cy="0"/>
          <a:chOff x="0" y="0"/>
          <a:chExt cx="0" cy="0"/>
        </a:xfrm>
      </p:grpSpPr>
      <p:sp>
        <p:nvSpPr>
          <p:cNvPr id="4664" name="Google Shape;4664;p648"/>
          <p:cNvSpPr txBox="1">
            <a:spLocks noGrp="1"/>
          </p:cNvSpPr>
          <p:nvPr>
            <p:ph type="title"/>
          </p:nvPr>
        </p:nvSpPr>
        <p:spPr>
          <a:xfrm>
            <a:off x="395288" y="188913"/>
            <a:ext cx="8424862" cy="119994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Calidad del proceso y calidad del producto III</a:t>
            </a:r>
            <a:endParaRPr/>
          </a:p>
        </p:txBody>
      </p:sp>
      <p:sp>
        <p:nvSpPr>
          <p:cNvPr id="4665" name="Google Shape;4665;p648"/>
          <p:cNvSpPr txBox="1">
            <a:spLocks noGrp="1"/>
          </p:cNvSpPr>
          <p:nvPr>
            <p:ph type="body" idx="1"/>
          </p:nvPr>
        </p:nvSpPr>
        <p:spPr>
          <a:xfrm>
            <a:off x="159888" y="1388853"/>
            <a:ext cx="8660262" cy="4992897"/>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El mejorar la calidad del proceso contribuye a contribuye al mejoramiento de la calidad de producto y el mejoramiento de calidad de producto contribuye al mejoramiento de la calidad en uso del sistema</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Evaluar la calidad en uso del sistema puede proveer retroalimentación para mejorar un producto, y evaluar un producto puede proveer retroalimentación para mejorar el proceso</a:t>
            </a:r>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000">
                <a:latin typeface="Arial"/>
                <a:ea typeface="Arial"/>
                <a:cs typeface="Arial"/>
                <a:sym typeface="Arial"/>
              </a:rPr>
              <a:t>Propiedades internas apropiadas de software son un requisito previo para lograr el comportamiento externo requerido, y el comportamiento externo adecuado es un requisito previo para lograr la calidad en uso</a:t>
            </a: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000">
              <a:latin typeface="Arial"/>
              <a:ea typeface="Arial"/>
              <a:cs typeface="Arial"/>
              <a:sym typeface="Arial"/>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4669"/>
        <p:cNvGrpSpPr/>
        <p:nvPr/>
      </p:nvGrpSpPr>
      <p:grpSpPr>
        <a:xfrm>
          <a:off x="0" y="0"/>
          <a:ext cx="0" cy="0"/>
          <a:chOff x="0" y="0"/>
          <a:chExt cx="0" cy="0"/>
        </a:xfrm>
      </p:grpSpPr>
      <p:sp>
        <p:nvSpPr>
          <p:cNvPr id="4670" name="Google Shape;4670;p649"/>
          <p:cNvSpPr txBox="1">
            <a:spLocks noGrp="1"/>
          </p:cNvSpPr>
          <p:nvPr>
            <p:ph type="ctrTitle" idx="4294967295"/>
          </p:nvPr>
        </p:nvSpPr>
        <p:spPr>
          <a:xfrm>
            <a:off x="956012" y="353683"/>
            <a:ext cx="5642100" cy="793631"/>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0091EA"/>
                </a:solidFill>
                <a:latin typeface="Arial"/>
                <a:ea typeface="Arial"/>
                <a:cs typeface="Arial"/>
                <a:sym typeface="Arial"/>
              </a:rPr>
              <a:t>Bibliografía</a:t>
            </a:r>
            <a:endParaRPr sz="4000" b="1" i="0" u="none" strike="noStrike" cap="none">
              <a:solidFill>
                <a:srgbClr val="0091EA"/>
              </a:solidFill>
              <a:latin typeface="Arial"/>
              <a:ea typeface="Arial"/>
              <a:cs typeface="Arial"/>
              <a:sym typeface="Arial"/>
            </a:endParaRPr>
          </a:p>
        </p:txBody>
      </p:sp>
      <p:sp>
        <p:nvSpPr>
          <p:cNvPr id="4671" name="Google Shape;4671;p649"/>
          <p:cNvSpPr txBox="1">
            <a:spLocks noGrp="1"/>
          </p:cNvSpPr>
          <p:nvPr>
            <p:ph type="body" idx="4294967295"/>
          </p:nvPr>
        </p:nvSpPr>
        <p:spPr>
          <a:xfrm>
            <a:off x="400491" y="1147314"/>
            <a:ext cx="8294935" cy="4908297"/>
          </a:xfrm>
          <a:prstGeom prst="rect">
            <a:avLst/>
          </a:prstGeom>
          <a:noFill/>
          <a:ln>
            <a:noFill/>
          </a:ln>
        </p:spPr>
        <p:txBody>
          <a:bodyPr spcFirstLastPara="1" wrap="square" lIns="91425" tIns="91425" rIns="91425" bIns="91425" anchor="t" anchorCtr="0">
            <a:noAutofit/>
          </a:bodyPr>
          <a:lstStyle/>
          <a:p>
            <a:pPr marL="342900" lvl="0" indent="-342900" algn="just" rtl="0">
              <a:lnSpc>
                <a:spcPct val="100000"/>
              </a:lnSpc>
              <a:spcBef>
                <a:spcPts val="600"/>
              </a:spcBef>
              <a:spcAft>
                <a:spcPts val="0"/>
              </a:spcAft>
              <a:buSzPts val="3000"/>
              <a:buFont typeface="Arial"/>
              <a:buAutoNum type="arabicPeriod"/>
            </a:pPr>
            <a:r>
              <a:rPr lang="es-EC" sz="1800">
                <a:latin typeface="Arial"/>
                <a:ea typeface="Arial"/>
                <a:cs typeface="Arial"/>
                <a:sym typeface="Arial"/>
              </a:rPr>
              <a:t>ISO, "ISO/IEC 25000:2014". 2014.</a:t>
            </a:r>
            <a:endParaRPr/>
          </a:p>
          <a:p>
            <a:pPr marL="342900" lvl="0" indent="-342900" algn="just" rtl="0">
              <a:lnSpc>
                <a:spcPct val="100000"/>
              </a:lnSpc>
              <a:spcBef>
                <a:spcPts val="600"/>
              </a:spcBef>
              <a:spcAft>
                <a:spcPts val="0"/>
              </a:spcAft>
              <a:buSzPts val="3000"/>
              <a:buFont typeface="Arial"/>
              <a:buAutoNum type="arabicPeriod"/>
            </a:pPr>
            <a:r>
              <a:rPr lang="es-EC" sz="1800">
                <a:latin typeface="Arial"/>
                <a:ea typeface="Arial"/>
                <a:cs typeface="Arial"/>
                <a:sym typeface="Arial"/>
              </a:rPr>
              <a:t>Chrissis Mary, Konrad Mike, Shrum Sandy, "CMMI for Development: Guidelines for Process Integration and Product Improvement (Sei Series in Software Engineering)". Addison Wesley; 3ra Edición, ISBN  0321711505. 2011</a:t>
            </a:r>
            <a:endParaRPr/>
          </a:p>
          <a:p>
            <a:pPr marL="342900" lvl="0" indent="-342900" algn="just" rtl="0">
              <a:lnSpc>
                <a:spcPct val="100000"/>
              </a:lnSpc>
              <a:spcBef>
                <a:spcPts val="600"/>
              </a:spcBef>
              <a:spcAft>
                <a:spcPts val="0"/>
              </a:spcAft>
              <a:buSzPts val="3000"/>
              <a:buFont typeface="Arial"/>
              <a:buAutoNum type="arabicPeriod"/>
            </a:pPr>
            <a:r>
              <a:rPr lang="es-EC" sz="1800">
                <a:latin typeface="Arial"/>
                <a:ea typeface="Arial"/>
                <a:cs typeface="Arial"/>
                <a:sym typeface="Arial"/>
              </a:rPr>
              <a:t>Hambling Brian, Morgan Peter, Samaroo Angelina, Thompson Geoff, Williams Peter, "Software Testing: An ISTQB-ISEB Foundation Guide". 2da Edición. British Computer Society. ISBN 1906124760. 2010</a:t>
            </a:r>
            <a:endParaRPr sz="1800">
              <a:latin typeface="Arial"/>
              <a:ea typeface="Arial"/>
              <a:cs typeface="Arial"/>
              <a:sym typeface="Arial"/>
            </a:endParaRPr>
          </a:p>
          <a:p>
            <a:pPr marL="342900" lvl="0" indent="-342900" algn="just" rtl="0">
              <a:lnSpc>
                <a:spcPct val="100000"/>
              </a:lnSpc>
              <a:spcBef>
                <a:spcPts val="600"/>
              </a:spcBef>
              <a:spcAft>
                <a:spcPts val="0"/>
              </a:spcAft>
              <a:buSzPts val="3000"/>
              <a:buFont typeface="Arial"/>
              <a:buAutoNum type="arabicPeriod"/>
            </a:pPr>
            <a:r>
              <a:rPr lang="es-EC" sz="1800">
                <a:latin typeface="Arial"/>
                <a:ea typeface="Arial"/>
                <a:cs typeface="Arial"/>
                <a:sym typeface="Arial"/>
              </a:rPr>
              <a:t>Pressman, Roger. “Ingeniería de Software. Un enfoque práctico”. McGraw Hill. ISBN 978–0–07–337597–7. 2010</a:t>
            </a:r>
            <a:endParaRPr/>
          </a:p>
          <a:p>
            <a:pPr marL="342900" lvl="0" indent="-342900" algn="just" rtl="0">
              <a:lnSpc>
                <a:spcPct val="100000"/>
              </a:lnSpc>
              <a:spcBef>
                <a:spcPts val="600"/>
              </a:spcBef>
              <a:spcAft>
                <a:spcPts val="0"/>
              </a:spcAft>
              <a:buSzPts val="3000"/>
              <a:buFont typeface="Arial"/>
              <a:buAutoNum type="arabicPeriod"/>
            </a:pPr>
            <a:r>
              <a:rPr lang="es-EC" sz="1800">
                <a:latin typeface="Arial"/>
                <a:ea typeface="Arial"/>
                <a:cs typeface="Arial"/>
                <a:sym typeface="Arial"/>
              </a:rPr>
              <a:t>Crispin, Lisa. "Agile Testing: A Practical Guide for Testers and Agile Teams ". Addison-Wesley Professional. ISBN  0321534468. 2009.</a:t>
            </a:r>
            <a:endParaRPr/>
          </a:p>
          <a:p>
            <a:pPr marL="342900" lvl="0" indent="-342900" algn="l" rtl="0">
              <a:lnSpc>
                <a:spcPct val="100000"/>
              </a:lnSpc>
              <a:spcBef>
                <a:spcPts val="600"/>
              </a:spcBef>
              <a:spcAft>
                <a:spcPts val="0"/>
              </a:spcAft>
              <a:buSzPts val="3000"/>
              <a:buFont typeface="Arial"/>
              <a:buAutoNum type="arabicPeriod"/>
            </a:pPr>
            <a:r>
              <a:rPr lang="es-EC" sz="1800">
                <a:latin typeface="Arial"/>
                <a:ea typeface="Arial"/>
                <a:cs typeface="Arial"/>
                <a:sym typeface="Arial"/>
              </a:rPr>
              <a:t>José Antonio Pérez Fernández de Velasco, "Gestión por procesos", 4ta Edición, ISBN 978-84-7356-697-1, 2010</a:t>
            </a:r>
            <a:endParaRPr sz="1800">
              <a:latin typeface="Arial"/>
              <a:ea typeface="Arial"/>
              <a:cs typeface="Arial"/>
              <a:sym typeface="Arial"/>
            </a:endParaRPr>
          </a:p>
        </p:txBody>
      </p:sp>
      <p:cxnSp>
        <p:nvCxnSpPr>
          <p:cNvPr id="4672" name="Google Shape;4672;p64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4673" name="Google Shape;4673;p64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4674" name="Google Shape;4674;p64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649</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5"/>
          <p:cNvSpPr txBox="1">
            <a:spLocks noGrp="1"/>
          </p:cNvSpPr>
          <p:nvPr>
            <p:ph type="title"/>
          </p:nvPr>
        </p:nvSpPr>
        <p:spPr>
          <a:xfrm>
            <a:off x="250825" y="188913"/>
            <a:ext cx="8642350" cy="136842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Ejemplo. Set de preguntas para explorar si está presente el atributo. Capacidad para ser operado y controlado</a:t>
            </a:r>
            <a:endParaRPr/>
          </a:p>
        </p:txBody>
      </p:sp>
      <p:sp>
        <p:nvSpPr>
          <p:cNvPr id="580" name="Google Shape;580;p65"/>
          <p:cNvSpPr txBox="1">
            <a:spLocks noGrp="1"/>
          </p:cNvSpPr>
          <p:nvPr>
            <p:ph type="body" idx="1"/>
          </p:nvPr>
        </p:nvSpPr>
        <p:spPr>
          <a:xfrm>
            <a:off x="146649" y="1557338"/>
            <a:ext cx="8622701" cy="452596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Grado en el cual un producto o sistema tiene atributos que lo hacen más fácil de operar y controlar</a:t>
            </a: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El diseño de la interface le lleva a un fácil operación?</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Las operaciones de interface son fáciles de localizar e iniciarlas? </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La interface usa una metáfora reconocible ? (Metáfora: una realidad o concepto se expresa por medio de una realidad o concepto diferentes con los que lo representado guara cierta relación de semejanza)</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Las entradas han sido especificadas para economizar pulsaciones de telas o clics de mouse ?</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La estética ayuda con la comprensión y el uso ?</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6"/>
          <p:cNvSpPr txBox="1">
            <a:spLocks noGrp="1"/>
          </p:cNvSpPr>
          <p:nvPr>
            <p:ph type="title"/>
          </p:nvPr>
        </p:nvSpPr>
        <p:spPr>
          <a:xfrm>
            <a:off x="250825" y="188913"/>
            <a:ext cx="8642350" cy="120856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2800">
                <a:latin typeface="Arial"/>
                <a:ea typeface="Arial"/>
                <a:cs typeface="Arial"/>
                <a:sym typeface="Arial"/>
              </a:rPr>
              <a:t>Ejemplo. Set de preguntas para explorar si está presente el atributo. Protección contra errores de usuario: </a:t>
            </a:r>
            <a:endParaRPr/>
          </a:p>
        </p:txBody>
      </p:sp>
      <p:sp>
        <p:nvSpPr>
          <p:cNvPr id="586" name="Google Shape;586;p66"/>
          <p:cNvSpPr txBox="1">
            <a:spLocks noGrp="1"/>
          </p:cNvSpPr>
          <p:nvPr>
            <p:ph type="body" idx="1"/>
          </p:nvPr>
        </p:nvSpPr>
        <p:spPr>
          <a:xfrm>
            <a:off x="146649" y="1557338"/>
            <a:ext cx="8622701" cy="452596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Grado con el cual el software maneja datos de entrada inválidos o interacción de usuario inapropiada</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El software reconocerá el error si se ingresan datos fuera de los límites definidos. Más importante aún, el software continuará funcionando sin fallas ni degradaciones ?</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La interfaz reconocerá errores comunes de interacción y guiará a los usuarios por el camino correcto?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La interfaz proporciona guías útiles asociada con la funcionalidad del software?</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7"/>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br>
              <a:rPr lang="es-EC">
                <a:latin typeface="Arial"/>
                <a:ea typeface="Arial"/>
                <a:cs typeface="Arial"/>
                <a:sym typeface="Arial"/>
              </a:rPr>
            </a:br>
            <a:r>
              <a:rPr lang="es-EC">
                <a:latin typeface="Arial"/>
                <a:ea typeface="Arial"/>
                <a:cs typeface="Arial"/>
                <a:sym typeface="Arial"/>
              </a:rPr>
              <a:t>Eficiencia de desempeño</a:t>
            </a:r>
            <a:endParaRPr/>
          </a:p>
        </p:txBody>
      </p:sp>
      <p:graphicFrame>
        <p:nvGraphicFramePr>
          <p:cNvPr id="592" name="Google Shape;592;p67"/>
          <p:cNvGraphicFramePr/>
          <p:nvPr/>
        </p:nvGraphicFramePr>
        <p:xfrm>
          <a:off x="297851" y="2316689"/>
          <a:ext cx="3000000" cy="3000000"/>
        </p:xfrm>
        <a:graphic>
          <a:graphicData uri="http://schemas.openxmlformats.org/drawingml/2006/table">
            <a:tbl>
              <a:tblPr firstRow="1" bandRow="1">
                <a:noFill/>
                <a:tableStyleId>{3ED5E62B-5EB3-449B-AB98-16D06887C7FE}</a:tableStyleId>
              </a:tblPr>
              <a:tblGrid>
                <a:gridCol w="1819925">
                  <a:extLst>
                    <a:ext uri="{9D8B030D-6E8A-4147-A177-3AD203B41FA5}">
                      <a16:colId xmlns:a16="http://schemas.microsoft.com/office/drawing/2014/main" val="20000"/>
                    </a:ext>
                  </a:extLst>
                </a:gridCol>
                <a:gridCol w="6866625">
                  <a:extLst>
                    <a:ext uri="{9D8B030D-6E8A-4147-A177-3AD203B41FA5}">
                      <a16:colId xmlns:a16="http://schemas.microsoft.com/office/drawing/2014/main" val="20001"/>
                    </a:ext>
                  </a:extLst>
                </a:gridCol>
              </a:tblGrid>
              <a:tr h="252700">
                <a:tc>
                  <a:txBody>
                    <a:bodyPr/>
                    <a:lstStyle/>
                    <a:p>
                      <a:pPr marL="0" marR="0" lvl="0" indent="0" algn="just" rtl="0">
                        <a:lnSpc>
                          <a:spcPct val="100000"/>
                        </a:lnSpc>
                        <a:spcBef>
                          <a:spcPts val="0"/>
                        </a:spcBef>
                        <a:spcAft>
                          <a:spcPts val="0"/>
                        </a:spcAft>
                        <a:buNone/>
                      </a:pPr>
                      <a:r>
                        <a:rPr lang="es-EC" sz="1200" b="1" u="none" strike="noStrike" cap="none"/>
                        <a:t>Subcaracterística</a:t>
                      </a:r>
                      <a:endParaRPr sz="1200" b="1"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200" b="1" u="none" strike="noStrike" cap="none"/>
                        <a:t>Definición</a:t>
                      </a:r>
                      <a:endParaRPr sz="1200" b="1" u="none" strike="noStrike" cap="none"/>
                    </a:p>
                  </a:txBody>
                  <a:tcPr marL="91425" marR="91425" marT="45725" marB="45725"/>
                </a:tc>
                <a:extLst>
                  <a:ext uri="{0D108BD9-81ED-4DB2-BD59-A6C34878D82A}">
                    <a16:rowId xmlns:a16="http://schemas.microsoft.com/office/drawing/2014/main" val="10000"/>
                  </a:ext>
                </a:extLst>
              </a:tr>
              <a:tr h="917600">
                <a:tc>
                  <a:txBody>
                    <a:bodyPr/>
                    <a:lstStyle/>
                    <a:p>
                      <a:pPr marL="0" marR="0" lvl="0" indent="0" algn="just" rtl="0">
                        <a:lnSpc>
                          <a:spcPct val="100000"/>
                        </a:lnSpc>
                        <a:spcBef>
                          <a:spcPts val="0"/>
                        </a:spcBef>
                        <a:spcAft>
                          <a:spcPts val="0"/>
                        </a:spcAft>
                        <a:buNone/>
                      </a:pPr>
                      <a:r>
                        <a:rPr lang="es-EC" sz="1600" u="none" strike="noStrike" cap="none"/>
                        <a:t>Comportamiento temporal</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la respuesta, los tiempos de procesamiento y las tasas de rendimiento de un producto o sistema satisfacen los requisitos al desempeñar sus funciones</a:t>
                      </a:r>
                      <a:endParaRPr sz="1600" u="none" strike="noStrike" cap="none"/>
                    </a:p>
                  </a:txBody>
                  <a:tcPr marL="91425" marR="91425" marT="45725" marB="45725"/>
                </a:tc>
                <a:extLst>
                  <a:ext uri="{0D108BD9-81ED-4DB2-BD59-A6C34878D82A}">
                    <a16:rowId xmlns:a16="http://schemas.microsoft.com/office/drawing/2014/main" val="10001"/>
                  </a:ext>
                </a:extLst>
              </a:tr>
              <a:tr h="1064325">
                <a:tc>
                  <a:txBody>
                    <a:bodyPr/>
                    <a:lstStyle/>
                    <a:p>
                      <a:pPr marL="0" marR="0" lvl="0" indent="0" algn="just" rtl="0">
                        <a:lnSpc>
                          <a:spcPct val="100000"/>
                        </a:lnSpc>
                        <a:spcBef>
                          <a:spcPts val="0"/>
                        </a:spcBef>
                        <a:spcAft>
                          <a:spcPts val="0"/>
                        </a:spcAft>
                        <a:buNone/>
                      </a:pPr>
                      <a:r>
                        <a:rPr lang="es-EC" sz="1600" u="none" strike="noStrike" cap="none"/>
                        <a:t>Utilización de recursos</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Las cantidades y tipos de recursos utilizados cuando el software lleva a cabo su función bajo condiciones determinadas. Los recursos humanos están incluidos como parte de la eficiencia.</a:t>
                      </a:r>
                      <a:endParaRPr sz="1600" u="none" strike="noStrike" cap="none"/>
                    </a:p>
                  </a:txBody>
                  <a:tcPr marL="91425" marR="91425" marT="45725" marB="45725"/>
                </a:tc>
                <a:extLst>
                  <a:ext uri="{0D108BD9-81ED-4DB2-BD59-A6C34878D82A}">
                    <a16:rowId xmlns:a16="http://schemas.microsoft.com/office/drawing/2014/main" val="10002"/>
                  </a:ext>
                </a:extLst>
              </a:tr>
              <a:tr h="1372700">
                <a:tc>
                  <a:txBody>
                    <a:bodyPr/>
                    <a:lstStyle/>
                    <a:p>
                      <a:pPr marL="0" marR="0" lvl="0" indent="0" algn="just" rtl="0">
                        <a:lnSpc>
                          <a:spcPct val="100000"/>
                        </a:lnSpc>
                        <a:spcBef>
                          <a:spcPts val="0"/>
                        </a:spcBef>
                        <a:spcAft>
                          <a:spcPts val="0"/>
                        </a:spcAft>
                        <a:buNone/>
                      </a:pPr>
                      <a:r>
                        <a:rPr lang="es-EC" sz="1600" u="none" strike="noStrike" cap="none"/>
                        <a:t>Capacidad</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que los límites máximos de un parámetro de un producto o sistema software satisfacen los requisitos. Los parámetros podrían incluir por ejemplo: el número de usuarios concurrentes, el ancho de banda de la comunicación, la tasa de rendimiento de las transacciones, el tamaño de la base de datos.</a:t>
                      </a:r>
                      <a:endParaRPr sz="1600" u="none" strike="noStrike" cap="none"/>
                    </a:p>
                  </a:txBody>
                  <a:tcPr marL="91425" marR="91425" marT="45725" marB="45725"/>
                </a:tc>
                <a:extLst>
                  <a:ext uri="{0D108BD9-81ED-4DB2-BD59-A6C34878D82A}">
                    <a16:rowId xmlns:a16="http://schemas.microsoft.com/office/drawing/2014/main" val="10003"/>
                  </a:ext>
                </a:extLst>
              </a:tr>
            </a:tbl>
          </a:graphicData>
        </a:graphic>
      </p:graphicFrame>
      <p:sp>
        <p:nvSpPr>
          <p:cNvPr id="593" name="Google Shape;593;p67"/>
          <p:cNvSpPr/>
          <p:nvPr/>
        </p:nvSpPr>
        <p:spPr>
          <a:xfrm>
            <a:off x="215900" y="1450951"/>
            <a:ext cx="8850462"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Esta característica representa el desempeño relativo a la cantidad de recursos utilizados bajo condiciones establecidas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8"/>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Adecuación funcional</a:t>
            </a:r>
            <a:endParaRPr/>
          </a:p>
        </p:txBody>
      </p:sp>
      <p:graphicFrame>
        <p:nvGraphicFramePr>
          <p:cNvPr id="599" name="Google Shape;599;p68"/>
          <p:cNvGraphicFramePr/>
          <p:nvPr/>
        </p:nvGraphicFramePr>
        <p:xfrm>
          <a:off x="215900" y="2577830"/>
          <a:ext cx="3000000" cy="3000000"/>
        </p:xfrm>
        <a:graphic>
          <a:graphicData uri="http://schemas.openxmlformats.org/drawingml/2006/table">
            <a:tbl>
              <a:tblPr firstRow="1" bandRow="1">
                <a:noFill/>
                <a:tableStyleId>{3ED5E62B-5EB3-449B-AB98-16D06887C7FE}</a:tableStyleId>
              </a:tblPr>
              <a:tblGrid>
                <a:gridCol w="1583725">
                  <a:extLst>
                    <a:ext uri="{9D8B030D-6E8A-4147-A177-3AD203B41FA5}">
                      <a16:colId xmlns:a16="http://schemas.microsoft.com/office/drawing/2014/main" val="20000"/>
                    </a:ext>
                  </a:extLst>
                </a:gridCol>
                <a:gridCol w="7344375">
                  <a:extLst>
                    <a:ext uri="{9D8B030D-6E8A-4147-A177-3AD203B41FA5}">
                      <a16:colId xmlns:a16="http://schemas.microsoft.com/office/drawing/2014/main" val="20001"/>
                    </a:ext>
                  </a:extLst>
                </a:gridCol>
              </a:tblGrid>
              <a:tr h="376000">
                <a:tc>
                  <a:txBody>
                    <a:bodyPr/>
                    <a:lstStyle/>
                    <a:p>
                      <a:pPr marL="0" marR="0" lvl="0" indent="0" algn="l" rtl="0">
                        <a:lnSpc>
                          <a:spcPct val="100000"/>
                        </a:lnSpc>
                        <a:spcBef>
                          <a:spcPts val="0"/>
                        </a:spcBef>
                        <a:spcAft>
                          <a:spcPts val="0"/>
                        </a:spcAft>
                        <a:buNone/>
                      </a:pPr>
                      <a:r>
                        <a:rPr lang="es-EC" sz="1200" b="1" u="none" strike="noStrike" cap="none"/>
                        <a:t>Subcaracterística</a:t>
                      </a:r>
                      <a:endParaRPr sz="1200" b="1"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200" b="1" u="none" strike="noStrike" cap="none"/>
                        <a:t>Definición</a:t>
                      </a:r>
                      <a:endParaRPr sz="1200" b="1" u="none" strike="noStrike" cap="none"/>
                    </a:p>
                  </a:txBody>
                  <a:tcPr marL="91425" marR="91425" marT="45725" marB="45725"/>
                </a:tc>
                <a:extLst>
                  <a:ext uri="{0D108BD9-81ED-4DB2-BD59-A6C34878D82A}">
                    <a16:rowId xmlns:a16="http://schemas.microsoft.com/office/drawing/2014/main" val="10000"/>
                  </a:ext>
                </a:extLst>
              </a:tr>
              <a:tr h="823050">
                <a:tc>
                  <a:txBody>
                    <a:bodyPr/>
                    <a:lstStyle/>
                    <a:p>
                      <a:pPr marL="0" marR="0" lvl="0" indent="0" algn="l" rtl="0">
                        <a:lnSpc>
                          <a:spcPct val="100000"/>
                        </a:lnSpc>
                        <a:spcBef>
                          <a:spcPts val="0"/>
                        </a:spcBef>
                        <a:spcAft>
                          <a:spcPts val="0"/>
                        </a:spcAft>
                        <a:buNone/>
                      </a:pPr>
                      <a:r>
                        <a:rPr lang="es-EC" sz="1600" b="0" i="0" u="none" strike="noStrike" cap="none">
                          <a:solidFill>
                            <a:schemeClr val="dk1"/>
                          </a:solidFill>
                          <a:latin typeface="Arial"/>
                          <a:ea typeface="Arial"/>
                          <a:cs typeface="Arial"/>
                          <a:sym typeface="Arial"/>
                        </a:rPr>
                        <a:t>Completitud funcional</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b="0" i="0" u="none" strike="noStrike" cap="none">
                          <a:solidFill>
                            <a:schemeClr val="dk1"/>
                          </a:solidFill>
                          <a:latin typeface="Arial"/>
                          <a:ea typeface="Arial"/>
                          <a:cs typeface="Arial"/>
                          <a:sym typeface="Arial"/>
                        </a:rPr>
                        <a:t>Grado en que el conjunto de funciones cubre todas las tareas y objetivos de usuario especificados. (No interesa si la funcionalidad entregada es correcta o apropiada, solo si está presente la funcionalidad en el producto)</a:t>
                      </a:r>
                      <a:endParaRPr sz="1600" u="none" strike="noStrike" cap="none"/>
                    </a:p>
                  </a:txBody>
                  <a:tcPr marL="91425" marR="91425" marT="45725" marB="45725"/>
                </a:tc>
                <a:extLst>
                  <a:ext uri="{0D108BD9-81ED-4DB2-BD59-A6C34878D82A}">
                    <a16:rowId xmlns:a16="http://schemas.microsoft.com/office/drawing/2014/main" val="10001"/>
                  </a:ext>
                </a:extLst>
              </a:tr>
              <a:tr h="823050">
                <a:tc>
                  <a:txBody>
                    <a:bodyPr/>
                    <a:lstStyle/>
                    <a:p>
                      <a:pPr marL="0" marR="0" lvl="0" indent="0" algn="l" rtl="0">
                        <a:lnSpc>
                          <a:spcPct val="100000"/>
                        </a:lnSpc>
                        <a:spcBef>
                          <a:spcPts val="0"/>
                        </a:spcBef>
                        <a:spcAft>
                          <a:spcPts val="0"/>
                        </a:spcAft>
                        <a:buNone/>
                      </a:pPr>
                      <a:r>
                        <a:rPr lang="es-EC" sz="1600" b="0" i="0" u="none" strike="noStrike" cap="none">
                          <a:solidFill>
                            <a:schemeClr val="dk1"/>
                          </a:solidFill>
                          <a:latin typeface="Arial"/>
                          <a:ea typeface="Arial"/>
                          <a:cs typeface="Arial"/>
                          <a:sym typeface="Arial"/>
                        </a:rPr>
                        <a:t>Exactitud funcional</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b="0" i="0" u="none" strike="noStrike" cap="none">
                          <a:solidFill>
                            <a:schemeClr val="dk1"/>
                          </a:solidFill>
                          <a:latin typeface="Arial"/>
                          <a:ea typeface="Arial"/>
                          <a:cs typeface="Arial"/>
                          <a:sym typeface="Arial"/>
                        </a:rPr>
                        <a:t>Grado en que un producto o sistema ofrece los resultados correctos con el grado necesario de precisión. (Algoritmos correctos, cálculos correctos, tiempos exactos)</a:t>
                      </a:r>
                      <a:endParaRPr sz="1600" u="none" strike="noStrike" cap="none"/>
                    </a:p>
                  </a:txBody>
                  <a:tcPr marL="91425" marR="91425" marT="45725" marB="45725"/>
                </a:tc>
                <a:extLst>
                  <a:ext uri="{0D108BD9-81ED-4DB2-BD59-A6C34878D82A}">
                    <a16:rowId xmlns:a16="http://schemas.microsoft.com/office/drawing/2014/main" val="10002"/>
                  </a:ext>
                </a:extLst>
              </a:tr>
              <a:tr h="2042400">
                <a:tc>
                  <a:txBody>
                    <a:bodyPr/>
                    <a:lstStyle/>
                    <a:p>
                      <a:pPr marL="0" marR="0" lvl="0" indent="0" algn="l" rtl="0">
                        <a:lnSpc>
                          <a:spcPct val="100000"/>
                        </a:lnSpc>
                        <a:spcBef>
                          <a:spcPts val="0"/>
                        </a:spcBef>
                        <a:spcAft>
                          <a:spcPts val="0"/>
                        </a:spcAft>
                        <a:buNone/>
                      </a:pPr>
                      <a:r>
                        <a:rPr lang="es-EC" sz="1600" b="0" i="0" u="none" strike="noStrike" cap="none">
                          <a:solidFill>
                            <a:schemeClr val="dk1"/>
                          </a:solidFill>
                          <a:latin typeface="Arial"/>
                          <a:ea typeface="Arial"/>
                          <a:cs typeface="Arial"/>
                          <a:sym typeface="Arial"/>
                        </a:rPr>
                        <a:t>Adecuación funcional</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b="0" i="0" u="none" strike="noStrike" cap="none">
                          <a:solidFill>
                            <a:schemeClr val="dk1"/>
                          </a:solidFill>
                          <a:latin typeface="Arial"/>
                          <a:ea typeface="Arial"/>
                          <a:cs typeface="Arial"/>
                          <a:sym typeface="Arial"/>
                        </a:rPr>
                        <a:t>Grado en que las funciones facilitan la realización de tareas y objetivos especificados. Adecuación funcional hace referencia a que el producto software no es el fin en sí mismo, este da soporte a los usuarios en hacer sus trabajos reales.  El software es una herramienta para hacer el trabajo rápido y mas contable. </a:t>
                      </a:r>
                      <a:endParaRPr/>
                    </a:p>
                    <a:p>
                      <a:pPr marL="0" marR="0" lvl="0" indent="0" algn="just" rtl="0">
                        <a:lnSpc>
                          <a:spcPct val="100000"/>
                        </a:lnSpc>
                        <a:spcBef>
                          <a:spcPts val="0"/>
                        </a:spcBef>
                        <a:spcAft>
                          <a:spcPts val="0"/>
                        </a:spcAft>
                        <a:buNone/>
                      </a:pPr>
                      <a:r>
                        <a:rPr lang="es-EC" sz="1600" b="0" i="0" u="none" strike="noStrike" cap="none">
                          <a:solidFill>
                            <a:schemeClr val="dk1"/>
                          </a:solidFill>
                          <a:latin typeface="Arial"/>
                          <a:ea typeface="Arial"/>
                          <a:cs typeface="Arial"/>
                          <a:sym typeface="Arial"/>
                        </a:rPr>
                        <a:t>Un ejemplo de adecuación funcional: al usuario se le presentan únicamente los pasos necesarios para completar una tarea, excluyendo cualquier paso innecesario.</a:t>
                      </a:r>
                      <a:endParaRPr sz="1600" u="none" strike="noStrike" cap="none"/>
                    </a:p>
                  </a:txBody>
                  <a:tcPr marL="91425" marR="91425" marT="45725" marB="45725"/>
                </a:tc>
                <a:extLst>
                  <a:ext uri="{0D108BD9-81ED-4DB2-BD59-A6C34878D82A}">
                    <a16:rowId xmlns:a16="http://schemas.microsoft.com/office/drawing/2014/main" val="10003"/>
                  </a:ext>
                </a:extLst>
              </a:tr>
            </a:tbl>
          </a:graphicData>
        </a:graphic>
      </p:graphicFrame>
      <p:sp>
        <p:nvSpPr>
          <p:cNvPr id="600" name="Google Shape;600;p68"/>
          <p:cNvSpPr/>
          <p:nvPr/>
        </p:nvSpPr>
        <p:spPr>
          <a:xfrm>
            <a:off x="215900" y="1321554"/>
            <a:ext cx="8850462"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Representa la capacidad del producto software para proporcionar funciones que satisfacen las necesidades declaradas e implícitas, cuando el producto se usa en las condiciones especificada</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69"/>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 2 </a:t>
            </a:r>
            <a:endParaRPr sz="4000" b="1" i="0" u="none" strike="noStrike" cap="none">
              <a:solidFill>
                <a:srgbClr val="92D050"/>
              </a:solidFill>
              <a:latin typeface="Arial"/>
              <a:ea typeface="Arial"/>
              <a:cs typeface="Arial"/>
              <a:sym typeface="Arial"/>
            </a:endParaRPr>
          </a:p>
        </p:txBody>
      </p:sp>
      <p:sp>
        <p:nvSpPr>
          <p:cNvPr id="606" name="Google Shape;606;p69"/>
          <p:cNvSpPr txBox="1">
            <a:spLocks noGrp="1"/>
          </p:cNvSpPr>
          <p:nvPr>
            <p:ph type="body" idx="4294967295"/>
          </p:nvPr>
        </p:nvSpPr>
        <p:spPr>
          <a:xfrm>
            <a:off x="347491" y="1812419"/>
            <a:ext cx="8477532"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Seleccione 4 sub características de calidad.</a:t>
            </a:r>
            <a:endParaRPr/>
          </a:p>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Desarrolle un set de preguntas para explorar si está presentes cada una de las 4 sub características del estándar de calidad del producto.</a:t>
            </a: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607" name="Google Shape;607;p6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608" name="Google Shape;608;p6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609" name="Google Shape;609;p6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7"/>
          <p:cNvSpPr txBox="1">
            <a:spLocks noGrp="1"/>
          </p:cNvSpPr>
          <p:nvPr>
            <p:ph type="ctrTitle" idx="4294967295"/>
          </p:nvPr>
        </p:nvSpPr>
        <p:spPr>
          <a:xfrm>
            <a:off x="699776" y="2583350"/>
            <a:ext cx="7738949" cy="92249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Calidad no es Excelencia!</a:t>
            </a:r>
            <a:endParaRPr sz="4000" b="1" i="0" u="none" strike="noStrike" cap="none">
              <a:solidFill>
                <a:srgbClr val="1C405D"/>
              </a:solidFill>
              <a:latin typeface="Arial"/>
              <a:ea typeface="Arial"/>
              <a:cs typeface="Arial"/>
              <a:sym typeface="Arial"/>
            </a:endParaRPr>
          </a:p>
        </p:txBody>
      </p:sp>
      <p:cxnSp>
        <p:nvCxnSpPr>
          <p:cNvPr id="84" name="Google Shape;84;p7"/>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85" name="Google Shape;85;p7"/>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86" name="Google Shape;86;p7"/>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0"/>
          <p:cNvSpPr txBox="1">
            <a:spLocks noGrp="1"/>
          </p:cNvSpPr>
          <p:nvPr>
            <p:ph type="title"/>
          </p:nvPr>
        </p:nvSpPr>
        <p:spPr>
          <a:xfrm>
            <a:off x="421481" y="266551"/>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Modelo de calidad del producto software: ISO/IEC 25010:2011</a:t>
            </a:r>
            <a:endParaRPr sz="3600">
              <a:latin typeface="Arial"/>
              <a:ea typeface="Arial"/>
              <a:cs typeface="Arial"/>
              <a:sym typeface="Arial"/>
            </a:endParaRPr>
          </a:p>
        </p:txBody>
      </p:sp>
      <p:pic>
        <p:nvPicPr>
          <p:cNvPr id="615" name="Google Shape;615;p70"/>
          <p:cNvPicPr preferRelativeResize="0"/>
          <p:nvPr/>
        </p:nvPicPr>
        <p:blipFill rotWithShape="1">
          <a:blip r:embed="rId3">
            <a:alphaModFix/>
          </a:blip>
          <a:srcRect/>
          <a:stretch/>
        </p:blipFill>
        <p:spPr>
          <a:xfrm>
            <a:off x="195430" y="1383637"/>
            <a:ext cx="8681701" cy="51604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1"/>
          <p:cNvSpPr txBox="1">
            <a:spLocks noGrp="1"/>
          </p:cNvSpPr>
          <p:nvPr>
            <p:ph type="title"/>
          </p:nvPr>
        </p:nvSpPr>
        <p:spPr>
          <a:xfrm>
            <a:off x="395288" y="188914"/>
            <a:ext cx="8229600" cy="91526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Compatibilidad</a:t>
            </a:r>
            <a:endParaRPr/>
          </a:p>
        </p:txBody>
      </p:sp>
      <p:graphicFrame>
        <p:nvGraphicFramePr>
          <p:cNvPr id="621" name="Google Shape;621;p71"/>
          <p:cNvGraphicFramePr/>
          <p:nvPr/>
        </p:nvGraphicFramePr>
        <p:xfrm>
          <a:off x="297851" y="2428832"/>
          <a:ext cx="3000000" cy="3000000"/>
        </p:xfrm>
        <a:graphic>
          <a:graphicData uri="http://schemas.openxmlformats.org/drawingml/2006/table">
            <a:tbl>
              <a:tblPr firstRow="1" bandRow="1">
                <a:noFill/>
                <a:tableStyleId>{3ED5E62B-5EB3-449B-AB98-16D06887C7FE}</a:tableStyleId>
              </a:tblPr>
              <a:tblGrid>
                <a:gridCol w="1819925">
                  <a:extLst>
                    <a:ext uri="{9D8B030D-6E8A-4147-A177-3AD203B41FA5}">
                      <a16:colId xmlns:a16="http://schemas.microsoft.com/office/drawing/2014/main" val="20000"/>
                    </a:ext>
                  </a:extLst>
                </a:gridCol>
                <a:gridCol w="6866625">
                  <a:extLst>
                    <a:ext uri="{9D8B030D-6E8A-4147-A177-3AD203B41FA5}">
                      <a16:colId xmlns:a16="http://schemas.microsoft.com/office/drawing/2014/main" val="20001"/>
                    </a:ext>
                  </a:extLst>
                </a:gridCol>
              </a:tblGrid>
              <a:tr h="252700">
                <a:tc>
                  <a:txBody>
                    <a:bodyPr/>
                    <a:lstStyle/>
                    <a:p>
                      <a:pPr marL="0" marR="0" lvl="0" indent="0" algn="l" rtl="0">
                        <a:lnSpc>
                          <a:spcPct val="100000"/>
                        </a:lnSpc>
                        <a:spcBef>
                          <a:spcPts val="0"/>
                        </a:spcBef>
                        <a:spcAft>
                          <a:spcPts val="0"/>
                        </a:spcAft>
                        <a:buNone/>
                      </a:pPr>
                      <a:r>
                        <a:rPr lang="es-EC" sz="1200" b="1" u="none" strike="noStrike" cap="none"/>
                        <a:t>Subcaracterística</a:t>
                      </a:r>
                      <a:endParaRPr sz="1200" b="1"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200" b="1" u="none" strike="noStrike" cap="none"/>
                        <a:t>Definición</a:t>
                      </a:r>
                      <a:endParaRPr sz="1200" b="1" u="none" strike="noStrike" cap="none"/>
                    </a:p>
                  </a:txBody>
                  <a:tcPr marL="91425" marR="91425" marT="45725" marB="45725"/>
                </a:tc>
                <a:extLst>
                  <a:ext uri="{0D108BD9-81ED-4DB2-BD59-A6C34878D82A}">
                    <a16:rowId xmlns:a16="http://schemas.microsoft.com/office/drawing/2014/main" val="10000"/>
                  </a:ext>
                </a:extLst>
              </a:tr>
              <a:tr h="917600">
                <a:tc>
                  <a:txBody>
                    <a:bodyPr/>
                    <a:lstStyle/>
                    <a:p>
                      <a:pPr marL="0" marR="0" lvl="0" indent="0" algn="l" rtl="0">
                        <a:lnSpc>
                          <a:spcPct val="100000"/>
                        </a:lnSpc>
                        <a:spcBef>
                          <a:spcPts val="0"/>
                        </a:spcBef>
                        <a:spcAft>
                          <a:spcPts val="0"/>
                        </a:spcAft>
                        <a:buNone/>
                      </a:pPr>
                      <a:r>
                        <a:rPr lang="es-EC" sz="1600" u="none" strike="noStrike" cap="none"/>
                        <a:t>Coexistencia</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producto puede realizar sus funciones requeridas eficientemente mientras comparte un ambiente y recursos comunes con otros productos, sin un impacto perjudicial en ningún otro producto.</a:t>
                      </a:r>
                      <a:endParaRPr sz="1600" u="none" strike="noStrike" cap="none"/>
                    </a:p>
                  </a:txBody>
                  <a:tcPr marL="91425" marR="91425" marT="45725" marB="45725"/>
                </a:tc>
                <a:extLst>
                  <a:ext uri="{0D108BD9-81ED-4DB2-BD59-A6C34878D82A}">
                    <a16:rowId xmlns:a16="http://schemas.microsoft.com/office/drawing/2014/main" val="10001"/>
                  </a:ext>
                </a:extLst>
              </a:tr>
              <a:tr h="1064325">
                <a:tc>
                  <a:txBody>
                    <a:bodyPr/>
                    <a:lstStyle/>
                    <a:p>
                      <a:pPr marL="0" marR="0" lvl="0" indent="0" algn="l" rtl="0">
                        <a:lnSpc>
                          <a:spcPct val="100000"/>
                        </a:lnSpc>
                        <a:spcBef>
                          <a:spcPts val="0"/>
                        </a:spcBef>
                        <a:spcAft>
                          <a:spcPts val="0"/>
                        </a:spcAft>
                        <a:buNone/>
                      </a:pPr>
                      <a:r>
                        <a:rPr lang="es-EC" sz="1600" u="none" strike="noStrike" cap="none"/>
                        <a:t>Interoperabilidad</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dos o más sistemas, productos o componentes pueden intercambiar información y usar la información que ha sido intercambiada</a:t>
                      </a:r>
                      <a:endParaRPr sz="1600" u="none" strike="noStrike" cap="none"/>
                    </a:p>
                  </a:txBody>
                  <a:tcPr marL="91425" marR="91425" marT="45725" marB="45725"/>
                </a:tc>
                <a:extLst>
                  <a:ext uri="{0D108BD9-81ED-4DB2-BD59-A6C34878D82A}">
                    <a16:rowId xmlns:a16="http://schemas.microsoft.com/office/drawing/2014/main" val="10002"/>
                  </a:ext>
                </a:extLst>
              </a:tr>
            </a:tbl>
          </a:graphicData>
        </a:graphic>
      </p:graphicFrame>
      <p:sp>
        <p:nvSpPr>
          <p:cNvPr id="622" name="Google Shape;622;p71"/>
          <p:cNvSpPr/>
          <p:nvPr/>
        </p:nvSpPr>
        <p:spPr>
          <a:xfrm>
            <a:off x="215900" y="1169988"/>
            <a:ext cx="8850462"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Grado en el cual un producto, sistema o componente pueden intercambiar información con otros productos, sistemas o componentes, y realizar sus funciones requeridas, mientras que comparte el mismo ambiente de hardware o software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2"/>
          <p:cNvSpPr txBox="1">
            <a:spLocks noGrp="1"/>
          </p:cNvSpPr>
          <p:nvPr>
            <p:ph type="title"/>
          </p:nvPr>
        </p:nvSpPr>
        <p:spPr>
          <a:xfrm>
            <a:off x="395288" y="188913"/>
            <a:ext cx="8229600" cy="89481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Fiabilidad</a:t>
            </a:r>
            <a:endParaRPr/>
          </a:p>
        </p:txBody>
      </p:sp>
      <p:graphicFrame>
        <p:nvGraphicFramePr>
          <p:cNvPr id="628" name="Google Shape;628;p72"/>
          <p:cNvGraphicFramePr/>
          <p:nvPr/>
        </p:nvGraphicFramePr>
        <p:xfrm>
          <a:off x="297851" y="3392048"/>
          <a:ext cx="3000000" cy="3000000"/>
        </p:xfrm>
        <a:graphic>
          <a:graphicData uri="http://schemas.openxmlformats.org/drawingml/2006/table">
            <a:tbl>
              <a:tblPr firstRow="1" bandRow="1">
                <a:noFill/>
                <a:tableStyleId>{3ED5E62B-5EB3-449B-AB98-16D06887C7FE}</a:tableStyleId>
              </a:tblPr>
              <a:tblGrid>
                <a:gridCol w="1988150">
                  <a:extLst>
                    <a:ext uri="{9D8B030D-6E8A-4147-A177-3AD203B41FA5}">
                      <a16:colId xmlns:a16="http://schemas.microsoft.com/office/drawing/2014/main" val="20000"/>
                    </a:ext>
                  </a:extLst>
                </a:gridCol>
                <a:gridCol w="6698400">
                  <a:extLst>
                    <a:ext uri="{9D8B030D-6E8A-4147-A177-3AD203B41FA5}">
                      <a16:colId xmlns:a16="http://schemas.microsoft.com/office/drawing/2014/main" val="20001"/>
                    </a:ext>
                  </a:extLst>
                </a:gridCol>
              </a:tblGrid>
              <a:tr h="300425">
                <a:tc>
                  <a:txBody>
                    <a:bodyPr/>
                    <a:lstStyle/>
                    <a:p>
                      <a:pPr marL="0" marR="0" lvl="0" indent="0" algn="l" rtl="0">
                        <a:lnSpc>
                          <a:spcPct val="100000"/>
                        </a:lnSpc>
                        <a:spcBef>
                          <a:spcPts val="0"/>
                        </a:spcBef>
                        <a:spcAft>
                          <a:spcPts val="0"/>
                        </a:spcAft>
                        <a:buNone/>
                      </a:pPr>
                      <a:r>
                        <a:rPr lang="es-EC" sz="1200" b="1" u="none" strike="noStrike" cap="none"/>
                        <a:t>Subcaracterística</a:t>
                      </a:r>
                      <a:endParaRPr sz="1200" b="1"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200" b="1" u="none" strike="noStrike" cap="none"/>
                        <a:t>Definición</a:t>
                      </a:r>
                      <a:endParaRPr sz="1200" b="1" u="none" strike="noStrike" cap="none"/>
                    </a:p>
                  </a:txBody>
                  <a:tcPr marL="91425" marR="91425" marT="45725" marB="45725"/>
                </a:tc>
                <a:extLst>
                  <a:ext uri="{0D108BD9-81ED-4DB2-BD59-A6C34878D82A}">
                    <a16:rowId xmlns:a16="http://schemas.microsoft.com/office/drawing/2014/main" val="10000"/>
                  </a:ext>
                </a:extLst>
              </a:tr>
              <a:tr h="522900">
                <a:tc>
                  <a:txBody>
                    <a:bodyPr/>
                    <a:lstStyle/>
                    <a:p>
                      <a:pPr marL="0" marR="0" lvl="0" indent="0" algn="l" rtl="0">
                        <a:lnSpc>
                          <a:spcPct val="100000"/>
                        </a:lnSpc>
                        <a:spcBef>
                          <a:spcPts val="0"/>
                        </a:spcBef>
                        <a:spcAft>
                          <a:spcPts val="0"/>
                        </a:spcAft>
                        <a:buNone/>
                      </a:pPr>
                      <a:r>
                        <a:rPr lang="es-EC" sz="1600" u="none" strike="noStrike" cap="none"/>
                        <a:t>Madurez</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producto satisface las necesidades de fiabilidad en condiciones de operación normales</a:t>
                      </a:r>
                      <a:endParaRPr sz="1600" u="none" strike="noStrike" cap="none"/>
                    </a:p>
                  </a:txBody>
                  <a:tcPr marL="91425" marR="91425" marT="45725" marB="45725"/>
                </a:tc>
                <a:extLst>
                  <a:ext uri="{0D108BD9-81ED-4DB2-BD59-A6C34878D82A}">
                    <a16:rowId xmlns:a16="http://schemas.microsoft.com/office/drawing/2014/main" val="10001"/>
                  </a:ext>
                </a:extLst>
              </a:tr>
              <a:tr h="544300">
                <a:tc>
                  <a:txBody>
                    <a:bodyPr/>
                    <a:lstStyle/>
                    <a:p>
                      <a:pPr marL="0" marR="0" lvl="0" indent="0" algn="l" rtl="0">
                        <a:lnSpc>
                          <a:spcPct val="100000"/>
                        </a:lnSpc>
                        <a:spcBef>
                          <a:spcPts val="0"/>
                        </a:spcBef>
                        <a:spcAft>
                          <a:spcPts val="0"/>
                        </a:spcAft>
                        <a:buNone/>
                      </a:pPr>
                      <a:r>
                        <a:rPr lang="es-EC" sz="1600" u="none" strike="noStrike" cap="none"/>
                        <a:t>Disponibilidad</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producto es operativo y accesible cuando se lo requiere para el uso. La disponibilidad puede ser evaluada por la proporción de tiempo total durante el cual el producto está en un estado activo.</a:t>
                      </a:r>
                      <a:endParaRPr sz="1600" u="none" strike="noStrike" cap="none"/>
                    </a:p>
                  </a:txBody>
                  <a:tcPr marL="91425" marR="91425" marT="45725" marB="45725"/>
                </a:tc>
                <a:extLst>
                  <a:ext uri="{0D108BD9-81ED-4DB2-BD59-A6C34878D82A}">
                    <a16:rowId xmlns:a16="http://schemas.microsoft.com/office/drawing/2014/main" val="10002"/>
                  </a:ext>
                </a:extLst>
              </a:tr>
              <a:tr h="529475">
                <a:tc>
                  <a:txBody>
                    <a:bodyPr/>
                    <a:lstStyle/>
                    <a:p>
                      <a:pPr marL="0" marR="0" lvl="0" indent="0" algn="l" rtl="0">
                        <a:lnSpc>
                          <a:spcPct val="100000"/>
                        </a:lnSpc>
                        <a:spcBef>
                          <a:spcPts val="0"/>
                        </a:spcBef>
                        <a:spcAft>
                          <a:spcPts val="0"/>
                        </a:spcAft>
                        <a:buNone/>
                      </a:pPr>
                      <a:r>
                        <a:rPr lang="es-EC" sz="1600" u="none" strike="noStrike" cap="none"/>
                        <a:t>Tolerancia a fallos</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producto opera según lo previsto a pesar de la presencia de errores de hardware o software</a:t>
                      </a:r>
                      <a:endParaRPr sz="1600" u="none" strike="noStrike" cap="none"/>
                    </a:p>
                  </a:txBody>
                  <a:tcPr marL="91425" marR="91425" marT="45725" marB="45725"/>
                </a:tc>
                <a:extLst>
                  <a:ext uri="{0D108BD9-81ED-4DB2-BD59-A6C34878D82A}">
                    <a16:rowId xmlns:a16="http://schemas.microsoft.com/office/drawing/2014/main" val="10003"/>
                  </a:ext>
                </a:extLst>
              </a:tr>
              <a:tr h="483075">
                <a:tc>
                  <a:txBody>
                    <a:bodyPr/>
                    <a:lstStyle/>
                    <a:p>
                      <a:pPr marL="0" marR="0" lvl="0" indent="0" algn="l" rtl="0">
                        <a:lnSpc>
                          <a:spcPct val="100000"/>
                        </a:lnSpc>
                        <a:spcBef>
                          <a:spcPts val="0"/>
                        </a:spcBef>
                        <a:spcAft>
                          <a:spcPts val="0"/>
                        </a:spcAft>
                        <a:buNone/>
                      </a:pPr>
                      <a:r>
                        <a:rPr lang="es-EC" sz="1600" u="none" strike="noStrike" cap="none"/>
                        <a:t>Capacidad de recuperación</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en el caso de una interrupción o falla, un producto puede recuperar los datos directamente afectados y re-establecer el estado deseado del sistema</a:t>
                      </a:r>
                      <a:endParaRPr sz="1600" u="none" strike="noStrike" cap="none"/>
                    </a:p>
                  </a:txBody>
                  <a:tcPr marL="91425" marR="91425" marT="45725" marB="45725"/>
                </a:tc>
                <a:extLst>
                  <a:ext uri="{0D108BD9-81ED-4DB2-BD59-A6C34878D82A}">
                    <a16:rowId xmlns:a16="http://schemas.microsoft.com/office/drawing/2014/main" val="10004"/>
                  </a:ext>
                </a:extLst>
              </a:tr>
            </a:tbl>
          </a:graphicData>
        </a:graphic>
      </p:graphicFrame>
      <p:sp>
        <p:nvSpPr>
          <p:cNvPr id="629" name="Google Shape;629;p72"/>
          <p:cNvSpPr/>
          <p:nvPr/>
        </p:nvSpPr>
        <p:spPr>
          <a:xfrm>
            <a:off x="215900" y="1083724"/>
            <a:ext cx="8850462" cy="23083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Grado con que un sistema o componente desempeña  las funciones especificadas, cuando se usa bajo unas condiciones y periodo de tiempo determinados. Las limitaciones de la confiabilidad se deben a fallas en los requisitos, diseño o implementación, o debido a cambios contextuales.</a:t>
            </a:r>
            <a:endParaRPr/>
          </a:p>
          <a:p>
            <a:pPr marL="0" marR="0" lvl="0" indent="0" algn="just"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Las características de confianza incluyen disponibilidad y sus factores inherentes o externos, tales como disponibilidad, confiabilidad (incluyendo tolerancia al error y capacidad de recuperación), seguridad (incluyendo confidencialidad e integridad), capacidad de mantenimiento, durabilidad y soporte de mantenimiento</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3"/>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Seguridad</a:t>
            </a:r>
            <a:endParaRPr/>
          </a:p>
        </p:txBody>
      </p:sp>
      <p:graphicFrame>
        <p:nvGraphicFramePr>
          <p:cNvPr id="635" name="Google Shape;635;p73"/>
          <p:cNvGraphicFramePr/>
          <p:nvPr/>
        </p:nvGraphicFramePr>
        <p:xfrm>
          <a:off x="297851" y="2316689"/>
          <a:ext cx="3000000" cy="3000000"/>
        </p:xfrm>
        <a:graphic>
          <a:graphicData uri="http://schemas.openxmlformats.org/drawingml/2006/table">
            <a:tbl>
              <a:tblPr firstRow="1" bandRow="1">
                <a:noFill/>
                <a:tableStyleId>{3ED5E62B-5EB3-449B-AB98-16D06887C7FE}</a:tableStyleId>
              </a:tblPr>
              <a:tblGrid>
                <a:gridCol w="1988150">
                  <a:extLst>
                    <a:ext uri="{9D8B030D-6E8A-4147-A177-3AD203B41FA5}">
                      <a16:colId xmlns:a16="http://schemas.microsoft.com/office/drawing/2014/main" val="20000"/>
                    </a:ext>
                  </a:extLst>
                </a:gridCol>
                <a:gridCol w="6698400">
                  <a:extLst>
                    <a:ext uri="{9D8B030D-6E8A-4147-A177-3AD203B41FA5}">
                      <a16:colId xmlns:a16="http://schemas.microsoft.com/office/drawing/2014/main" val="20001"/>
                    </a:ext>
                  </a:extLst>
                </a:gridCol>
              </a:tblGrid>
              <a:tr h="300425">
                <a:tc>
                  <a:txBody>
                    <a:bodyPr/>
                    <a:lstStyle/>
                    <a:p>
                      <a:pPr marL="0" marR="0" lvl="0" indent="0" algn="l" rtl="0">
                        <a:lnSpc>
                          <a:spcPct val="100000"/>
                        </a:lnSpc>
                        <a:spcBef>
                          <a:spcPts val="0"/>
                        </a:spcBef>
                        <a:spcAft>
                          <a:spcPts val="0"/>
                        </a:spcAft>
                        <a:buNone/>
                      </a:pPr>
                      <a:r>
                        <a:rPr lang="es-EC" sz="1200" b="1" u="none" strike="noStrike" cap="none"/>
                        <a:t>Subcaracterística</a:t>
                      </a:r>
                      <a:endParaRPr sz="1200" b="1"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200" b="1" u="none" strike="noStrike" cap="none"/>
                        <a:t>Definición</a:t>
                      </a:r>
                      <a:endParaRPr sz="1200" b="1" u="none" strike="noStrike" cap="none"/>
                    </a:p>
                  </a:txBody>
                  <a:tcPr marL="91425" marR="91425" marT="45725" marB="45725"/>
                </a:tc>
                <a:extLst>
                  <a:ext uri="{0D108BD9-81ED-4DB2-BD59-A6C34878D82A}">
                    <a16:rowId xmlns:a16="http://schemas.microsoft.com/office/drawing/2014/main" val="10000"/>
                  </a:ext>
                </a:extLst>
              </a:tr>
              <a:tr h="522900">
                <a:tc>
                  <a:txBody>
                    <a:bodyPr/>
                    <a:lstStyle/>
                    <a:p>
                      <a:pPr marL="0" marR="0" lvl="0" indent="0" algn="l" rtl="0">
                        <a:lnSpc>
                          <a:spcPct val="100000"/>
                        </a:lnSpc>
                        <a:spcBef>
                          <a:spcPts val="0"/>
                        </a:spcBef>
                        <a:spcAft>
                          <a:spcPts val="0"/>
                        </a:spcAft>
                        <a:buNone/>
                      </a:pPr>
                      <a:r>
                        <a:rPr lang="es-EC" sz="1600" u="none" strike="noStrike" cap="none"/>
                        <a:t>Confidencialidad</a:t>
                      </a:r>
                      <a:endParaRPr sz="16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600" u="none" strike="noStrike" cap="none"/>
                        <a:t>Grado en el cual un producto asegura que los datos son accesibles solo para aquellos autorizados a tener acceso</a:t>
                      </a:r>
                      <a:endParaRPr sz="1600" u="none" strike="noStrike" cap="none"/>
                    </a:p>
                  </a:txBody>
                  <a:tcPr marL="91425" marR="91425" marT="45725" marB="45725"/>
                </a:tc>
                <a:extLst>
                  <a:ext uri="{0D108BD9-81ED-4DB2-BD59-A6C34878D82A}">
                    <a16:rowId xmlns:a16="http://schemas.microsoft.com/office/drawing/2014/main" val="10001"/>
                  </a:ext>
                </a:extLst>
              </a:tr>
              <a:tr h="544300">
                <a:tc>
                  <a:txBody>
                    <a:bodyPr/>
                    <a:lstStyle/>
                    <a:p>
                      <a:pPr marL="0" marR="0" lvl="0" indent="0" algn="l" rtl="0">
                        <a:lnSpc>
                          <a:spcPct val="100000"/>
                        </a:lnSpc>
                        <a:spcBef>
                          <a:spcPts val="0"/>
                        </a:spcBef>
                        <a:spcAft>
                          <a:spcPts val="0"/>
                        </a:spcAft>
                        <a:buNone/>
                      </a:pPr>
                      <a:r>
                        <a:rPr lang="es-EC" sz="1600" u="none" strike="noStrike" cap="none"/>
                        <a:t>Integridad</a:t>
                      </a:r>
                      <a:endParaRPr sz="16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600" u="none" strike="noStrike" cap="none"/>
                        <a:t>Grado en el cual el sistema o producto previene acceso no autorizado a, o modificación de los programas de computación o de los datos.</a:t>
                      </a:r>
                      <a:endParaRPr sz="1600" u="none" strike="noStrike" cap="none"/>
                    </a:p>
                  </a:txBody>
                  <a:tcPr marL="91425" marR="91425" marT="45725" marB="45725"/>
                </a:tc>
                <a:extLst>
                  <a:ext uri="{0D108BD9-81ED-4DB2-BD59-A6C34878D82A}">
                    <a16:rowId xmlns:a16="http://schemas.microsoft.com/office/drawing/2014/main" val="10002"/>
                  </a:ext>
                </a:extLst>
              </a:tr>
              <a:tr h="529475">
                <a:tc>
                  <a:txBody>
                    <a:bodyPr/>
                    <a:lstStyle/>
                    <a:p>
                      <a:pPr marL="0" marR="0" lvl="0" indent="0" algn="l" rtl="0">
                        <a:lnSpc>
                          <a:spcPct val="100000"/>
                        </a:lnSpc>
                        <a:spcBef>
                          <a:spcPts val="0"/>
                        </a:spcBef>
                        <a:spcAft>
                          <a:spcPts val="0"/>
                        </a:spcAft>
                        <a:buNone/>
                      </a:pPr>
                      <a:r>
                        <a:rPr lang="es-EC" sz="1600" u="none" strike="noStrike" cap="none"/>
                        <a:t>No repudio</a:t>
                      </a:r>
                      <a:endParaRPr sz="16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600" u="none" strike="noStrike" cap="none"/>
                        <a:t>Grado en que se puede demostrar las acciones o eventos que han tenido lugar, de manera que dichas acciones o eventos no puedan ser repudiados posteriormente</a:t>
                      </a:r>
                      <a:endParaRPr sz="1600" u="none" strike="noStrike" cap="none"/>
                    </a:p>
                  </a:txBody>
                  <a:tcPr marL="91425" marR="91425" marT="45725" marB="45725"/>
                </a:tc>
                <a:extLst>
                  <a:ext uri="{0D108BD9-81ED-4DB2-BD59-A6C34878D82A}">
                    <a16:rowId xmlns:a16="http://schemas.microsoft.com/office/drawing/2014/main" val="10003"/>
                  </a:ext>
                </a:extLst>
              </a:tr>
              <a:tr h="483075">
                <a:tc>
                  <a:txBody>
                    <a:bodyPr/>
                    <a:lstStyle/>
                    <a:p>
                      <a:pPr marL="0" marR="0" lvl="0" indent="0" algn="l" rtl="0">
                        <a:lnSpc>
                          <a:spcPct val="100000"/>
                        </a:lnSpc>
                        <a:spcBef>
                          <a:spcPts val="0"/>
                        </a:spcBef>
                        <a:spcAft>
                          <a:spcPts val="0"/>
                        </a:spcAft>
                        <a:buNone/>
                      </a:pPr>
                      <a:r>
                        <a:rPr lang="es-EC" sz="1600" u="none" strike="noStrike" cap="none"/>
                        <a:t>Responsabilidad</a:t>
                      </a:r>
                      <a:endParaRPr sz="16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600" u="none" strike="noStrike" cap="none"/>
                        <a:t>Grado en que las acciones de una entidad se pueden de rastrear de forma inequívoca a la entidad</a:t>
                      </a:r>
                      <a:endParaRPr sz="1600" u="none" strike="noStrike" cap="none"/>
                    </a:p>
                  </a:txBody>
                  <a:tcPr marL="91425" marR="91425" marT="45725" marB="45725"/>
                </a:tc>
                <a:extLst>
                  <a:ext uri="{0D108BD9-81ED-4DB2-BD59-A6C34878D82A}">
                    <a16:rowId xmlns:a16="http://schemas.microsoft.com/office/drawing/2014/main" val="10004"/>
                  </a:ext>
                </a:extLst>
              </a:tr>
              <a:tr h="375825">
                <a:tc>
                  <a:txBody>
                    <a:bodyPr/>
                    <a:lstStyle/>
                    <a:p>
                      <a:pPr marL="0" marR="0" lvl="0" indent="0" algn="l" rtl="0">
                        <a:lnSpc>
                          <a:spcPct val="100000"/>
                        </a:lnSpc>
                        <a:spcBef>
                          <a:spcPts val="0"/>
                        </a:spcBef>
                        <a:spcAft>
                          <a:spcPts val="0"/>
                        </a:spcAft>
                        <a:buNone/>
                      </a:pPr>
                      <a:r>
                        <a:rPr lang="es-EC" sz="1600" u="none" strike="noStrike" cap="none"/>
                        <a:t>Autenticidad</a:t>
                      </a:r>
                      <a:endParaRPr sz="1600"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600" u="none" strike="noStrike" cap="none"/>
                        <a:t>Grado en que se puede probar la identidad de un sujeto o un recurso</a:t>
                      </a:r>
                      <a:endParaRPr sz="1600" u="none" strike="noStrike" cap="none"/>
                    </a:p>
                  </a:txBody>
                  <a:tcPr marL="91425" marR="91425" marT="45725" marB="45725"/>
                </a:tc>
                <a:extLst>
                  <a:ext uri="{0D108BD9-81ED-4DB2-BD59-A6C34878D82A}">
                    <a16:rowId xmlns:a16="http://schemas.microsoft.com/office/drawing/2014/main" val="10005"/>
                  </a:ext>
                </a:extLst>
              </a:tr>
            </a:tbl>
          </a:graphicData>
        </a:graphic>
      </p:graphicFrame>
      <p:sp>
        <p:nvSpPr>
          <p:cNvPr id="636" name="Google Shape;636;p73"/>
          <p:cNvSpPr/>
          <p:nvPr/>
        </p:nvSpPr>
        <p:spPr>
          <a:xfrm>
            <a:off x="293538" y="1169988"/>
            <a:ext cx="8850462"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Grado en el cual un producto o sistema protege la información y los datos de tal manera que las personas u otros productos tienen el grado de acceso a los datos apropiado a sus tipos y niveles de autorización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Mantenibilidad</a:t>
            </a:r>
            <a:endParaRPr/>
          </a:p>
        </p:txBody>
      </p:sp>
      <p:graphicFrame>
        <p:nvGraphicFramePr>
          <p:cNvPr id="642" name="Google Shape;642;p74"/>
          <p:cNvGraphicFramePr/>
          <p:nvPr/>
        </p:nvGraphicFramePr>
        <p:xfrm>
          <a:off x="297851" y="2316689"/>
          <a:ext cx="3000000" cy="3000000"/>
        </p:xfrm>
        <a:graphic>
          <a:graphicData uri="http://schemas.openxmlformats.org/drawingml/2006/table">
            <a:tbl>
              <a:tblPr firstRow="1" bandRow="1">
                <a:noFill/>
                <a:tableStyleId>{3ED5E62B-5EB3-449B-AB98-16D06887C7FE}</a:tableStyleId>
              </a:tblPr>
              <a:tblGrid>
                <a:gridCol w="1746600">
                  <a:extLst>
                    <a:ext uri="{9D8B030D-6E8A-4147-A177-3AD203B41FA5}">
                      <a16:colId xmlns:a16="http://schemas.microsoft.com/office/drawing/2014/main" val="20000"/>
                    </a:ext>
                  </a:extLst>
                </a:gridCol>
                <a:gridCol w="6939950">
                  <a:extLst>
                    <a:ext uri="{9D8B030D-6E8A-4147-A177-3AD203B41FA5}">
                      <a16:colId xmlns:a16="http://schemas.microsoft.com/office/drawing/2014/main" val="20001"/>
                    </a:ext>
                  </a:extLst>
                </a:gridCol>
              </a:tblGrid>
              <a:tr h="300425">
                <a:tc>
                  <a:txBody>
                    <a:bodyPr/>
                    <a:lstStyle/>
                    <a:p>
                      <a:pPr marL="0" marR="0" lvl="0" indent="0" algn="l" rtl="0">
                        <a:lnSpc>
                          <a:spcPct val="100000"/>
                        </a:lnSpc>
                        <a:spcBef>
                          <a:spcPts val="0"/>
                        </a:spcBef>
                        <a:spcAft>
                          <a:spcPts val="0"/>
                        </a:spcAft>
                        <a:buNone/>
                      </a:pPr>
                      <a:r>
                        <a:rPr lang="es-EC" sz="1200" b="1" u="none" strike="noStrike" cap="none"/>
                        <a:t>Subcaracterística</a:t>
                      </a:r>
                      <a:endParaRPr sz="1200" b="1"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200" b="1" u="none" strike="noStrike" cap="none"/>
                        <a:t>Definición</a:t>
                      </a:r>
                      <a:endParaRPr sz="1200" b="1" u="none" strike="noStrike" cap="none"/>
                    </a:p>
                  </a:txBody>
                  <a:tcPr marL="91425" marR="91425" marT="45725" marB="45725"/>
                </a:tc>
                <a:extLst>
                  <a:ext uri="{0D108BD9-81ED-4DB2-BD59-A6C34878D82A}">
                    <a16:rowId xmlns:a16="http://schemas.microsoft.com/office/drawing/2014/main" val="10000"/>
                  </a:ext>
                </a:extLst>
              </a:tr>
              <a:tr h="522900">
                <a:tc>
                  <a:txBody>
                    <a:bodyPr/>
                    <a:lstStyle/>
                    <a:p>
                      <a:pPr marL="0" marR="0" lvl="0" indent="0" algn="l" rtl="0">
                        <a:lnSpc>
                          <a:spcPct val="100000"/>
                        </a:lnSpc>
                        <a:spcBef>
                          <a:spcPts val="0"/>
                        </a:spcBef>
                        <a:spcAft>
                          <a:spcPts val="0"/>
                        </a:spcAft>
                        <a:buNone/>
                      </a:pPr>
                      <a:r>
                        <a:rPr lang="es-EC" sz="1600" u="none" strike="noStrike" cap="none"/>
                        <a:t>Modularidad</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sistema o programa de computación está compuesto de componentes modulares de tal manera que un cambio a un componente tiene un impacto mínimo en otros componentes</a:t>
                      </a:r>
                      <a:endParaRPr sz="1600" u="none" strike="noStrike" cap="none"/>
                    </a:p>
                  </a:txBody>
                  <a:tcPr marL="91425" marR="91425" marT="45725" marB="45725"/>
                </a:tc>
                <a:extLst>
                  <a:ext uri="{0D108BD9-81ED-4DB2-BD59-A6C34878D82A}">
                    <a16:rowId xmlns:a16="http://schemas.microsoft.com/office/drawing/2014/main" val="10001"/>
                  </a:ext>
                </a:extLst>
              </a:tr>
              <a:tr h="544300">
                <a:tc>
                  <a:txBody>
                    <a:bodyPr/>
                    <a:lstStyle/>
                    <a:p>
                      <a:pPr marL="0" marR="0" lvl="0" indent="0" algn="l" rtl="0">
                        <a:lnSpc>
                          <a:spcPct val="100000"/>
                        </a:lnSpc>
                        <a:spcBef>
                          <a:spcPts val="0"/>
                        </a:spcBef>
                        <a:spcAft>
                          <a:spcPts val="0"/>
                        </a:spcAft>
                        <a:buNone/>
                      </a:pPr>
                      <a:r>
                        <a:rPr lang="es-EC" sz="1600" u="none" strike="noStrike" cap="none"/>
                        <a:t>Reusabilidad</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activo puede ser usado en más de un sistema, o ser reutilizado en otros activos</a:t>
                      </a:r>
                      <a:endParaRPr sz="1600" u="none" strike="noStrike" cap="none"/>
                    </a:p>
                  </a:txBody>
                  <a:tcPr marL="91425" marR="91425" marT="45725" marB="45725"/>
                </a:tc>
                <a:extLst>
                  <a:ext uri="{0D108BD9-81ED-4DB2-BD59-A6C34878D82A}">
                    <a16:rowId xmlns:a16="http://schemas.microsoft.com/office/drawing/2014/main" val="10002"/>
                  </a:ext>
                </a:extLst>
              </a:tr>
              <a:tr h="529475">
                <a:tc>
                  <a:txBody>
                    <a:bodyPr/>
                    <a:lstStyle/>
                    <a:p>
                      <a:pPr marL="0" marR="0" lvl="0" indent="0" algn="l" rtl="0">
                        <a:lnSpc>
                          <a:spcPct val="100000"/>
                        </a:lnSpc>
                        <a:spcBef>
                          <a:spcPts val="0"/>
                        </a:spcBef>
                        <a:spcAft>
                          <a:spcPts val="0"/>
                        </a:spcAft>
                        <a:buNone/>
                      </a:pPr>
                      <a:r>
                        <a:rPr lang="es-EC" sz="1600" u="none" strike="noStrike" cap="none"/>
                        <a:t>Capacidad de análisis</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Facilidad con la que se puede evaluar el impacto de un determinado cambio sobre el resto del software, diagnosticar las deficiencias o causas de fallos en el software, o identificar las partes a modificar</a:t>
                      </a:r>
                      <a:endParaRPr sz="1600" u="none" strike="noStrike" cap="none"/>
                    </a:p>
                  </a:txBody>
                  <a:tcPr marL="91425" marR="91425" marT="45725" marB="45725"/>
                </a:tc>
                <a:extLst>
                  <a:ext uri="{0D108BD9-81ED-4DB2-BD59-A6C34878D82A}">
                    <a16:rowId xmlns:a16="http://schemas.microsoft.com/office/drawing/2014/main" val="10003"/>
                  </a:ext>
                </a:extLst>
              </a:tr>
              <a:tr h="483075">
                <a:tc>
                  <a:txBody>
                    <a:bodyPr/>
                    <a:lstStyle/>
                    <a:p>
                      <a:pPr marL="0" marR="0" lvl="0" indent="0" algn="l" rtl="0">
                        <a:lnSpc>
                          <a:spcPct val="100000"/>
                        </a:lnSpc>
                        <a:spcBef>
                          <a:spcPts val="0"/>
                        </a:spcBef>
                        <a:spcAft>
                          <a:spcPts val="0"/>
                        </a:spcAft>
                        <a:buNone/>
                      </a:pPr>
                      <a:r>
                        <a:rPr lang="es-EC" sz="1600" u="none" strike="noStrike" cap="none"/>
                        <a:t>Capacidad de modificación</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producto o sistema puede ser efectivamente y eficientemente modificado sin introducir defectos o sin degradar la calidad de producto existente</a:t>
                      </a:r>
                      <a:endParaRPr sz="1600" u="none" strike="noStrike" cap="none"/>
                    </a:p>
                  </a:txBody>
                  <a:tcPr marL="91425" marR="91425" marT="45725" marB="45725"/>
                </a:tc>
                <a:extLst>
                  <a:ext uri="{0D108BD9-81ED-4DB2-BD59-A6C34878D82A}">
                    <a16:rowId xmlns:a16="http://schemas.microsoft.com/office/drawing/2014/main" val="10004"/>
                  </a:ext>
                </a:extLst>
              </a:tr>
              <a:tr h="375825">
                <a:tc>
                  <a:txBody>
                    <a:bodyPr/>
                    <a:lstStyle/>
                    <a:p>
                      <a:pPr marL="0" marR="0" lvl="0" indent="0" algn="l" rtl="0">
                        <a:lnSpc>
                          <a:spcPct val="100000"/>
                        </a:lnSpc>
                        <a:spcBef>
                          <a:spcPts val="0"/>
                        </a:spcBef>
                        <a:spcAft>
                          <a:spcPts val="0"/>
                        </a:spcAft>
                        <a:buNone/>
                      </a:pPr>
                      <a:r>
                        <a:rPr lang="es-EC" sz="1600" u="none" strike="noStrike" cap="none"/>
                        <a:t>Capacidad de prueba</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de efectividad y eficiencia con el cual los criterios de prueba pueden ser establecidos para un sistema o producto y las pruebas pueden ser realizadas para determinar si aquellos criterios han sido satisfechos</a:t>
                      </a:r>
                      <a:endParaRPr sz="1600" u="none" strike="noStrike" cap="none"/>
                    </a:p>
                  </a:txBody>
                  <a:tcPr marL="91425" marR="91425" marT="45725" marB="45725"/>
                </a:tc>
                <a:extLst>
                  <a:ext uri="{0D108BD9-81ED-4DB2-BD59-A6C34878D82A}">
                    <a16:rowId xmlns:a16="http://schemas.microsoft.com/office/drawing/2014/main" val="10005"/>
                  </a:ext>
                </a:extLst>
              </a:tr>
            </a:tbl>
          </a:graphicData>
        </a:graphic>
      </p:graphicFrame>
      <p:sp>
        <p:nvSpPr>
          <p:cNvPr id="643" name="Google Shape;643;p74"/>
          <p:cNvSpPr/>
          <p:nvPr/>
        </p:nvSpPr>
        <p:spPr>
          <a:xfrm>
            <a:off x="215900" y="1450951"/>
            <a:ext cx="8850462"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Grado de efectividad y eficiencia con el cual un producto o sistema puede ser modificado por los mantenedores destinados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5"/>
          <p:cNvSpPr txBox="1">
            <a:spLocks noGrp="1"/>
          </p:cNvSpPr>
          <p:nvPr>
            <p:ph type="title"/>
          </p:nvPr>
        </p:nvSpPr>
        <p:spPr>
          <a:xfrm>
            <a:off x="395288" y="188913"/>
            <a:ext cx="822960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Portabilidad</a:t>
            </a:r>
            <a:endParaRPr/>
          </a:p>
        </p:txBody>
      </p:sp>
      <p:graphicFrame>
        <p:nvGraphicFramePr>
          <p:cNvPr id="649" name="Google Shape;649;p75"/>
          <p:cNvGraphicFramePr/>
          <p:nvPr/>
        </p:nvGraphicFramePr>
        <p:xfrm>
          <a:off x="297851" y="2998176"/>
          <a:ext cx="3000000" cy="3000000"/>
        </p:xfrm>
        <a:graphic>
          <a:graphicData uri="http://schemas.openxmlformats.org/drawingml/2006/table">
            <a:tbl>
              <a:tblPr firstRow="1" bandRow="1">
                <a:noFill/>
                <a:tableStyleId>{3ED5E62B-5EB3-449B-AB98-16D06887C7FE}</a:tableStyleId>
              </a:tblPr>
              <a:tblGrid>
                <a:gridCol w="1988150">
                  <a:extLst>
                    <a:ext uri="{9D8B030D-6E8A-4147-A177-3AD203B41FA5}">
                      <a16:colId xmlns:a16="http://schemas.microsoft.com/office/drawing/2014/main" val="20000"/>
                    </a:ext>
                  </a:extLst>
                </a:gridCol>
                <a:gridCol w="6698400">
                  <a:extLst>
                    <a:ext uri="{9D8B030D-6E8A-4147-A177-3AD203B41FA5}">
                      <a16:colId xmlns:a16="http://schemas.microsoft.com/office/drawing/2014/main" val="20001"/>
                    </a:ext>
                  </a:extLst>
                </a:gridCol>
              </a:tblGrid>
              <a:tr h="300425">
                <a:tc>
                  <a:txBody>
                    <a:bodyPr/>
                    <a:lstStyle/>
                    <a:p>
                      <a:pPr marL="0" marR="0" lvl="0" indent="0" algn="l" rtl="0">
                        <a:lnSpc>
                          <a:spcPct val="100000"/>
                        </a:lnSpc>
                        <a:spcBef>
                          <a:spcPts val="0"/>
                        </a:spcBef>
                        <a:spcAft>
                          <a:spcPts val="0"/>
                        </a:spcAft>
                        <a:buNone/>
                      </a:pPr>
                      <a:r>
                        <a:rPr lang="es-EC" sz="1200" b="1" u="none" strike="noStrike" cap="none"/>
                        <a:t>Subcaracterística</a:t>
                      </a:r>
                      <a:endParaRPr sz="1200" b="1" u="none" strike="noStrike" cap="none"/>
                    </a:p>
                  </a:txBody>
                  <a:tcPr marL="91425" marR="91425" marT="45725" marB="45725"/>
                </a:tc>
                <a:tc>
                  <a:txBody>
                    <a:bodyPr/>
                    <a:lstStyle/>
                    <a:p>
                      <a:pPr marL="0" marR="0" lvl="0" indent="0" algn="l" rtl="0">
                        <a:lnSpc>
                          <a:spcPct val="100000"/>
                        </a:lnSpc>
                        <a:spcBef>
                          <a:spcPts val="0"/>
                        </a:spcBef>
                        <a:spcAft>
                          <a:spcPts val="0"/>
                        </a:spcAft>
                        <a:buNone/>
                      </a:pPr>
                      <a:r>
                        <a:rPr lang="es-EC" sz="1200" b="1" u="none" strike="noStrike" cap="none"/>
                        <a:t>Definición</a:t>
                      </a:r>
                      <a:endParaRPr sz="1200" b="1" u="none" strike="noStrike" cap="none"/>
                    </a:p>
                  </a:txBody>
                  <a:tcPr marL="91425" marR="91425" marT="45725" marB="45725"/>
                </a:tc>
                <a:extLst>
                  <a:ext uri="{0D108BD9-81ED-4DB2-BD59-A6C34878D82A}">
                    <a16:rowId xmlns:a16="http://schemas.microsoft.com/office/drawing/2014/main" val="10000"/>
                  </a:ext>
                </a:extLst>
              </a:tr>
              <a:tr h="522900">
                <a:tc>
                  <a:txBody>
                    <a:bodyPr/>
                    <a:lstStyle/>
                    <a:p>
                      <a:pPr marL="0" marR="0" lvl="0" indent="0" algn="l" rtl="0">
                        <a:lnSpc>
                          <a:spcPct val="100000"/>
                        </a:lnSpc>
                        <a:spcBef>
                          <a:spcPts val="0"/>
                        </a:spcBef>
                        <a:spcAft>
                          <a:spcPts val="0"/>
                        </a:spcAft>
                        <a:buNone/>
                      </a:pPr>
                      <a:r>
                        <a:rPr lang="es-EC" sz="1600" u="none" strike="noStrike" cap="none"/>
                        <a:t>Adaptabilidad</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cual un producto o sistema puede efectivamente y eficientemente ser adaptado en un hardware, software, u otros ambientes operativos o de uso (tablas, volúmenes de transacción, formatos de reporte, etc.)</a:t>
                      </a:r>
                      <a:endParaRPr sz="1600" u="none" strike="noStrike" cap="none"/>
                    </a:p>
                  </a:txBody>
                  <a:tcPr marL="91425" marR="91425" marT="45725" marB="45725"/>
                </a:tc>
                <a:extLst>
                  <a:ext uri="{0D108BD9-81ED-4DB2-BD59-A6C34878D82A}">
                    <a16:rowId xmlns:a16="http://schemas.microsoft.com/office/drawing/2014/main" val="10001"/>
                  </a:ext>
                </a:extLst>
              </a:tr>
              <a:tr h="544300">
                <a:tc>
                  <a:txBody>
                    <a:bodyPr/>
                    <a:lstStyle/>
                    <a:p>
                      <a:pPr marL="0" marR="0" lvl="0" indent="0" algn="l" rtl="0">
                        <a:lnSpc>
                          <a:spcPct val="100000"/>
                        </a:lnSpc>
                        <a:spcBef>
                          <a:spcPts val="0"/>
                        </a:spcBef>
                        <a:spcAft>
                          <a:spcPts val="0"/>
                        </a:spcAft>
                        <a:buNone/>
                      </a:pPr>
                      <a:r>
                        <a:rPr lang="es-EC" sz="1600" u="none" strike="noStrike" cap="none"/>
                        <a:t>Capacidad para ser instalado</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de efectividad y eficiencia con el cual un producto o sistema puede ser instalado exitosamente y desinstalado en un ambiente específico.</a:t>
                      </a:r>
                      <a:endParaRPr sz="1600" u="none" strike="noStrike" cap="none"/>
                    </a:p>
                  </a:txBody>
                  <a:tcPr marL="91425" marR="91425" marT="45725" marB="45725"/>
                </a:tc>
                <a:extLst>
                  <a:ext uri="{0D108BD9-81ED-4DB2-BD59-A6C34878D82A}">
                    <a16:rowId xmlns:a16="http://schemas.microsoft.com/office/drawing/2014/main" val="10002"/>
                  </a:ext>
                </a:extLst>
              </a:tr>
              <a:tr h="529475">
                <a:tc>
                  <a:txBody>
                    <a:bodyPr/>
                    <a:lstStyle/>
                    <a:p>
                      <a:pPr marL="0" marR="0" lvl="0" indent="0" algn="l" rtl="0">
                        <a:lnSpc>
                          <a:spcPct val="100000"/>
                        </a:lnSpc>
                        <a:spcBef>
                          <a:spcPts val="0"/>
                        </a:spcBef>
                        <a:spcAft>
                          <a:spcPts val="0"/>
                        </a:spcAft>
                        <a:buNone/>
                      </a:pPr>
                      <a:r>
                        <a:rPr lang="es-EC" sz="1600" u="none" strike="noStrike" cap="none"/>
                        <a:t>Capacidad de reemplazo</a:t>
                      </a:r>
                      <a:endParaRPr sz="1600" u="none" strike="noStrike" cap="none"/>
                    </a:p>
                  </a:txBody>
                  <a:tcPr marL="91425" marR="91425" marT="45725" marB="45725"/>
                </a:tc>
                <a:tc>
                  <a:txBody>
                    <a:bodyPr/>
                    <a:lstStyle/>
                    <a:p>
                      <a:pPr marL="0" marR="0" lvl="0" indent="0" algn="just" rtl="0">
                        <a:lnSpc>
                          <a:spcPct val="100000"/>
                        </a:lnSpc>
                        <a:spcBef>
                          <a:spcPts val="0"/>
                        </a:spcBef>
                        <a:spcAft>
                          <a:spcPts val="0"/>
                        </a:spcAft>
                        <a:buNone/>
                      </a:pPr>
                      <a:r>
                        <a:rPr lang="es-EC" sz="1600" u="none" strike="noStrike" cap="none"/>
                        <a:t>Grado en el cual un producto puede reemplazar otro producto de software especificado para el mismo propósito en el mismo ambiente (reemplazo por una nueva versión)</a:t>
                      </a:r>
                      <a:endParaRPr sz="1600" u="none" strike="noStrike" cap="none"/>
                    </a:p>
                  </a:txBody>
                  <a:tcPr marL="91425" marR="91425" marT="45725" marB="45725"/>
                </a:tc>
                <a:extLst>
                  <a:ext uri="{0D108BD9-81ED-4DB2-BD59-A6C34878D82A}">
                    <a16:rowId xmlns:a16="http://schemas.microsoft.com/office/drawing/2014/main" val="10003"/>
                  </a:ext>
                </a:extLst>
              </a:tr>
            </a:tbl>
          </a:graphicData>
        </a:graphic>
      </p:graphicFrame>
      <p:sp>
        <p:nvSpPr>
          <p:cNvPr id="650" name="Google Shape;650;p75"/>
          <p:cNvSpPr/>
          <p:nvPr/>
        </p:nvSpPr>
        <p:spPr>
          <a:xfrm>
            <a:off x="215900" y="1580347"/>
            <a:ext cx="8850462"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C" sz="1600" b="0" i="0" u="none" strike="noStrike" cap="none">
                <a:solidFill>
                  <a:srgbClr val="000000"/>
                </a:solidFill>
                <a:latin typeface="Arial"/>
                <a:ea typeface="Arial"/>
                <a:cs typeface="Arial"/>
                <a:sym typeface="Arial"/>
              </a:rPr>
              <a:t>Grado de efectividad y eficiencia con el cual un sistema o producto transferido de un hardware, software u otro ambiente operativo o de uso a otro</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6"/>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 3 </a:t>
            </a:r>
            <a:endParaRPr sz="4000" b="1" i="0" u="none" strike="noStrike" cap="none">
              <a:solidFill>
                <a:srgbClr val="92D050"/>
              </a:solidFill>
              <a:latin typeface="Arial"/>
              <a:ea typeface="Arial"/>
              <a:cs typeface="Arial"/>
              <a:sym typeface="Arial"/>
            </a:endParaRPr>
          </a:p>
        </p:txBody>
      </p:sp>
      <p:sp>
        <p:nvSpPr>
          <p:cNvPr id="656" name="Google Shape;656;p76"/>
          <p:cNvSpPr txBox="1">
            <a:spLocks noGrp="1"/>
          </p:cNvSpPr>
          <p:nvPr>
            <p:ph type="body" idx="4294967295"/>
          </p:nvPr>
        </p:nvSpPr>
        <p:spPr>
          <a:xfrm>
            <a:off x="347491" y="1812419"/>
            <a:ext cx="8477532"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Seleccione 4 sub características de calidad.</a:t>
            </a:r>
            <a:endParaRPr/>
          </a:p>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Desarrolle un set de preguntas para explorar si está presentes cada una de las 4 sub características del estándar de calidad del producto.</a:t>
            </a: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657" name="Google Shape;657;p76"/>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658" name="Google Shape;658;p76"/>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659" name="Google Shape;659;p76"/>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7"/>
          <p:cNvSpPr txBox="1">
            <a:spLocks noGrp="1"/>
          </p:cNvSpPr>
          <p:nvPr>
            <p:ph type="title"/>
          </p:nvPr>
        </p:nvSpPr>
        <p:spPr>
          <a:xfrm>
            <a:off x="457199" y="266551"/>
            <a:ext cx="8193881" cy="76861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Modelo de calidad en uso</a:t>
            </a:r>
            <a:endParaRPr/>
          </a:p>
        </p:txBody>
      </p:sp>
      <p:pic>
        <p:nvPicPr>
          <p:cNvPr id="665" name="Google Shape;665;p77"/>
          <p:cNvPicPr preferRelativeResize="0"/>
          <p:nvPr/>
        </p:nvPicPr>
        <p:blipFill rotWithShape="1">
          <a:blip r:embed="rId3">
            <a:alphaModFix/>
          </a:blip>
          <a:srcRect/>
          <a:stretch/>
        </p:blipFill>
        <p:spPr>
          <a:xfrm>
            <a:off x="-17861" y="1160203"/>
            <a:ext cx="9144000" cy="4278799"/>
          </a:xfrm>
          <a:prstGeom prst="rect">
            <a:avLst/>
          </a:prstGeom>
          <a:noFill/>
          <a:ln>
            <a:noFill/>
          </a:ln>
        </p:spPr>
      </p:pic>
      <p:sp>
        <p:nvSpPr>
          <p:cNvPr id="666" name="Google Shape;666;p77"/>
          <p:cNvSpPr txBox="1"/>
          <p:nvPr/>
        </p:nvSpPr>
        <p:spPr>
          <a:xfrm>
            <a:off x="115848" y="5564035"/>
            <a:ext cx="8876581" cy="953171"/>
          </a:xfrm>
          <a:prstGeom prst="rect">
            <a:avLst/>
          </a:prstGeom>
          <a:noFill/>
          <a:ln>
            <a:noFill/>
          </a:ln>
        </p:spPr>
        <p:txBody>
          <a:bodyPr spcFirstLastPara="1" wrap="square" lIns="91425" tIns="91425" rIns="91425" bIns="91425" anchor="t" anchorCtr="0">
            <a:noAutofit/>
          </a:bodyPr>
          <a:lstStyle/>
          <a:p>
            <a:pPr marL="38100" marR="0" lvl="0" indent="0" algn="just" rtl="0">
              <a:lnSpc>
                <a:spcPct val="100000"/>
              </a:lnSpc>
              <a:spcBef>
                <a:spcPts val="600"/>
              </a:spcBef>
              <a:spcAft>
                <a:spcPts val="0"/>
              </a:spcAft>
              <a:buClr>
                <a:srgbClr val="CFD8DC"/>
              </a:buClr>
              <a:buSzPts val="3000"/>
              <a:buFont typeface="Noto Sans Symbols"/>
              <a:buNone/>
            </a:pPr>
            <a:r>
              <a:rPr lang="es-EC" sz="1800" b="0" i="0" u="none" strike="noStrike" cap="none">
                <a:solidFill>
                  <a:srgbClr val="263238"/>
                </a:solidFill>
                <a:latin typeface="Arial"/>
                <a:ea typeface="Arial"/>
                <a:cs typeface="Arial"/>
                <a:sym typeface="Arial"/>
              </a:rPr>
              <a:t>La calidad en uso es la calidad desde el punto de vista del usuario respecto a la calidad de un entorno conteniendo software, y se mide mediante los resultados de usar el software en dicho entorno, más que por propiedades del software en sí</a:t>
            </a:r>
            <a:endParaRPr sz="1800" b="0" i="0" u="none" strike="noStrike" cap="none">
              <a:solidFill>
                <a:srgbClr val="263238"/>
              </a:solidFill>
              <a:latin typeface="Arial"/>
              <a:ea typeface="Arial"/>
              <a:cs typeface="Arial"/>
              <a:sym typeface="Arial"/>
            </a:endParaRPr>
          </a:p>
          <a:p>
            <a:pPr marL="38100" marR="0" lvl="0" indent="0" algn="just" rtl="0">
              <a:lnSpc>
                <a:spcPct val="100000"/>
              </a:lnSpc>
              <a:spcBef>
                <a:spcPts val="600"/>
              </a:spcBef>
              <a:spcAft>
                <a:spcPts val="0"/>
              </a:spcAft>
              <a:buClr>
                <a:srgbClr val="CFD8DC"/>
              </a:buClr>
              <a:buSzPts val="3000"/>
              <a:buFont typeface="Noto Sans Symbols"/>
              <a:buNone/>
            </a:pPr>
            <a:endParaRPr sz="1800" b="0" i="0" u="none" strike="noStrike" cap="none">
              <a:solidFill>
                <a:srgbClr val="263238"/>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8"/>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Modelo de calidad de uso</a:t>
            </a:r>
            <a:endParaRPr/>
          </a:p>
        </p:txBody>
      </p:sp>
      <p:sp>
        <p:nvSpPr>
          <p:cNvPr id="672" name="Google Shape;672;p78"/>
          <p:cNvSpPr txBox="1">
            <a:spLocks noGrp="1"/>
          </p:cNvSpPr>
          <p:nvPr>
            <p:ph type="body" idx="1"/>
          </p:nvPr>
        </p:nvSpPr>
        <p:spPr>
          <a:xfrm>
            <a:off x="138023" y="1169988"/>
            <a:ext cx="8859328" cy="5531149"/>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000" b="1">
                <a:latin typeface="Arial"/>
                <a:ea typeface="Arial"/>
                <a:cs typeface="Arial"/>
                <a:sym typeface="Arial"/>
              </a:rPr>
              <a:t>Efectividad</a:t>
            </a:r>
            <a:r>
              <a:rPr lang="es-EC" sz="2000">
                <a:latin typeface="Arial"/>
                <a:ea typeface="Arial"/>
                <a:cs typeface="Arial"/>
                <a:sym typeface="Arial"/>
              </a:rPr>
              <a:t>: Precisión y cumplimiento con los cuales los usuarios alcanzan las metas específicas</a:t>
            </a:r>
            <a:endParaRPr/>
          </a:p>
          <a:p>
            <a:pPr marL="457200" lvl="0" indent="-419100" algn="l" rtl="0">
              <a:lnSpc>
                <a:spcPct val="100000"/>
              </a:lnSpc>
              <a:spcBef>
                <a:spcPts val="600"/>
              </a:spcBef>
              <a:spcAft>
                <a:spcPts val="0"/>
              </a:spcAft>
              <a:buSzPts val="3000"/>
              <a:buFont typeface="Noto Sans Symbols"/>
              <a:buChar char="▪"/>
            </a:pPr>
            <a:r>
              <a:rPr lang="es-EC" sz="2000" b="1">
                <a:latin typeface="Arial"/>
                <a:ea typeface="Arial"/>
                <a:cs typeface="Arial"/>
                <a:sym typeface="Arial"/>
              </a:rPr>
              <a:t>Eficiencia</a:t>
            </a:r>
            <a:r>
              <a:rPr lang="es-EC" sz="2000">
                <a:latin typeface="Arial"/>
                <a:ea typeface="Arial"/>
                <a:cs typeface="Arial"/>
                <a:sym typeface="Arial"/>
              </a:rPr>
              <a:t>: Recursos (tiempo, materiales) en relación con la precisión y el cumplimiento con los cuales los usuarios alcanzan las metas</a:t>
            </a:r>
            <a:endParaRPr/>
          </a:p>
          <a:p>
            <a:pPr marL="457200" lvl="0" indent="-419100" algn="l" rtl="0">
              <a:lnSpc>
                <a:spcPct val="100000"/>
              </a:lnSpc>
              <a:spcBef>
                <a:spcPts val="600"/>
              </a:spcBef>
              <a:spcAft>
                <a:spcPts val="0"/>
              </a:spcAft>
              <a:buSzPts val="3000"/>
              <a:buFont typeface="Noto Sans Symbols"/>
              <a:buChar char="▪"/>
            </a:pPr>
            <a:r>
              <a:rPr lang="es-EC" sz="2000" b="1">
                <a:latin typeface="Arial"/>
                <a:ea typeface="Arial"/>
                <a:cs typeface="Arial"/>
                <a:sym typeface="Arial"/>
              </a:rPr>
              <a:t>Satisfacción</a:t>
            </a:r>
            <a:r>
              <a:rPr lang="es-EC" sz="2000">
                <a:latin typeface="Arial"/>
                <a:ea typeface="Arial"/>
                <a:cs typeface="Arial"/>
                <a:sym typeface="Arial"/>
              </a:rPr>
              <a:t>: Grado en el cual las necesidades del usuario (utilidad, confianza, placer, confort) son satisfechas cuando un producto o sistema es usado en un contexto de uso específico</a:t>
            </a:r>
            <a:endParaRPr/>
          </a:p>
          <a:p>
            <a:pPr marL="457200" lvl="0" indent="-419100" algn="l" rtl="0">
              <a:lnSpc>
                <a:spcPct val="100000"/>
              </a:lnSpc>
              <a:spcBef>
                <a:spcPts val="600"/>
              </a:spcBef>
              <a:spcAft>
                <a:spcPts val="0"/>
              </a:spcAft>
              <a:buSzPts val="3000"/>
              <a:buFont typeface="Noto Sans Symbols"/>
              <a:buChar char="▪"/>
            </a:pPr>
            <a:r>
              <a:rPr lang="es-EC" sz="2000" b="1">
                <a:latin typeface="Arial"/>
                <a:ea typeface="Arial"/>
                <a:cs typeface="Arial"/>
                <a:sym typeface="Arial"/>
              </a:rPr>
              <a:t>Libertad de riesgo</a:t>
            </a:r>
            <a:r>
              <a:rPr lang="es-EC" sz="2000">
                <a:latin typeface="Arial"/>
                <a:ea typeface="Arial"/>
                <a:cs typeface="Arial"/>
                <a:sym typeface="Arial"/>
              </a:rPr>
              <a:t>: Grado en el cual un producto o sistema mitiga el riesgo potencial al estado económico, a la vida humana, a la salud o al ambiente</a:t>
            </a:r>
            <a:endParaRPr/>
          </a:p>
          <a:p>
            <a:pPr marL="457200" lvl="0" indent="-419100" algn="l" rtl="0">
              <a:lnSpc>
                <a:spcPct val="100000"/>
              </a:lnSpc>
              <a:spcBef>
                <a:spcPts val="600"/>
              </a:spcBef>
              <a:spcAft>
                <a:spcPts val="0"/>
              </a:spcAft>
              <a:buSzPts val="3000"/>
              <a:buFont typeface="Noto Sans Symbols"/>
              <a:buChar char="▪"/>
            </a:pPr>
            <a:r>
              <a:rPr lang="es-EC" sz="2000" b="1">
                <a:latin typeface="Arial"/>
                <a:ea typeface="Arial"/>
                <a:cs typeface="Arial"/>
                <a:sym typeface="Arial"/>
              </a:rPr>
              <a:t>Cobertura de contexto</a:t>
            </a:r>
            <a:r>
              <a:rPr lang="es-EC" sz="2000">
                <a:latin typeface="Arial"/>
                <a:ea typeface="Arial"/>
                <a:cs typeface="Arial"/>
                <a:sym typeface="Arial"/>
              </a:rPr>
              <a:t>: Grado en el cual un producto o sistema puede ser usado tanto en contextos específicos de uso como en contextos más allá de aquellos inicialmente identificados </a:t>
            </a:r>
            <a:endParaRPr/>
          </a:p>
          <a:p>
            <a:pPr marL="457200" lvl="0" indent="-228600" algn="l" rtl="0">
              <a:lnSpc>
                <a:spcPct val="100000"/>
              </a:lnSpc>
              <a:spcBef>
                <a:spcPts val="600"/>
              </a:spcBef>
              <a:spcAft>
                <a:spcPts val="0"/>
              </a:spcAft>
              <a:buSzPts val="3000"/>
              <a:buFont typeface="Noto Sans Symbols"/>
              <a:buNone/>
            </a:pPr>
            <a:endParaRPr sz="1800">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9"/>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N.4 </a:t>
            </a:r>
            <a:endParaRPr sz="4000" b="1" i="0" u="none" strike="noStrike" cap="none">
              <a:solidFill>
                <a:srgbClr val="92D050"/>
              </a:solidFill>
              <a:latin typeface="Arial"/>
              <a:ea typeface="Arial"/>
              <a:cs typeface="Arial"/>
              <a:sym typeface="Arial"/>
            </a:endParaRPr>
          </a:p>
        </p:txBody>
      </p:sp>
      <p:sp>
        <p:nvSpPr>
          <p:cNvPr id="678" name="Google Shape;678;p79"/>
          <p:cNvSpPr txBox="1">
            <a:spLocks noGrp="1"/>
          </p:cNvSpPr>
          <p:nvPr>
            <p:ph type="body" idx="4294967295"/>
          </p:nvPr>
        </p:nvSpPr>
        <p:spPr>
          <a:xfrm>
            <a:off x="347491" y="1812419"/>
            <a:ext cx="8477532"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Lectura de artículos</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Comparative Study of Software Quality Models (Boukouchi Y., et. al.)</a:t>
            </a:r>
            <a:endParaRPr/>
          </a:p>
          <a:p>
            <a:pPr marL="914400" lvl="1" indent="-457200" algn="just" rtl="0">
              <a:lnSpc>
                <a:spcPct val="100000"/>
              </a:lnSpc>
              <a:spcBef>
                <a:spcPts val="0"/>
              </a:spcBef>
              <a:spcAft>
                <a:spcPts val="0"/>
              </a:spcAft>
              <a:buSzPts val="2400"/>
              <a:buFont typeface="Noto Sans Symbols"/>
              <a:buChar char="▪"/>
            </a:pPr>
            <a:r>
              <a:rPr lang="es-EC" sz="1800">
                <a:latin typeface="Arial"/>
                <a:ea typeface="Arial"/>
                <a:cs typeface="Arial"/>
                <a:sym typeface="Arial"/>
              </a:rPr>
              <a:t>A Comparative Study of Software Quality Models (Suman et al.)</a:t>
            </a:r>
            <a:endParaRPr sz="1800">
              <a:latin typeface="Arial"/>
              <a:ea typeface="Arial"/>
              <a:cs typeface="Arial"/>
              <a:sym typeface="Arial"/>
            </a:endParaRPr>
          </a:p>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Realizar una comparativa entre las dos comparativas</a:t>
            </a:r>
            <a:endParaRPr/>
          </a:p>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Intepretar la tabla comparativa de atributos</a:t>
            </a:r>
            <a:endParaRPr sz="2800">
              <a:latin typeface="Arial"/>
              <a:ea typeface="Arial"/>
              <a:cs typeface="Arial"/>
              <a:sym typeface="Arial"/>
            </a:endParaRPr>
          </a:p>
          <a:p>
            <a:pPr marL="914400" lvl="1" indent="-304800" algn="just" rtl="0">
              <a:lnSpc>
                <a:spcPct val="100000"/>
              </a:lnSpc>
              <a:spcBef>
                <a:spcPts val="0"/>
              </a:spcBef>
              <a:spcAft>
                <a:spcPts val="0"/>
              </a:spcAft>
              <a:buSzPts val="2400"/>
              <a:buFont typeface="Noto Sans Symbols"/>
              <a:buNone/>
            </a:pPr>
            <a:endParaRPr sz="1800">
              <a:latin typeface="Arial"/>
              <a:ea typeface="Arial"/>
              <a:cs typeface="Arial"/>
              <a:sym typeface="Arial"/>
            </a:endParaRPr>
          </a:p>
        </p:txBody>
      </p:sp>
      <p:cxnSp>
        <p:nvCxnSpPr>
          <p:cNvPr id="679" name="Google Shape;679;p7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680" name="Google Shape;680;p7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681" name="Google Shape;681;p7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8"/>
          <p:cNvSpPr txBox="1">
            <a:spLocks noGrp="1"/>
          </p:cNvSpPr>
          <p:nvPr>
            <p:ph type="ctrTitle" idx="4294967295"/>
          </p:nvPr>
        </p:nvSpPr>
        <p:spPr>
          <a:xfrm>
            <a:off x="430306" y="653013"/>
            <a:ext cx="8360701"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Definiciones de calidad</a:t>
            </a:r>
            <a:endParaRPr sz="4000" b="1" i="0" u="none" strike="noStrike" cap="none">
              <a:solidFill>
                <a:srgbClr val="1C405D"/>
              </a:solidFill>
              <a:latin typeface="Arial"/>
              <a:ea typeface="Arial"/>
              <a:cs typeface="Arial"/>
              <a:sym typeface="Arial"/>
            </a:endParaRPr>
          </a:p>
        </p:txBody>
      </p:sp>
      <p:sp>
        <p:nvSpPr>
          <p:cNvPr id="92" name="Google Shape;92;p8"/>
          <p:cNvSpPr txBox="1">
            <a:spLocks noGrp="1"/>
          </p:cNvSpPr>
          <p:nvPr>
            <p:ph type="body" idx="4294967295"/>
          </p:nvPr>
        </p:nvSpPr>
        <p:spPr>
          <a:xfrm>
            <a:off x="565039" y="1812419"/>
            <a:ext cx="8091233" cy="3716206"/>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600"/>
              </a:spcBef>
              <a:spcAft>
                <a:spcPts val="0"/>
              </a:spcAft>
              <a:buSzPts val="3000"/>
              <a:buFont typeface="Noto Sans Symbols"/>
              <a:buChar char="▪"/>
            </a:pPr>
            <a:r>
              <a:rPr lang="es-EC" sz="2400"/>
              <a:t>La calidad es la aptitud para el uso (Juran, 1962)</a:t>
            </a:r>
            <a:endParaRPr/>
          </a:p>
          <a:p>
            <a:pPr marL="457200" lvl="0" indent="-457200" algn="l" rtl="0">
              <a:lnSpc>
                <a:spcPct val="100000"/>
              </a:lnSpc>
              <a:spcBef>
                <a:spcPts val="600"/>
              </a:spcBef>
              <a:spcAft>
                <a:spcPts val="0"/>
              </a:spcAft>
              <a:buSzPts val="3000"/>
              <a:buFont typeface="Noto Sans Symbols"/>
              <a:buChar char="▪"/>
            </a:pPr>
            <a:r>
              <a:rPr lang="es-EC" sz="2400"/>
              <a:t>La calidad consiste en satisfacer un deseo (Smith, 1993)</a:t>
            </a:r>
            <a:endParaRPr/>
          </a:p>
          <a:p>
            <a:pPr marL="457200" lvl="0" indent="-457200" algn="l" rtl="0">
              <a:lnSpc>
                <a:spcPct val="100000"/>
              </a:lnSpc>
              <a:spcBef>
                <a:spcPts val="600"/>
              </a:spcBef>
              <a:spcAft>
                <a:spcPts val="0"/>
              </a:spcAft>
              <a:buSzPts val="3000"/>
              <a:buFont typeface="Noto Sans Symbols"/>
              <a:buChar char="▪"/>
            </a:pPr>
            <a:r>
              <a:rPr lang="es-EC" sz="2400"/>
              <a:t>La calidad es el grado en el que un conjunto de características inherentes a un objeto (producto, servicio, proceso, persona, organización, sistema o recurso) cumple con los requisitos (ISO 9000)</a:t>
            </a:r>
            <a:endParaRPr/>
          </a:p>
          <a:p>
            <a:pPr marL="457200" lvl="0" indent="-266700" algn="l" rtl="0">
              <a:lnSpc>
                <a:spcPct val="100000"/>
              </a:lnSpc>
              <a:spcBef>
                <a:spcPts val="600"/>
              </a:spcBef>
              <a:spcAft>
                <a:spcPts val="0"/>
              </a:spcAft>
              <a:buSzPts val="3000"/>
              <a:buFont typeface="Noto Sans Symbols"/>
              <a:buNone/>
            </a:pPr>
            <a:endParaRPr sz="2400"/>
          </a:p>
        </p:txBody>
      </p:sp>
      <p:cxnSp>
        <p:nvCxnSpPr>
          <p:cNvPr id="93" name="Google Shape;93;p8"/>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94" name="Google Shape;94;p8"/>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95" name="Google Shape;95;p8"/>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80"/>
          <p:cNvSpPr txBox="1">
            <a:spLocks noGrp="1"/>
          </p:cNvSpPr>
          <p:nvPr>
            <p:ph type="ctrTitle" idx="4294967295"/>
          </p:nvPr>
        </p:nvSpPr>
        <p:spPr>
          <a:xfrm>
            <a:off x="916656" y="2349820"/>
            <a:ext cx="7487728" cy="248097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br>
              <a:rPr lang="es-EC" sz="4800" b="1" i="0" u="none" strike="noStrike" cap="none">
                <a:solidFill>
                  <a:srgbClr val="00B0F0"/>
                </a:solidFill>
                <a:latin typeface="Arial"/>
                <a:ea typeface="Arial"/>
                <a:cs typeface="Arial"/>
                <a:sym typeface="Arial"/>
              </a:rPr>
            </a:b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DEFINICIÓN DE MODELOS DE MEDICIÓN Y MÉTRICAS</a:t>
            </a:r>
            <a:endParaRPr sz="4800" b="1" i="0" u="none" strike="noStrike" cap="none">
              <a:solidFill>
                <a:srgbClr val="00B0F0"/>
              </a:solidFill>
              <a:latin typeface="Arial"/>
              <a:ea typeface="Arial"/>
              <a:cs typeface="Arial"/>
              <a:sym typeface="Arial"/>
            </a:endParaRPr>
          </a:p>
        </p:txBody>
      </p:sp>
      <p:cxnSp>
        <p:nvCxnSpPr>
          <p:cNvPr id="687" name="Google Shape;687;p80"/>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688" name="Google Shape;688;p80"/>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689" name="Google Shape;689;p80"/>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1"/>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Medición</a:t>
            </a:r>
            <a:endParaRPr/>
          </a:p>
        </p:txBody>
      </p:sp>
      <p:sp>
        <p:nvSpPr>
          <p:cNvPr id="695" name="Google Shape;695;p81"/>
          <p:cNvSpPr txBox="1">
            <a:spLocks noGrp="1"/>
          </p:cNvSpPr>
          <p:nvPr>
            <p:ph type="body" idx="1"/>
          </p:nvPr>
        </p:nvSpPr>
        <p:spPr>
          <a:xfrm>
            <a:off x="242198" y="1275092"/>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Medición es el proceso por el cual los números son asignados a los atributos de las entidades en el mundo real de tal manera que los describen de acuerdo a reglas claramente definidas (Fenton, 1994).</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Una entidad podría ser un objeto como una persona o una especificación de software</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Un atributo es una característica de la entidad, por ejemplo la edad de la persona, el tamaño de la especificación</a:t>
            </a:r>
            <a:endParaRPr sz="24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82"/>
          <p:cNvSpPr txBox="1">
            <a:spLocks noGrp="1"/>
          </p:cNvSpPr>
          <p:nvPr>
            <p:ph type="title"/>
          </p:nvPr>
        </p:nvSpPr>
        <p:spPr>
          <a:xfrm>
            <a:off x="250825" y="188913"/>
            <a:ext cx="8642350"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Medición de las características</a:t>
            </a:r>
            <a:endParaRPr/>
          </a:p>
        </p:txBody>
      </p:sp>
      <p:sp>
        <p:nvSpPr>
          <p:cNvPr id="701" name="Google Shape;701;p82"/>
          <p:cNvSpPr txBox="1">
            <a:spLocks noGrp="1"/>
          </p:cNvSpPr>
          <p:nvPr>
            <p:ph type="body" idx="1"/>
          </p:nvPr>
        </p:nvSpPr>
        <p:spPr>
          <a:xfrm>
            <a:off x="539750" y="1557338"/>
            <a:ext cx="8229600" cy="4525962"/>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En la práctica no es posible medir todas las subcaracterísticas internas y externas de todos los componentes de un producto grande</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No es posible medir la calidad de uso para todos los posibles escenarios usuario-tarea</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Los recursos para evaluación necesitan asignarse a distintos tipos de mediciones dependiendo de los objetivos de negocio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3"/>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Tipos de medición</a:t>
            </a:r>
            <a:endParaRPr/>
          </a:p>
        </p:txBody>
      </p:sp>
      <p:sp>
        <p:nvSpPr>
          <p:cNvPr id="707" name="Google Shape;707;p83"/>
          <p:cNvSpPr txBox="1">
            <a:spLocks noGrp="1"/>
          </p:cNvSpPr>
          <p:nvPr>
            <p:ph type="body" idx="1"/>
          </p:nvPr>
        </p:nvSpPr>
        <p:spPr>
          <a:xfrm>
            <a:off x="242198" y="1275092"/>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En IS hay atributos que se miden</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Directamente: Por ejemplo el número de líneas de código</a:t>
            </a:r>
            <a:endParaRPr/>
          </a:p>
          <a:p>
            <a:pPr marL="914400" lvl="1" indent="-228600" algn="just" rtl="0">
              <a:lnSpc>
                <a:spcPct val="100000"/>
              </a:lnSpc>
              <a:spcBef>
                <a:spcPts val="0"/>
              </a:spcBef>
              <a:spcAft>
                <a:spcPts val="0"/>
              </a:spcAft>
              <a:buSzPts val="2400"/>
              <a:buNone/>
            </a:pPr>
            <a:endParaRPr sz="20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2000">
                <a:latin typeface="Arial"/>
                <a:ea typeface="Arial"/>
                <a:cs typeface="Arial"/>
                <a:sym typeface="Arial"/>
              </a:rPr>
              <a:t>Indirectamente: Por ejemplo, productividad del desarrollador se mide en base al número de casos de prueba pasados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4"/>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Técnica de medición</a:t>
            </a:r>
            <a:endParaRPr/>
          </a:p>
        </p:txBody>
      </p:sp>
      <p:sp>
        <p:nvSpPr>
          <p:cNvPr id="713" name="Google Shape;713;p84"/>
          <p:cNvSpPr txBox="1">
            <a:spLocks noGrp="1"/>
          </p:cNvSpPr>
          <p:nvPr>
            <p:ph type="body" idx="1"/>
          </p:nvPr>
        </p:nvSpPr>
        <p:spPr>
          <a:xfrm>
            <a:off x="242198" y="1275092"/>
            <a:ext cx="8435975" cy="4752975"/>
          </a:xfrm>
          <a:prstGeom prst="rect">
            <a:avLst/>
          </a:prstGeom>
          <a:noFill/>
          <a:ln>
            <a:noFill/>
          </a:ln>
        </p:spPr>
        <p:txBody>
          <a:bodyPr spcFirstLastPara="1" wrap="square" lIns="91425" tIns="91425" rIns="91425" bIns="91425" anchor="t" anchorCtr="0">
            <a:noAutofit/>
          </a:bodyPr>
          <a:lstStyle/>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La técnica de medición depende de la propiedad del objeto a medir. La técnica o instrumento de medición requieren de su teoría propia ya que no existe un medidor universal.</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En IS, el instrumento a menudo no es táctil, sino lógico.  Por ejemplo, son instrumentos los formularios o una suite de casos de prueba.</a:t>
            </a:r>
            <a:endParaRPr sz="24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5"/>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Tipos de escalas de medición:</a:t>
            </a:r>
            <a:endParaRPr/>
          </a:p>
        </p:txBody>
      </p:sp>
      <p:sp>
        <p:nvSpPr>
          <p:cNvPr id="719" name="Google Shape;719;p85"/>
          <p:cNvSpPr txBox="1">
            <a:spLocks noGrp="1"/>
          </p:cNvSpPr>
          <p:nvPr>
            <p:ph type="body" idx="1"/>
          </p:nvPr>
        </p:nvSpPr>
        <p:spPr>
          <a:xfrm>
            <a:off x="147307" y="1169988"/>
            <a:ext cx="8755153"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1800">
                <a:solidFill>
                  <a:srgbClr val="00B050"/>
                </a:solidFill>
                <a:latin typeface="Arial"/>
                <a:ea typeface="Arial"/>
                <a:cs typeface="Arial"/>
                <a:sym typeface="Arial"/>
              </a:rPr>
              <a:t>Nominal</a:t>
            </a:r>
            <a:r>
              <a:rPr lang="es-EC" sz="1800">
                <a:latin typeface="Arial"/>
                <a:ea typeface="Arial"/>
                <a:cs typeface="Arial"/>
                <a:sym typeface="Arial"/>
              </a:rPr>
              <a:t>: Esta escala asigna un nombre o símbolo al atributo de la entidad. Se puede ver como una clasificación de entidades de acuerdo al atributo. Por ejemplo: Cuando usamos 1: para masculino, 2 para femenino. No hay una noción de magnitud asociada con el número o símbolo</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solidFill>
                  <a:srgbClr val="00B050"/>
                </a:solidFill>
                <a:latin typeface="Arial"/>
                <a:ea typeface="Arial"/>
                <a:cs typeface="Arial"/>
                <a:sym typeface="Arial"/>
              </a:rPr>
              <a:t>Ordinal</a:t>
            </a:r>
            <a:r>
              <a:rPr lang="es-EC" sz="1800">
                <a:latin typeface="Arial"/>
                <a:ea typeface="Arial"/>
                <a:cs typeface="Arial"/>
                <a:sym typeface="Arial"/>
              </a:rPr>
              <a:t>: Ordena las entidades de acuerdo a un criterio de ordenamiento. Ejemplos de criterios de orden son: "mayor que", "menor que", "más complejo que“</a:t>
            </a:r>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solidFill>
                  <a:srgbClr val="00B050"/>
                </a:solidFill>
                <a:latin typeface="Arial"/>
                <a:ea typeface="Arial"/>
                <a:cs typeface="Arial"/>
                <a:sym typeface="Arial"/>
              </a:rPr>
              <a:t>Intervalo</a:t>
            </a:r>
            <a:r>
              <a:rPr lang="es-EC" sz="1800">
                <a:latin typeface="Arial"/>
                <a:ea typeface="Arial"/>
                <a:cs typeface="Arial"/>
                <a:sym typeface="Arial"/>
              </a:rPr>
              <a:t>: Esta escala ordena los valores, hay la noción de distancia relativa entre dos entidades. Por ejemplo, las medidas de temperatura en Celsios o Fahrenheit, la fecha.</a:t>
            </a:r>
            <a:endParaRPr sz="1800">
              <a:latin typeface="Arial"/>
              <a:ea typeface="Arial"/>
              <a:cs typeface="Arial"/>
              <a:sym typeface="Arial"/>
            </a:endParaRPr>
          </a:p>
          <a:p>
            <a:pPr marL="457200" lvl="0" indent="-228600" algn="just" rtl="0">
              <a:lnSpc>
                <a:spcPct val="100000"/>
              </a:lnSpc>
              <a:spcBef>
                <a:spcPts val="600"/>
              </a:spcBef>
              <a:spcAft>
                <a:spcPts val="0"/>
              </a:spcAft>
              <a:buSzPts val="3000"/>
              <a:buNone/>
            </a:pPr>
            <a:endParaRPr sz="18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1800">
                <a:solidFill>
                  <a:srgbClr val="00B050"/>
                </a:solidFill>
                <a:latin typeface="Arial"/>
                <a:ea typeface="Arial"/>
                <a:cs typeface="Arial"/>
                <a:sym typeface="Arial"/>
              </a:rPr>
              <a:t>Ratio</a:t>
            </a:r>
            <a:r>
              <a:rPr lang="es-EC" sz="1800">
                <a:latin typeface="Arial"/>
                <a:ea typeface="Arial"/>
                <a:cs typeface="Arial"/>
                <a:sym typeface="Arial"/>
              </a:rPr>
              <a:t>: Esta escala proporciona orden, intervalos iguales y ratios (proporciones) entre entidades. Se usa esta escala cuando existe un valor cero significativo. La asignación de medidas debería empezar en cero e incrementarse a intervalos iguales conocidos como unidades. Por ejemplo, se usa esta escala para medir la temperatura en Kelvin o la duración de una fase de desarrollo.</a:t>
            </a:r>
            <a:endParaRPr sz="1800">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6"/>
          <p:cNvSpPr txBox="1">
            <a:spLocks noGrp="1"/>
          </p:cNvSpPr>
          <p:nvPr>
            <p:ph type="title"/>
          </p:nvPr>
        </p:nvSpPr>
        <p:spPr>
          <a:xfrm>
            <a:off x="250825" y="480405"/>
            <a:ext cx="8642350" cy="92389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Escalas de medición para las métricas usadas para los requisitos de calidad</a:t>
            </a:r>
            <a:endParaRPr/>
          </a:p>
        </p:txBody>
      </p:sp>
      <p:sp>
        <p:nvSpPr>
          <p:cNvPr id="725" name="Google Shape;725;p86"/>
          <p:cNvSpPr txBox="1"/>
          <p:nvPr/>
        </p:nvSpPr>
        <p:spPr>
          <a:xfrm>
            <a:off x="250825" y="1558250"/>
            <a:ext cx="8229600" cy="4333592"/>
          </a:xfrm>
          <a:prstGeom prst="rect">
            <a:avLst/>
          </a:prstGeom>
          <a:noFill/>
          <a:ln>
            <a:noFill/>
          </a:ln>
        </p:spPr>
        <p:txBody>
          <a:bodyPr spcFirstLastPara="1" wrap="square" lIns="91425" tIns="91425" rIns="91425" bIns="91425" anchor="t" anchorCtr="0">
            <a:noAutofit/>
          </a:bodyPr>
          <a:lstStyle/>
          <a:p>
            <a:pPr marL="457200" marR="0" lvl="0" indent="-419100" algn="just" rtl="0">
              <a:lnSpc>
                <a:spcPct val="100000"/>
              </a:lnSpc>
              <a:spcBef>
                <a:spcPts val="600"/>
              </a:spcBef>
              <a:spcAft>
                <a:spcPts val="0"/>
              </a:spcAft>
              <a:buClr>
                <a:srgbClr val="CFD8DC"/>
              </a:buClr>
              <a:buSzPts val="3000"/>
              <a:buFont typeface="Noto Sans Symbols"/>
              <a:buChar char="▪"/>
            </a:pPr>
            <a:r>
              <a:rPr lang="es-EC" sz="2800" b="0" i="0" u="none" strike="noStrike" cap="none">
                <a:solidFill>
                  <a:srgbClr val="263238"/>
                </a:solidFill>
                <a:latin typeface="Arial"/>
                <a:ea typeface="Arial"/>
                <a:cs typeface="Arial"/>
                <a:sym typeface="Arial"/>
              </a:rPr>
              <a:t>Grados de satisfacción de los requisitos</a:t>
            </a:r>
            <a:endParaRPr/>
          </a:p>
          <a:p>
            <a:pPr marL="457200" marR="0" lvl="0" indent="-419100" algn="just" rtl="0">
              <a:lnSpc>
                <a:spcPct val="100000"/>
              </a:lnSpc>
              <a:spcBef>
                <a:spcPts val="600"/>
              </a:spcBef>
              <a:spcAft>
                <a:spcPts val="0"/>
              </a:spcAft>
              <a:buClr>
                <a:srgbClr val="CFD8DC"/>
              </a:buClr>
              <a:buSzPts val="3000"/>
              <a:buFont typeface="Noto Sans Symbols"/>
              <a:buChar char="▪"/>
            </a:pPr>
            <a:r>
              <a:rPr lang="es-EC" sz="2800" b="0" i="0" u="none" strike="noStrike" cap="none">
                <a:solidFill>
                  <a:srgbClr val="263238"/>
                </a:solidFill>
                <a:latin typeface="Arial"/>
                <a:ea typeface="Arial"/>
                <a:cs typeface="Arial"/>
                <a:sym typeface="Arial"/>
              </a:rPr>
              <a:t>Ejemplo:</a:t>
            </a:r>
            <a:endParaRPr/>
          </a:p>
          <a:p>
            <a:pPr marL="914400" marR="0" lvl="1" indent="-381000" algn="just" rtl="0">
              <a:lnSpc>
                <a:spcPct val="100000"/>
              </a:lnSpc>
              <a:spcBef>
                <a:spcPts val="0"/>
              </a:spcBef>
              <a:spcAft>
                <a:spcPts val="0"/>
              </a:spcAft>
              <a:buClr>
                <a:srgbClr val="CFD8DC"/>
              </a:buClr>
              <a:buSzPts val="2400"/>
              <a:buFont typeface="Arial"/>
              <a:buChar char="○"/>
            </a:pPr>
            <a:r>
              <a:rPr lang="es-EC" sz="2000" b="0" i="0" u="none" strike="noStrike" cap="none">
                <a:solidFill>
                  <a:srgbClr val="263238"/>
                </a:solidFill>
                <a:latin typeface="Arial"/>
                <a:ea typeface="Arial"/>
                <a:cs typeface="Arial"/>
                <a:sym typeface="Arial"/>
              </a:rPr>
              <a:t>Dos categorías: satisfactoria e insatisfactoria</a:t>
            </a:r>
            <a:endParaRPr/>
          </a:p>
          <a:p>
            <a:pPr marL="914400" marR="0" lvl="1" indent="-228600" algn="just" rtl="0">
              <a:lnSpc>
                <a:spcPct val="100000"/>
              </a:lnSpc>
              <a:spcBef>
                <a:spcPts val="0"/>
              </a:spcBef>
              <a:spcAft>
                <a:spcPts val="0"/>
              </a:spcAft>
              <a:buClr>
                <a:srgbClr val="CFD8DC"/>
              </a:buClr>
              <a:buSzPts val="2400"/>
              <a:buFont typeface="Arial"/>
              <a:buNone/>
            </a:pPr>
            <a:endParaRPr sz="2000" b="0" i="0" u="none" strike="noStrike" cap="none">
              <a:solidFill>
                <a:srgbClr val="263238"/>
              </a:solidFill>
              <a:latin typeface="Arial"/>
              <a:ea typeface="Arial"/>
              <a:cs typeface="Arial"/>
              <a:sym typeface="Arial"/>
            </a:endParaRPr>
          </a:p>
          <a:p>
            <a:pPr marL="914400" marR="0" lvl="1" indent="-381000" algn="just" rtl="0">
              <a:lnSpc>
                <a:spcPct val="100000"/>
              </a:lnSpc>
              <a:spcBef>
                <a:spcPts val="0"/>
              </a:spcBef>
              <a:spcAft>
                <a:spcPts val="0"/>
              </a:spcAft>
              <a:buClr>
                <a:srgbClr val="CFD8DC"/>
              </a:buClr>
              <a:buSzPts val="2400"/>
              <a:buFont typeface="Arial"/>
              <a:buChar char="○"/>
            </a:pPr>
            <a:r>
              <a:rPr lang="es-EC" sz="2000" b="0" i="0" u="none" strike="noStrike" cap="none">
                <a:solidFill>
                  <a:srgbClr val="263238"/>
                </a:solidFill>
                <a:latin typeface="Arial"/>
                <a:ea typeface="Arial"/>
                <a:cs typeface="Arial"/>
                <a:sym typeface="Arial"/>
              </a:rPr>
              <a:t>Cuatro categorías: Excede los requisitos, cumple los requisitos, mínimamente aceptable, Inaceptable </a:t>
            </a:r>
            <a:endParaRPr sz="2800" b="0" i="0" u="none" strike="noStrike" cap="none">
              <a:solidFill>
                <a:srgbClr val="263238"/>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7"/>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Terminología</a:t>
            </a:r>
            <a:endParaRPr/>
          </a:p>
        </p:txBody>
      </p:sp>
      <p:sp>
        <p:nvSpPr>
          <p:cNvPr id="731" name="Google Shape;731;p87"/>
          <p:cNvSpPr txBox="1">
            <a:spLocks noGrp="1"/>
          </p:cNvSpPr>
          <p:nvPr>
            <p:ph type="body" idx="1"/>
          </p:nvPr>
        </p:nvSpPr>
        <p:spPr>
          <a:xfrm>
            <a:off x="242198" y="1275092"/>
            <a:ext cx="8435975" cy="4752975"/>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Medida: el valor numérico resultante</a:t>
            </a:r>
            <a:endParaRPr/>
          </a:p>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Métrica: Un estándar de medición</a:t>
            </a:r>
            <a:endParaRPr/>
          </a:p>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8"/>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Ejemplo – Métricas</a:t>
            </a:r>
            <a:endParaRPr/>
          </a:p>
        </p:txBody>
      </p:sp>
      <p:sp>
        <p:nvSpPr>
          <p:cNvPr id="737" name="Google Shape;737;p88"/>
          <p:cNvSpPr txBox="1">
            <a:spLocks noGrp="1"/>
          </p:cNvSpPr>
          <p:nvPr>
            <p:ph type="body" idx="1"/>
          </p:nvPr>
        </p:nvSpPr>
        <p:spPr>
          <a:xfrm>
            <a:off x="242198" y="1275092"/>
            <a:ext cx="8435975" cy="47529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COMPLETITUD Y CORRECCIÓN (McCall) (R: requisitos, D: diseño, I: implementación)</a:t>
            </a:r>
            <a:endParaRPr/>
          </a:p>
          <a:p>
            <a:pPr marL="457200" lvl="0" indent="-228600" algn="l" rtl="0">
              <a:lnSpc>
                <a:spcPct val="100000"/>
              </a:lnSpc>
              <a:spcBef>
                <a:spcPts val="600"/>
              </a:spcBef>
              <a:spcAft>
                <a:spcPts val="0"/>
              </a:spcAft>
              <a:buSzPts val="3000"/>
              <a:buFont typeface="Noto Sans Symbols"/>
              <a:buNone/>
            </a:pPr>
            <a:endParaRPr sz="24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No hay referencias ambiguas (R, D, I)</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Todas las referencias de datos se calculan u obtienen de una fuente externa (R, D, I)</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Se utilizan todas las funciones definidas (R, D, I)</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Todas las funciones referenciadas están definidas (R, D, I)</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Se definen todas las condiciones y el procesamiento para cada punto de decisión (R, D, I)</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Existe una coincidencia entre parámetros de funciones definidas y referenciadas (D, I)</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Todos los informes de problemas han sido resueltos (R, D, I)</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El diseño coincide con los requisitos (D)</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El código coincide con el diseño (I)</a:t>
            </a:r>
            <a:endParaRPr/>
          </a:p>
          <a:p>
            <a:pPr marL="914400" lvl="1" indent="-228600" algn="l" rtl="0">
              <a:lnSpc>
                <a:spcPct val="100000"/>
              </a:lnSpc>
              <a:spcBef>
                <a:spcPts val="0"/>
              </a:spcBef>
              <a:spcAft>
                <a:spcPts val="0"/>
              </a:spcAft>
              <a:buSzPts val="2400"/>
              <a:buNone/>
            </a:pPr>
            <a:endParaRPr sz="2200">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9"/>
          <p:cNvSpPr txBox="1">
            <a:spLocks noGrp="1"/>
          </p:cNvSpPr>
          <p:nvPr>
            <p:ph type="title"/>
          </p:nvPr>
        </p:nvSpPr>
        <p:spPr>
          <a:xfrm>
            <a:off x="395288" y="188913"/>
            <a:ext cx="8424862" cy="117244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Elección de métricas y criterios de medición</a:t>
            </a:r>
            <a:endParaRPr/>
          </a:p>
        </p:txBody>
      </p:sp>
      <p:sp>
        <p:nvSpPr>
          <p:cNvPr id="743" name="Google Shape;743;p89"/>
          <p:cNvSpPr txBox="1">
            <a:spLocks noGrp="1"/>
          </p:cNvSpPr>
          <p:nvPr>
            <p:ph type="body" idx="1"/>
          </p:nvPr>
        </p:nvSpPr>
        <p:spPr>
          <a:xfrm>
            <a:off x="250825" y="1361356"/>
            <a:ext cx="8435975" cy="4752975"/>
          </a:xfrm>
          <a:prstGeom prst="rect">
            <a:avLst/>
          </a:prstGeom>
          <a:noFill/>
          <a:ln>
            <a:noFill/>
          </a:ln>
        </p:spPr>
        <p:txBody>
          <a:bodyPr spcFirstLastPara="1" wrap="square" lIns="91425" tIns="91425" rIns="91425" bIns="91425" anchor="t" anchorCtr="0">
            <a:noAutofit/>
          </a:bodyPr>
          <a:lstStyle/>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Se seleccionan las métricas en base al objetivo de negocio para el producto</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457200" lvl="0" indent="-419100" algn="just" rtl="0">
              <a:lnSpc>
                <a:spcPct val="100000"/>
              </a:lnSpc>
              <a:spcBef>
                <a:spcPts val="600"/>
              </a:spcBef>
              <a:spcAft>
                <a:spcPts val="0"/>
              </a:spcAft>
              <a:buSzPts val="3000"/>
              <a:buChar char="▪"/>
            </a:pPr>
            <a:r>
              <a:rPr lang="es-EC" sz="2400">
                <a:latin typeface="Arial"/>
                <a:ea typeface="Arial"/>
                <a:cs typeface="Arial"/>
                <a:sym typeface="Arial"/>
              </a:rPr>
              <a:t>Ejemplos:</a:t>
            </a:r>
            <a:endParaRPr/>
          </a:p>
          <a:p>
            <a:pPr marL="457200" lvl="0" indent="-228600" algn="just" rtl="0">
              <a:lnSpc>
                <a:spcPct val="100000"/>
              </a:lnSpc>
              <a:spcBef>
                <a:spcPts val="600"/>
              </a:spcBef>
              <a:spcAft>
                <a:spcPts val="0"/>
              </a:spcAft>
              <a:buSzPts val="3000"/>
              <a:buNone/>
            </a:pPr>
            <a:endParaRPr sz="2400">
              <a:latin typeface="Arial"/>
              <a:ea typeface="Arial"/>
              <a:cs typeface="Arial"/>
              <a:sym typeface="Arial"/>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Una unidad de negocio podría evaluar la adecuación de un producto software usando métricas de calidad de uso</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Un comprador podría evaluar un producto software frente a valores de referencia de medidas externas por ejemplo de usabilidad</a:t>
            </a:r>
            <a:endParaRPr/>
          </a:p>
          <a:p>
            <a:pPr marL="914400" lvl="1" indent="-381000" algn="just" rtl="0">
              <a:lnSpc>
                <a:spcPct val="100000"/>
              </a:lnSpc>
              <a:spcBef>
                <a:spcPts val="0"/>
              </a:spcBef>
              <a:spcAft>
                <a:spcPts val="0"/>
              </a:spcAft>
              <a:buSzPts val="2400"/>
              <a:buChar char="○"/>
            </a:pPr>
            <a:r>
              <a:rPr lang="es-EC" sz="1800">
                <a:latin typeface="Arial"/>
                <a:ea typeface="Arial"/>
                <a:cs typeface="Arial"/>
                <a:sym typeface="Arial"/>
              </a:rPr>
              <a:t>Un mantenedor podría evaluar un producto usando métricas para mantenibilidad</a:t>
            </a:r>
            <a:endParaRPr/>
          </a:p>
          <a:p>
            <a:pPr marL="914400" lvl="1" indent="-228600" algn="just" rtl="0">
              <a:lnSpc>
                <a:spcPct val="100000"/>
              </a:lnSpc>
              <a:spcBef>
                <a:spcPts val="0"/>
              </a:spcBef>
              <a:spcAft>
                <a:spcPts val="0"/>
              </a:spcAft>
              <a:buSzPts val="2400"/>
              <a:buNone/>
            </a:pPr>
            <a:endParaRPr sz="18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9"/>
          <p:cNvSpPr txBox="1">
            <a:spLocks noGrp="1"/>
          </p:cNvSpPr>
          <p:nvPr>
            <p:ph type="ctrTitle" idx="4294967295"/>
          </p:nvPr>
        </p:nvSpPr>
        <p:spPr>
          <a:xfrm>
            <a:off x="908029" y="2774763"/>
            <a:ext cx="7640747" cy="1357289"/>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CALIDAD DEL SOFTWARE: </a:t>
            </a:r>
            <a:br>
              <a:rPr lang="es-EC" sz="4800" b="1" i="0" u="none" strike="noStrike" cap="none">
                <a:solidFill>
                  <a:srgbClr val="00B0F0"/>
                </a:solidFill>
                <a:latin typeface="Arial"/>
                <a:ea typeface="Arial"/>
                <a:cs typeface="Arial"/>
                <a:sym typeface="Arial"/>
              </a:rPr>
            </a:br>
            <a:r>
              <a:rPr lang="es-EC" sz="4800" b="1" i="0" u="none" strike="noStrike" cap="none">
                <a:solidFill>
                  <a:srgbClr val="00B0F0"/>
                </a:solidFill>
                <a:latin typeface="Arial"/>
                <a:ea typeface="Arial"/>
                <a:cs typeface="Arial"/>
                <a:sym typeface="Arial"/>
              </a:rPr>
              <a:t>PRODUCTO Y PROCESO</a:t>
            </a:r>
            <a:endParaRPr sz="4800" b="1" i="0" u="none" strike="noStrike" cap="none">
              <a:solidFill>
                <a:srgbClr val="00B0F0"/>
              </a:solidFill>
              <a:latin typeface="Arial"/>
              <a:ea typeface="Arial"/>
              <a:cs typeface="Arial"/>
              <a:sym typeface="Arial"/>
            </a:endParaRPr>
          </a:p>
        </p:txBody>
      </p:sp>
      <p:cxnSp>
        <p:nvCxnSpPr>
          <p:cNvPr id="101" name="Google Shape;101;p9"/>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102" name="Google Shape;102;p9"/>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103" name="Google Shape;103;p9"/>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0"/>
          <p:cNvSpPr txBox="1">
            <a:spLocks noGrp="1"/>
          </p:cNvSpPr>
          <p:nvPr>
            <p:ph type="title"/>
          </p:nvPr>
        </p:nvSpPr>
        <p:spPr>
          <a:xfrm>
            <a:off x="395288" y="188913"/>
            <a:ext cx="8424862" cy="83181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sz="3600">
                <a:latin typeface="Arial"/>
                <a:ea typeface="Arial"/>
                <a:cs typeface="Arial"/>
                <a:sym typeface="Arial"/>
              </a:rPr>
              <a:t>Cuando usar un modelo de calidad</a:t>
            </a:r>
            <a:endParaRPr/>
          </a:p>
        </p:txBody>
      </p:sp>
      <p:sp>
        <p:nvSpPr>
          <p:cNvPr id="749" name="Google Shape;749;p90"/>
          <p:cNvSpPr txBox="1">
            <a:spLocks noGrp="1"/>
          </p:cNvSpPr>
          <p:nvPr>
            <p:ph type="body" idx="1"/>
          </p:nvPr>
        </p:nvSpPr>
        <p:spPr>
          <a:xfrm>
            <a:off x="242198" y="1275092"/>
            <a:ext cx="8435975" cy="4752975"/>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Durante el desarrollo</a:t>
            </a:r>
            <a:endParaRPr sz="22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Implementar métricas</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Analizar el resultados del proceso</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Tomar acciones correctivas</a:t>
            </a:r>
            <a:endParaRPr/>
          </a:p>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Al cierre del proyecto</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Validar métricas predictivas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91"/>
          <p:cNvSpPr txBox="1">
            <a:spLocks noGrp="1"/>
          </p:cNvSpPr>
          <p:nvPr>
            <p:ph type="ctrTitle" idx="4294967295"/>
          </p:nvPr>
        </p:nvSpPr>
        <p:spPr>
          <a:xfrm>
            <a:off x="699775" y="653013"/>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92D050"/>
                </a:solidFill>
                <a:latin typeface="Arial"/>
                <a:ea typeface="Arial"/>
                <a:cs typeface="Arial"/>
                <a:sym typeface="Arial"/>
              </a:rPr>
              <a:t>Taller N.5 </a:t>
            </a:r>
            <a:endParaRPr sz="4000" b="1" i="0" u="none" strike="noStrike" cap="none">
              <a:solidFill>
                <a:srgbClr val="92D050"/>
              </a:solidFill>
              <a:latin typeface="Arial"/>
              <a:ea typeface="Arial"/>
              <a:cs typeface="Arial"/>
              <a:sym typeface="Arial"/>
            </a:endParaRPr>
          </a:p>
        </p:txBody>
      </p:sp>
      <p:sp>
        <p:nvSpPr>
          <p:cNvPr id="755" name="Google Shape;755;p91"/>
          <p:cNvSpPr txBox="1">
            <a:spLocks noGrp="1"/>
          </p:cNvSpPr>
          <p:nvPr>
            <p:ph type="body" idx="4294967295"/>
          </p:nvPr>
        </p:nvSpPr>
        <p:spPr>
          <a:xfrm>
            <a:off x="347491" y="1812419"/>
            <a:ext cx="8477532"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800">
                <a:latin typeface="Arial"/>
                <a:ea typeface="Arial"/>
                <a:cs typeface="Arial"/>
                <a:sym typeface="Arial"/>
              </a:rPr>
              <a:t>Seleccionar seis atributos de calidad e investigar acerca de las métricas relacionadas y dependencias con otros atributos</a:t>
            </a:r>
            <a:endParaRPr sz="2400">
              <a:latin typeface="Arial"/>
              <a:ea typeface="Arial"/>
              <a:cs typeface="Arial"/>
              <a:sym typeface="Arial"/>
            </a:endParaRPr>
          </a:p>
        </p:txBody>
      </p:sp>
      <p:cxnSp>
        <p:nvCxnSpPr>
          <p:cNvPr id="756" name="Google Shape;756;p91"/>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757" name="Google Shape;757;p91"/>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758" name="Google Shape;758;p91"/>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92"/>
          <p:cNvSpPr txBox="1">
            <a:spLocks noGrp="1"/>
          </p:cNvSpPr>
          <p:nvPr>
            <p:ph type="ctrTitle" idx="4294967295"/>
          </p:nvPr>
        </p:nvSpPr>
        <p:spPr>
          <a:xfrm>
            <a:off x="950997" y="1958196"/>
            <a:ext cx="7487728" cy="224286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91EA"/>
              </a:buClr>
              <a:buSzPts val="2000"/>
              <a:buFont typeface="Roboto Slab"/>
              <a:buNone/>
            </a:pPr>
            <a:r>
              <a:rPr lang="es-EC" sz="4800" b="1" i="0" u="none" strike="noStrike" cap="none">
                <a:solidFill>
                  <a:srgbClr val="00B0F0"/>
                </a:solidFill>
                <a:latin typeface="Arial"/>
                <a:ea typeface="Arial"/>
                <a:cs typeface="Arial"/>
                <a:sym typeface="Arial"/>
              </a:rPr>
              <a:t>Defectos y Densidad de defectos</a:t>
            </a:r>
            <a:endParaRPr sz="4800" b="1" i="0" u="none" strike="noStrike" cap="none">
              <a:solidFill>
                <a:srgbClr val="00B0F0"/>
              </a:solidFill>
              <a:latin typeface="Arial"/>
              <a:ea typeface="Arial"/>
              <a:cs typeface="Arial"/>
              <a:sym typeface="Arial"/>
            </a:endParaRPr>
          </a:p>
        </p:txBody>
      </p:sp>
      <p:cxnSp>
        <p:nvCxnSpPr>
          <p:cNvPr id="764" name="Google Shape;764;p92"/>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765" name="Google Shape;765;p92"/>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766" name="Google Shape;766;p92"/>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3"/>
          <p:cNvSpPr txBox="1">
            <a:spLocks noGrp="1"/>
          </p:cNvSpPr>
          <p:nvPr>
            <p:ph type="ctrTitle" idx="4294967295"/>
          </p:nvPr>
        </p:nvSpPr>
        <p:spPr>
          <a:xfrm>
            <a:off x="665435" y="290072"/>
            <a:ext cx="7738949" cy="92249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91EA"/>
              </a:buClr>
              <a:buSzPts val="2000"/>
              <a:buFont typeface="Roboto Slab"/>
              <a:buNone/>
            </a:pPr>
            <a:r>
              <a:rPr lang="es-EC" sz="4000" b="1" i="0" u="none" strike="noStrike" cap="none">
                <a:solidFill>
                  <a:srgbClr val="1C405D"/>
                </a:solidFill>
                <a:latin typeface="Arial"/>
                <a:ea typeface="Arial"/>
                <a:cs typeface="Arial"/>
                <a:sym typeface="Arial"/>
              </a:rPr>
              <a:t>Terminología</a:t>
            </a:r>
            <a:endParaRPr sz="4000" b="1" i="0" u="none" strike="noStrike" cap="none">
              <a:solidFill>
                <a:srgbClr val="1C405D"/>
              </a:solidFill>
              <a:latin typeface="Arial"/>
              <a:ea typeface="Arial"/>
              <a:cs typeface="Arial"/>
              <a:sym typeface="Arial"/>
            </a:endParaRPr>
          </a:p>
        </p:txBody>
      </p:sp>
      <p:sp>
        <p:nvSpPr>
          <p:cNvPr id="772" name="Google Shape;772;p93"/>
          <p:cNvSpPr txBox="1">
            <a:spLocks noGrp="1"/>
          </p:cNvSpPr>
          <p:nvPr>
            <p:ph type="body" idx="4294967295"/>
          </p:nvPr>
        </p:nvSpPr>
        <p:spPr>
          <a:xfrm>
            <a:off x="489292" y="1528619"/>
            <a:ext cx="8091233" cy="3716206"/>
          </a:xfrm>
          <a:prstGeom prst="rect">
            <a:avLst/>
          </a:prstGeom>
          <a:noFill/>
          <a:ln>
            <a:noFill/>
          </a:ln>
        </p:spPr>
        <p:txBody>
          <a:bodyPr spcFirstLastPara="1" wrap="square" lIns="91425" tIns="91425" rIns="91425" bIns="91425" anchor="t" anchorCtr="0">
            <a:noAutofit/>
          </a:bodyPr>
          <a:lstStyle/>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ERROR (error): Una acción cometida por un humano durante el desarrollo del software que produce un resultado incorrecto</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DEFECTO (defect): El resultado de un error</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FALLA (fault): Defectos no detectados y corregidos antes de la prueba </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FALLO (failure): Manifestación de un defecto durante el testing o el uso del sistema (diferencia con el comportamiento requerido)</a:t>
            </a:r>
            <a:endParaRPr/>
          </a:p>
          <a:p>
            <a:pPr marL="457200" lvl="0" indent="-457200" algn="just" rtl="0">
              <a:lnSpc>
                <a:spcPct val="100000"/>
              </a:lnSpc>
              <a:spcBef>
                <a:spcPts val="600"/>
              </a:spcBef>
              <a:spcAft>
                <a:spcPts val="0"/>
              </a:spcAft>
              <a:buSzPts val="3000"/>
              <a:buFont typeface="Noto Sans Symbols"/>
              <a:buChar char="▪"/>
            </a:pPr>
            <a:r>
              <a:rPr lang="es-EC" sz="2400">
                <a:latin typeface="Arial"/>
                <a:ea typeface="Arial"/>
                <a:cs typeface="Arial"/>
                <a:sym typeface="Arial"/>
              </a:rPr>
              <a:t>INCIDENTE (incident): Situación en la que se observa e informa un comportamiento no esperado del sistema.</a:t>
            </a:r>
            <a:endParaRPr sz="1800">
              <a:latin typeface="Arial"/>
              <a:ea typeface="Arial"/>
              <a:cs typeface="Arial"/>
              <a:sym typeface="Arial"/>
            </a:endParaRPr>
          </a:p>
        </p:txBody>
      </p:sp>
      <p:cxnSp>
        <p:nvCxnSpPr>
          <p:cNvPr id="773" name="Google Shape;773;p93"/>
          <p:cNvCxnSpPr/>
          <p:nvPr/>
        </p:nvCxnSpPr>
        <p:spPr>
          <a:xfrm>
            <a:off x="6939075" y="5244825"/>
            <a:ext cx="145800" cy="567600"/>
          </a:xfrm>
          <a:prstGeom prst="straightConnector1">
            <a:avLst/>
          </a:prstGeom>
          <a:noFill/>
          <a:ln w="9525" cap="flat" cmpd="sng">
            <a:solidFill>
              <a:srgbClr val="CFD8DC"/>
            </a:solidFill>
            <a:prstDash val="solid"/>
            <a:round/>
            <a:headEnd type="none" w="sm" len="sm"/>
            <a:tailEnd type="none" w="sm" len="sm"/>
          </a:ln>
        </p:spPr>
      </p:cxnSp>
      <p:cxnSp>
        <p:nvCxnSpPr>
          <p:cNvPr id="774" name="Google Shape;774;p93"/>
          <p:cNvCxnSpPr/>
          <p:nvPr/>
        </p:nvCxnSpPr>
        <p:spPr>
          <a:xfrm>
            <a:off x="7636225" y="4669275"/>
            <a:ext cx="802500" cy="259500"/>
          </a:xfrm>
          <a:prstGeom prst="straightConnector1">
            <a:avLst/>
          </a:prstGeom>
          <a:noFill/>
          <a:ln w="9525" cap="flat" cmpd="sng">
            <a:solidFill>
              <a:srgbClr val="CFD8DC"/>
            </a:solidFill>
            <a:prstDash val="solid"/>
            <a:round/>
            <a:headEnd type="none" w="sm" len="sm"/>
            <a:tailEnd type="none" w="sm" len="sm"/>
          </a:ln>
        </p:spPr>
      </p:cxnSp>
      <p:sp>
        <p:nvSpPr>
          <p:cNvPr id="775" name="Google Shape;775;p93"/>
          <p:cNvSpPr txBox="1">
            <a:spLocks noGrp="1"/>
          </p:cNvSpPr>
          <p:nvPr>
            <p:ph type="sldNum" idx="12"/>
          </p:nvPr>
        </p:nvSpPr>
        <p:spPr>
          <a:xfrm>
            <a:off x="8404384" y="6333134"/>
            <a:ext cx="548700" cy="525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s-EC"/>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94"/>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Una visión simplista de la calidad</a:t>
            </a:r>
            <a:endParaRPr/>
          </a:p>
        </p:txBody>
      </p:sp>
      <p:sp>
        <p:nvSpPr>
          <p:cNvPr id="781" name="Google Shape;781;p94"/>
          <p:cNvSpPr txBox="1">
            <a:spLocks noGrp="1"/>
          </p:cNvSpPr>
          <p:nvPr>
            <p:ph type="body" idx="1"/>
          </p:nvPr>
        </p:nvSpPr>
        <p:spPr>
          <a:xfrm>
            <a:off x="242198" y="1275092"/>
            <a:ext cx="8435975" cy="528961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Motivación: Costos y dificultades en la aplicación de modelos de calidad</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CALIDAD = Número de defectos</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Métrica: Densidad de defectos</a:t>
            </a:r>
            <a:endParaRPr sz="22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Valores promedio: entre 2 y 60 defectos/unidad de tamaño</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Peligro de mal uso:</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No todos los defectos conducen al fracaso con la misma probabilidad</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No todas las fallas son igualmente importantes</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Los procesos de búsqueda de defectos no funcionan correctamente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95"/>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 Como tratar con los defectos ?</a:t>
            </a:r>
            <a:endParaRPr/>
          </a:p>
        </p:txBody>
      </p:sp>
      <p:sp>
        <p:nvSpPr>
          <p:cNvPr id="787" name="Google Shape;787;p95"/>
          <p:cNvSpPr txBox="1">
            <a:spLocks noGrp="1"/>
          </p:cNvSpPr>
          <p:nvPr>
            <p:ph type="body" idx="1"/>
          </p:nvPr>
        </p:nvSpPr>
        <p:spPr>
          <a:xfrm>
            <a:off x="242198" y="1275092"/>
            <a:ext cx="8435975" cy="528961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Los humanos cometen errores que causan defectos en el software</a:t>
            </a:r>
            <a:endParaRPr/>
          </a:p>
          <a:p>
            <a:pPr marL="457200" lvl="0" indent="-228600" algn="l" rtl="0">
              <a:lnSpc>
                <a:spcPct val="100000"/>
              </a:lnSpc>
              <a:spcBef>
                <a:spcPts val="600"/>
              </a:spcBef>
              <a:spcAft>
                <a:spcPts val="0"/>
              </a:spcAft>
              <a:buSzPts val="3000"/>
              <a:buFont typeface="Noto Sans Symbols"/>
              <a:buNone/>
            </a:pPr>
            <a:endParaRPr sz="22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No podemos evitar cometer errores</a:t>
            </a:r>
            <a:endParaRPr/>
          </a:p>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Podemos:</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Detectar defectos lo antes posible (Acción correctiva)</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Reduce the probability of making mistakes (Acción preventiva)</a:t>
            </a:r>
            <a:endParaRPr sz="2200">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96"/>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Tipos de defectos</a:t>
            </a:r>
            <a:endParaRPr/>
          </a:p>
        </p:txBody>
      </p:sp>
      <p:sp>
        <p:nvSpPr>
          <p:cNvPr id="793" name="Google Shape;793;p96"/>
          <p:cNvSpPr txBox="1">
            <a:spLocks noGrp="1"/>
          </p:cNvSpPr>
          <p:nvPr>
            <p:ph type="body" idx="1"/>
          </p:nvPr>
        </p:nvSpPr>
        <p:spPr>
          <a:xfrm>
            <a:off x="242198" y="1275092"/>
            <a:ext cx="8435975" cy="528961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Acorde la etapa de desarrollo de software en la que se inyectan:</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En los requerimientos</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En el diseño</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En la codificación</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En la documentación auxiliar</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Según la probabilidad de evitar un fallo</a:t>
            </a:r>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De acuerdo a su costo:</a:t>
            </a:r>
            <a:endParaRPr sz="2800">
              <a:latin typeface="Arial"/>
              <a:ea typeface="Arial"/>
              <a:cs typeface="Arial"/>
              <a:sym typeface="Arial"/>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En detección </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En corrección</a:t>
            </a:r>
            <a:endParaRPr sz="2600">
              <a:latin typeface="Arial"/>
              <a:ea typeface="Arial"/>
              <a:cs typeface="Arial"/>
              <a:sym typeface="Arial"/>
            </a:endParaRPr>
          </a:p>
          <a:p>
            <a:pPr marL="914400" lvl="1" indent="-228600" algn="l" rtl="0">
              <a:lnSpc>
                <a:spcPct val="100000"/>
              </a:lnSpc>
              <a:spcBef>
                <a:spcPts val="0"/>
              </a:spcBef>
              <a:spcAft>
                <a:spcPts val="0"/>
              </a:spcAft>
              <a:buSzPts val="2400"/>
              <a:buNone/>
            </a:pPr>
            <a:endParaRPr sz="2200">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97"/>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Tipos de defectos</a:t>
            </a:r>
            <a:endParaRPr/>
          </a:p>
        </p:txBody>
      </p:sp>
      <p:sp>
        <p:nvSpPr>
          <p:cNvPr id="799" name="Google Shape;799;p97"/>
          <p:cNvSpPr txBox="1">
            <a:spLocks noGrp="1"/>
          </p:cNvSpPr>
          <p:nvPr>
            <p:ph type="body" idx="1"/>
          </p:nvPr>
        </p:nvSpPr>
        <p:spPr>
          <a:xfrm>
            <a:off x="242198" y="1275092"/>
            <a:ext cx="8435975" cy="528961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De acuerdo a su impacto:</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Bajo: Consecuencias triviales</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Medio: El sistema funciona mal pero hay una solución o solución alternativa</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Alto: El sistema funciona mal y no hay una solución</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Crítico: El sistema se cae, pérdida de datos no recuperables, vidas humanas en peligro, pérdidas económicas importantes</a:t>
            </a:r>
            <a:endParaRPr/>
          </a:p>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Según su importancia subjetiva</a:t>
            </a:r>
            <a:endParaRPr/>
          </a:p>
          <a:p>
            <a:pPr marL="914400" lvl="1" indent="-228600" algn="l" rtl="0">
              <a:lnSpc>
                <a:spcPct val="100000"/>
              </a:lnSpc>
              <a:spcBef>
                <a:spcPts val="0"/>
              </a:spcBef>
              <a:spcAft>
                <a:spcPts val="0"/>
              </a:spcAft>
              <a:buSzPts val="2400"/>
              <a:buNone/>
            </a:pPr>
            <a:endParaRPr sz="2200">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8"/>
          <p:cNvSpPr txBox="1">
            <a:spLocks noGrp="1"/>
          </p:cNvSpPr>
          <p:nvPr>
            <p:ph type="title"/>
          </p:nvPr>
        </p:nvSpPr>
        <p:spPr>
          <a:xfrm>
            <a:off x="395288" y="188913"/>
            <a:ext cx="8424862" cy="98107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Defectos o gestión de problemas</a:t>
            </a:r>
            <a:endParaRPr/>
          </a:p>
        </p:txBody>
      </p:sp>
      <p:sp>
        <p:nvSpPr>
          <p:cNvPr id="805" name="Google Shape;805;p98"/>
          <p:cNvSpPr txBox="1">
            <a:spLocks noGrp="1"/>
          </p:cNvSpPr>
          <p:nvPr>
            <p:ph type="body" idx="1"/>
          </p:nvPr>
        </p:nvSpPr>
        <p:spPr>
          <a:xfrm>
            <a:off x="552091" y="1275092"/>
            <a:ext cx="8126082" cy="528961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a:p>
            <a:pPr marL="457200" lvl="0" indent="-419100" algn="l" rtl="0">
              <a:lnSpc>
                <a:spcPct val="100000"/>
              </a:lnSpc>
              <a:spcBef>
                <a:spcPts val="600"/>
              </a:spcBef>
              <a:spcAft>
                <a:spcPts val="0"/>
              </a:spcAft>
              <a:buSzPts val="3000"/>
              <a:buFont typeface="Noto Sans Symbols"/>
              <a:buChar char="▪"/>
            </a:pPr>
            <a:r>
              <a:rPr lang="es-EC" sz="2800">
                <a:latin typeface="Arial"/>
                <a:ea typeface="Arial"/>
                <a:cs typeface="Arial"/>
                <a:sym typeface="Arial"/>
              </a:rPr>
              <a:t>Tareas:</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Recepción y registro de reportes de incidentes </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Asignación de un responsable</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Asociar información al defecto</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Monitorear el estado de los defectos</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Registro de actividades de corrección de defectos</a:t>
            </a:r>
            <a:endParaRPr/>
          </a:p>
          <a:p>
            <a:pPr marL="914400" lvl="1" indent="-381000" algn="l" rtl="0">
              <a:lnSpc>
                <a:spcPct val="100000"/>
              </a:lnSpc>
              <a:spcBef>
                <a:spcPts val="0"/>
              </a:spcBef>
              <a:spcAft>
                <a:spcPts val="0"/>
              </a:spcAft>
              <a:buSzPts val="2400"/>
              <a:buChar char="○"/>
            </a:pPr>
            <a:r>
              <a:rPr lang="es-EC" sz="2200">
                <a:latin typeface="Arial"/>
                <a:ea typeface="Arial"/>
                <a:cs typeface="Arial"/>
                <a:sym typeface="Arial"/>
              </a:rPr>
              <a:t>Obtener información acerca de defectos</a:t>
            </a:r>
            <a:endParaRPr/>
          </a:p>
          <a:p>
            <a:pPr marL="1371600" lvl="2" indent="-381000" algn="l" rtl="0">
              <a:lnSpc>
                <a:spcPct val="100000"/>
              </a:lnSpc>
              <a:spcBef>
                <a:spcPts val="0"/>
              </a:spcBef>
              <a:spcAft>
                <a:spcPts val="0"/>
              </a:spcAft>
              <a:buSzPts val="2400"/>
              <a:buFont typeface="Arial"/>
              <a:buChar char="•"/>
            </a:pPr>
            <a:r>
              <a:rPr lang="es-EC" sz="2200">
                <a:latin typeface="Arial"/>
                <a:ea typeface="Arial"/>
                <a:cs typeface="Arial"/>
                <a:sym typeface="Arial"/>
              </a:rPr>
              <a:t>Generación de reportes</a:t>
            </a:r>
            <a:endParaRPr/>
          </a:p>
          <a:p>
            <a:pPr marL="1371600" lvl="2" indent="-381000" algn="l" rtl="0">
              <a:lnSpc>
                <a:spcPct val="100000"/>
              </a:lnSpc>
              <a:spcBef>
                <a:spcPts val="0"/>
              </a:spcBef>
              <a:spcAft>
                <a:spcPts val="0"/>
              </a:spcAft>
              <a:buSzPts val="2400"/>
              <a:buFont typeface="Arial"/>
              <a:buChar char="•"/>
            </a:pPr>
            <a:r>
              <a:rPr lang="es-EC" sz="2200">
                <a:latin typeface="Arial"/>
                <a:ea typeface="Arial"/>
                <a:cs typeface="Arial"/>
                <a:sym typeface="Arial"/>
              </a:rPr>
              <a:t>Análisis estadísticos</a:t>
            </a:r>
            <a:endParaRPr/>
          </a:p>
          <a:p>
            <a:pPr marL="457200" lvl="0" indent="-228600" algn="l" rtl="0">
              <a:lnSpc>
                <a:spcPct val="100000"/>
              </a:lnSpc>
              <a:spcBef>
                <a:spcPts val="600"/>
              </a:spcBef>
              <a:spcAft>
                <a:spcPts val="0"/>
              </a:spcAft>
              <a:buSzPts val="3000"/>
              <a:buFont typeface="Noto Sans Symbols"/>
              <a:buNone/>
            </a:pPr>
            <a:endParaRPr sz="2800">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9"/>
          <p:cNvSpPr txBox="1">
            <a:spLocks noGrp="1"/>
          </p:cNvSpPr>
          <p:nvPr>
            <p:ph type="title"/>
          </p:nvPr>
        </p:nvSpPr>
        <p:spPr>
          <a:xfrm>
            <a:off x="395288" y="188913"/>
            <a:ext cx="8424862" cy="118268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es-EC">
                <a:latin typeface="Arial"/>
                <a:ea typeface="Arial"/>
                <a:cs typeface="Arial"/>
                <a:sym typeface="Arial"/>
              </a:rPr>
              <a:t>Información relevante sobre defectos</a:t>
            </a:r>
            <a:endParaRPr/>
          </a:p>
        </p:txBody>
      </p:sp>
      <p:sp>
        <p:nvSpPr>
          <p:cNvPr id="811" name="Google Shape;811;p99"/>
          <p:cNvSpPr txBox="1">
            <a:spLocks noGrp="1"/>
          </p:cNvSpPr>
          <p:nvPr>
            <p:ph type="body" idx="1"/>
          </p:nvPr>
        </p:nvSpPr>
        <p:spPr>
          <a:xfrm>
            <a:off x="914400" y="1275092"/>
            <a:ext cx="7625752" cy="528961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Descripción</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Impacto</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Prioridad</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Causa raíz</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Componentes del sistema afectados</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Persona que notificó</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Responsable</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Solución</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Fechas de notificación / Asignación / Resolución</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Esfuerzo requerido</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Etapa en la que se inyectó</a:t>
            </a:r>
            <a:endParaRPr/>
          </a:p>
          <a:p>
            <a:pPr marL="457200" lvl="0" indent="-419100" algn="l" rtl="0">
              <a:lnSpc>
                <a:spcPct val="100000"/>
              </a:lnSpc>
              <a:spcBef>
                <a:spcPts val="600"/>
              </a:spcBef>
              <a:spcAft>
                <a:spcPts val="0"/>
              </a:spcAft>
              <a:buSzPts val="3000"/>
              <a:buFont typeface="Noto Sans Symbols"/>
              <a:buChar char="▪"/>
            </a:pPr>
            <a:r>
              <a:rPr lang="es-EC" sz="2400">
                <a:latin typeface="Arial"/>
                <a:ea typeface="Arial"/>
                <a:cs typeface="Arial"/>
                <a:sym typeface="Arial"/>
              </a:rPr>
              <a:t>Etapa en la que se detectó</a:t>
            </a:r>
            <a:endParaRPr/>
          </a:p>
        </p:txBody>
      </p:sp>
    </p:spTree>
  </p:cSld>
  <p:clrMapOvr>
    <a:masterClrMapping/>
  </p:clrMapOvr>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48378</Words>
  <Application>Microsoft Office PowerPoint</Application>
  <PresentationFormat>Presentación en pantalla (4:3)</PresentationFormat>
  <Paragraphs>4518</Paragraphs>
  <Slides>649</Slides>
  <Notes>649</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649</vt:i4>
      </vt:variant>
    </vt:vector>
  </HeadingPairs>
  <TitlesOfParts>
    <vt:vector size="657" baseType="lpstr">
      <vt:lpstr>Arial</vt:lpstr>
      <vt:lpstr>Noto Sans Symbols</vt:lpstr>
      <vt:lpstr>Roboto Slab</vt:lpstr>
      <vt:lpstr>Calibri</vt:lpstr>
      <vt:lpstr>Times New Roman</vt:lpstr>
      <vt:lpstr>Courier New</vt:lpstr>
      <vt:lpstr>Cordelia template</vt:lpstr>
      <vt:lpstr>Microsoft Visio Drawing</vt:lpstr>
      <vt:lpstr>CALIDAD DEL PRODUCTO SOFTWARE</vt:lpstr>
      <vt:lpstr>Objetivos</vt:lpstr>
      <vt:lpstr>Contenidos </vt:lpstr>
      <vt:lpstr>CAPÍTULO I   CONCEPTOS DE CALIDAD DEL SOFTWARE</vt:lpstr>
      <vt:lpstr>DEFINICIÓN DE CALIDAD</vt:lpstr>
      <vt:lpstr>¿Cual es de mejor calidad?</vt:lpstr>
      <vt:lpstr>Calidad no es Excelencia!</vt:lpstr>
      <vt:lpstr>Definiciones de calidad</vt:lpstr>
      <vt:lpstr>CALIDAD DEL SOFTWARE:  PRODUCTO Y PROCESO</vt:lpstr>
      <vt:lpstr>¿La calidad del software es similar a otros productos?</vt:lpstr>
      <vt:lpstr>Propósito de la Ingeniería del Software (IS)</vt:lpstr>
      <vt:lpstr>Construir software exitoso es difícil</vt:lpstr>
      <vt:lpstr>The CHAOS Manifesto 2013</vt:lpstr>
      <vt:lpstr>Problemática</vt:lpstr>
      <vt:lpstr>Construir software exitoso es difícil</vt:lpstr>
      <vt:lpstr>Construir software exitoso es difícil</vt:lpstr>
      <vt:lpstr>¿Cuál es el éxito en los proyectos de software?</vt:lpstr>
      <vt:lpstr>Taller N.1 </vt:lpstr>
      <vt:lpstr>Problemas que enfrentamos</vt:lpstr>
      <vt:lpstr>Profesionalidad = calidad</vt:lpstr>
      <vt:lpstr>Qué es calidad del producto</vt:lpstr>
      <vt:lpstr>Perspectivas</vt:lpstr>
      <vt:lpstr>Terminología</vt:lpstr>
      <vt:lpstr>Taller N.1 </vt:lpstr>
      <vt:lpstr>Proceso Software</vt:lpstr>
      <vt:lpstr>Proceso software vs. ciclo de vida</vt:lpstr>
      <vt:lpstr>Modelo de ciclo de vida</vt:lpstr>
      <vt:lpstr>Cascada</vt:lpstr>
      <vt:lpstr>Prototipado</vt:lpstr>
      <vt:lpstr>Espiral</vt:lpstr>
      <vt:lpstr>Espiral</vt:lpstr>
      <vt:lpstr>Incremental</vt:lpstr>
      <vt:lpstr>Vertical User Stories</vt:lpstr>
      <vt:lpstr>INVEST (Bill Wake)</vt:lpstr>
      <vt:lpstr>Slicing</vt:lpstr>
      <vt:lpstr>Slicing</vt:lpstr>
      <vt:lpstr>Slicing</vt:lpstr>
      <vt:lpstr>Taller N.3</vt:lpstr>
      <vt:lpstr>CAPÍTULO II   CALIDAD DEL PRODUCTO SOFTWARE</vt:lpstr>
      <vt:lpstr>MODELOS DE CALIDAD DEL PRODUCTO SOFTWARE</vt:lpstr>
      <vt:lpstr>Problemas que enfrentamos</vt:lpstr>
      <vt:lpstr>¿ Qué es un modelo de calidad?</vt:lpstr>
      <vt:lpstr>Estructura general de un modelo de calidad</vt:lpstr>
      <vt:lpstr>Estándar para Modelos de Calidad</vt:lpstr>
      <vt:lpstr>Modelos más conocidos</vt:lpstr>
      <vt:lpstr>Modelos de calidad a nivel de producto</vt:lpstr>
      <vt:lpstr>Modelo McCall</vt:lpstr>
      <vt:lpstr>Modelo de McCall</vt:lpstr>
      <vt:lpstr>Modelo de McCall II</vt:lpstr>
      <vt:lpstr>Modelo de Boehm</vt:lpstr>
      <vt:lpstr>Modelo de Garvin</vt:lpstr>
      <vt:lpstr>Modelo de Garvin II</vt:lpstr>
      <vt:lpstr>Ventajas e inconvenientes</vt:lpstr>
      <vt:lpstr>Taller N.1 </vt:lpstr>
      <vt:lpstr>ISO/IEC 25010  Conjunto de características para describir calidad del producto software </vt:lpstr>
      <vt:lpstr>PROCESOS ESTÁNDARES</vt:lpstr>
      <vt:lpstr>ISO/IEC 25000</vt:lpstr>
      <vt:lpstr>Motivos por los que una empresa le interesa evaluar su producto con ISO/IEC 25000</vt:lpstr>
      <vt:lpstr>Motivos por los que una empresa le interesa evaluar su producto con ISO/IEC 25000     II</vt:lpstr>
      <vt:lpstr>Estructura de  la División de la Medición de la Calidad</vt:lpstr>
      <vt:lpstr>Modelo de calidad del producto software: ISO/IEC 25010:2011</vt:lpstr>
      <vt:lpstr>SQuaRE</vt:lpstr>
      <vt:lpstr>Organización de las normas SQuaRE</vt:lpstr>
      <vt:lpstr>Usabilidad</vt:lpstr>
      <vt:lpstr>Ejemplo. Set de preguntas para explorar si está presente el atributo. Capacidad para ser operado y controlado</vt:lpstr>
      <vt:lpstr>Ejemplo. Set de preguntas para explorar si está presente el atributo. Protección contra errores de usuario: </vt:lpstr>
      <vt:lpstr> Eficiencia de desempeño</vt:lpstr>
      <vt:lpstr>Adecuación funcional</vt:lpstr>
      <vt:lpstr>Taller N. 2 </vt:lpstr>
      <vt:lpstr>Modelo de calidad del producto software: ISO/IEC 25010:2011</vt:lpstr>
      <vt:lpstr>Compatibilidad</vt:lpstr>
      <vt:lpstr>Fiabilidad</vt:lpstr>
      <vt:lpstr>Seguridad</vt:lpstr>
      <vt:lpstr>Mantenibilidad</vt:lpstr>
      <vt:lpstr>Portabilidad</vt:lpstr>
      <vt:lpstr>Taller N. 3 </vt:lpstr>
      <vt:lpstr>Modelo de calidad en uso</vt:lpstr>
      <vt:lpstr>Modelo de calidad de uso</vt:lpstr>
      <vt:lpstr>Taller N.4 </vt:lpstr>
      <vt:lpstr>  DEFINICIÓN DE MODELOS DE MEDICIÓN Y MÉTRICAS</vt:lpstr>
      <vt:lpstr>Medición</vt:lpstr>
      <vt:lpstr>Medición de las características</vt:lpstr>
      <vt:lpstr>Tipos de medición</vt:lpstr>
      <vt:lpstr>Técnica de medición</vt:lpstr>
      <vt:lpstr>Tipos de escalas de medición:</vt:lpstr>
      <vt:lpstr>Escalas de medición para las métricas usadas para los requisitos de calidad</vt:lpstr>
      <vt:lpstr>Terminología</vt:lpstr>
      <vt:lpstr>Ejemplo – Métricas</vt:lpstr>
      <vt:lpstr>Elección de métricas y criterios de medición</vt:lpstr>
      <vt:lpstr>Cuando usar un modelo de calidad</vt:lpstr>
      <vt:lpstr>Taller N.5 </vt:lpstr>
      <vt:lpstr>Defectos y Densidad de defectos</vt:lpstr>
      <vt:lpstr>Terminología</vt:lpstr>
      <vt:lpstr>Una visión simplista de la calidad</vt:lpstr>
      <vt:lpstr>¿ Como tratar con los defectos ?</vt:lpstr>
      <vt:lpstr>Tipos de defectos</vt:lpstr>
      <vt:lpstr>Tipos de defectos</vt:lpstr>
      <vt:lpstr>Defectos o gestión de problemas</vt:lpstr>
      <vt:lpstr>Información relevante sobre defectos</vt:lpstr>
      <vt:lpstr>Herramientas de seguimiento de defectos</vt:lpstr>
      <vt:lpstr>Taller N.7 </vt:lpstr>
      <vt:lpstr>Proceso de eliminación de defectos</vt:lpstr>
      <vt:lpstr>Métricas para evaluar las actividades de detección de defectos</vt:lpstr>
      <vt:lpstr>Siembra de defectos Estimación de efectividad y escapes</vt:lpstr>
      <vt:lpstr>Ejercicio N.1 </vt:lpstr>
      <vt:lpstr>Métricas para evaluar las actividades de detección de defectos (II)</vt:lpstr>
      <vt:lpstr>Métricas para evaluar las actividades de detección de defectos (III)</vt:lpstr>
      <vt:lpstr>Ejercicio N.2 </vt:lpstr>
      <vt:lpstr>Ejercicio N.3 </vt:lpstr>
      <vt:lpstr>Métricas para evaluar las actividades de detección de defectos (IV)</vt:lpstr>
      <vt:lpstr>Comparación entre actividades de eliminación de defectos</vt:lpstr>
      <vt:lpstr>Compilador vs. Revisiones de diseño y código</vt:lpstr>
      <vt:lpstr>Ejercicio N.4 </vt:lpstr>
      <vt:lpstr>Taller N.8</vt:lpstr>
      <vt:lpstr>ISO 25000  MÉTRICAS DE CALIDAD DE PRODUCTO Y CALIDAD DE USO</vt:lpstr>
      <vt:lpstr>Consideraciones del estándar</vt:lpstr>
      <vt:lpstr>ISO 25000 – Relación entre propiedad a cuantificar, método de medición, EMC, MC</vt:lpstr>
      <vt:lpstr>Relación entre propiedad a cuantificar, método de medición, EMC, MC – Ejemplo </vt:lpstr>
      <vt:lpstr>Consideraciones del estándar</vt:lpstr>
      <vt:lpstr>Tipos de métricas</vt:lpstr>
      <vt:lpstr>Métricas internas</vt:lpstr>
      <vt:lpstr>Métricas externas</vt:lpstr>
      <vt:lpstr>Métricas de uso</vt:lpstr>
      <vt:lpstr>Necesidades de calidad del usuario</vt:lpstr>
      <vt:lpstr>Enfoque a la calidad</vt:lpstr>
      <vt:lpstr>Consideraciones del estándar</vt:lpstr>
      <vt:lpstr>Atributos internos y externos</vt:lpstr>
      <vt:lpstr>Aspectos de las características</vt:lpstr>
      <vt:lpstr>Elección de métricas y criterios de medición</vt:lpstr>
      <vt:lpstr>MÉTRICAS PARA CALIDAD INTERNA/EXTERNA  ISO 25000</vt:lpstr>
      <vt:lpstr>Métricas para calidad interna / externa </vt:lpstr>
      <vt:lpstr>Métricas para calidad interna / externa II</vt:lpstr>
      <vt:lpstr>Métricas para calidad interna / externa III</vt:lpstr>
      <vt:lpstr>Métricas para calidad interna / externa IV</vt:lpstr>
      <vt:lpstr>Métricas para calidad interna / externa V</vt:lpstr>
      <vt:lpstr>Métricas para calidad interna / externa VI</vt:lpstr>
      <vt:lpstr>Forma de usar y leer las tablas de métricas</vt:lpstr>
      <vt:lpstr>Forma de usar y leer las tablas de métricas II</vt:lpstr>
      <vt:lpstr>EJEMPLOS DE MÉTRICAS DE CALIDAD EXTERNA</vt:lpstr>
      <vt:lpstr>Ejemplo: Integridad funcional </vt:lpstr>
      <vt:lpstr>Ejemplo: Prevención de caídas</vt:lpstr>
      <vt:lpstr>Ejemplo: Tiempo promedio de inactividad</vt:lpstr>
      <vt:lpstr>Ejemplo: Tiempo de respuesta</vt:lpstr>
      <vt:lpstr>Ejemplo: Capacidad de análisis de fallas</vt:lpstr>
      <vt:lpstr>Ejemplo: Claridad de la descripción</vt:lpstr>
      <vt:lpstr>Ejemplo: Facilidad de aprender la función</vt:lpstr>
      <vt:lpstr>Taller N.9</vt:lpstr>
      <vt:lpstr>EJEMPLOS DE MÉTRICAS  DE CALIDAD INTERNA</vt:lpstr>
      <vt:lpstr>Ejemplo: Integridad funcional</vt:lpstr>
      <vt:lpstr>Ejemplo: Estabilidad de la especificación funcional / Volatilidad </vt:lpstr>
      <vt:lpstr>Ejemplo: Interacción atractiva</vt:lpstr>
      <vt:lpstr>Ejemplo: Capacidad de cancelación de la operación de usuario</vt:lpstr>
      <vt:lpstr>Ejemplo: Idoneidad de la prueba</vt:lpstr>
      <vt:lpstr>Métricas internas - ejemplo</vt:lpstr>
      <vt:lpstr>Taller N.10</vt:lpstr>
      <vt:lpstr>MÉTRICAS PARA CALIDAD DE USO  ISO 25000</vt:lpstr>
      <vt:lpstr>Métricas para calidad de uso I</vt:lpstr>
      <vt:lpstr>Métricas para calidad de uso II</vt:lpstr>
      <vt:lpstr>EJEMPLOS DE MÉTRICAS DE CALIDAD DE USO</vt:lpstr>
      <vt:lpstr>Ejemplo: Tiempo de tarea</vt:lpstr>
      <vt:lpstr>Ejemplo: Frecuencia de error</vt:lpstr>
      <vt:lpstr>Ejemplo: Daño económico</vt:lpstr>
      <vt:lpstr>Ejemplo: Cuestionario de satisfacción</vt:lpstr>
      <vt:lpstr>Taller N.11</vt:lpstr>
      <vt:lpstr>PARADIGMA GOAL – QUESTION – METRIC  (GQM)</vt:lpstr>
      <vt:lpstr>Introducción</vt:lpstr>
      <vt:lpstr>Enfoque GQM</vt:lpstr>
      <vt:lpstr>Enfoque GQM - Niveles</vt:lpstr>
      <vt:lpstr>Enfoque GQM - gráfico</vt:lpstr>
      <vt:lpstr>GQM – Plantilla de definición de objetivo</vt:lpstr>
      <vt:lpstr>Ejemplo I</vt:lpstr>
      <vt:lpstr>Ejemplo II</vt:lpstr>
      <vt:lpstr>Ejemplo III</vt:lpstr>
      <vt:lpstr>Ejemplo IV</vt:lpstr>
      <vt:lpstr>Ejemplo: Enfoque GQM</vt:lpstr>
      <vt:lpstr>Ejemplo: AT&amp;T </vt:lpstr>
      <vt:lpstr>Objetivos, atributos y métricas de la calidad del software</vt:lpstr>
      <vt:lpstr>Taller N.8a</vt:lpstr>
      <vt:lpstr>PROPIEDADES DE LAS MÉTRICAS</vt:lpstr>
      <vt:lpstr>Fiabilidad y Validez</vt:lpstr>
      <vt:lpstr>Repetibilidad</vt:lpstr>
      <vt:lpstr>Reproducibilidad</vt:lpstr>
      <vt:lpstr>Taller N.13 </vt:lpstr>
      <vt:lpstr>Elementos de la medición de Software</vt:lpstr>
      <vt:lpstr>Taller N.13 – ejemplo Raw Data</vt:lpstr>
      <vt:lpstr>CAPÍTULO III  EVALUACIÓN DE LA CALIDAD PARA LOS PROCESOS DE GENERACIÓN DE SOFTWARE</vt:lpstr>
      <vt:lpstr>EJEMPLOS DE EVALUACIÓN EN CASOS PRÁCTICOS</vt:lpstr>
      <vt:lpstr>INFLUENCIA DE LA OPERACIONALIZACIÓN EN LOS RESULTADOS EXPERIMENTALES </vt:lpstr>
      <vt:lpstr>INTRODUCCIÓN: Área de investigación</vt:lpstr>
      <vt:lpstr>INTRODUCCIÓN: Experimento y proceso experimental</vt:lpstr>
      <vt:lpstr>INTRODUCCIÓN: Operacionalización</vt:lpstr>
      <vt:lpstr>INTRODUCCIÓN: Medición e Instrumentación</vt:lpstr>
      <vt:lpstr>INTRODUCCIÓN: Fiabilidad</vt:lpstr>
      <vt:lpstr>Un problema de instrumentación en ciencia: Generación espontánea</vt:lpstr>
      <vt:lpstr>El ajuste de los instrumentos de medición en ingeniería</vt:lpstr>
      <vt:lpstr>Área de investigación</vt:lpstr>
      <vt:lpstr>MEDICIÓN DE EXPERIMENTOS</vt:lpstr>
      <vt:lpstr>MEDICIÓN DE EXPERIMENTOS</vt:lpstr>
      <vt:lpstr>MEDICIÓN DE EXPERIMENTOS</vt:lpstr>
      <vt:lpstr>MEDICIÓN DE EXPERIMENTOS</vt:lpstr>
      <vt:lpstr>Problema abordado</vt:lpstr>
      <vt:lpstr>Preguntas de investigación</vt:lpstr>
      <vt:lpstr>ESTADO DE LA CUESTIÓN</vt:lpstr>
      <vt:lpstr>Revisión sistemática de experimentos sobre calidad de TDD</vt:lpstr>
      <vt:lpstr>Diferencias instrumentales entre los experimentos en TDD</vt:lpstr>
      <vt:lpstr>PROCESO DE RESOLUCIÓN</vt:lpstr>
      <vt:lpstr>Esquema de resolución</vt:lpstr>
      <vt:lpstr>Descripción general del experimento en TDD</vt:lpstr>
      <vt:lpstr>Replicaciones del experimento sobre TDD</vt:lpstr>
      <vt:lpstr>Diseños usados en la familia de experimentos en TDD</vt:lpstr>
      <vt:lpstr>MEDICIÓN DE LOS EXPERIMENTOS DE LA FAMILIA ESTUDIADA: OPERACIONALIZACIÓN</vt:lpstr>
      <vt:lpstr>Medición de los experimentos en TDD</vt:lpstr>
      <vt:lpstr>Aplicación del instrumento de medición al código fuente</vt:lpstr>
      <vt:lpstr>Presentación de PowerPoint</vt:lpstr>
      <vt:lpstr>Ambientes de prueba para las mediciones</vt:lpstr>
      <vt:lpstr>MEDICIÓN DE LOS EXPERIMENTOS DE LA FAMILIA ESTUDIADA: INSTRUMENTACIÓN</vt:lpstr>
      <vt:lpstr>Medición sin intervención</vt:lpstr>
      <vt:lpstr>Ejemplo de operación en la medición sin intervención</vt:lpstr>
      <vt:lpstr>Intervención sintáctica</vt:lpstr>
      <vt:lpstr>Ejemplo de Intervención sintáctica</vt:lpstr>
      <vt:lpstr>Intervención semántica</vt:lpstr>
      <vt:lpstr>Ejemplo de Intervención semántica</vt:lpstr>
      <vt:lpstr>ESTRATEGIA DE COMPARACIÓN DE RESULTADOS</vt:lpstr>
      <vt:lpstr>Aproximación a la comparación</vt:lpstr>
      <vt:lpstr>IMPACTO DE LOS ELEMENTOS DE LA INSTRUMENTACIÓN EN LOS RESULTADOS EXPERIMENTALES</vt:lpstr>
      <vt:lpstr>Impacto de los casos de prueba: Diagrama de dispersión</vt:lpstr>
      <vt:lpstr>Impacto de los casos de prueba: Incertidumbre expandida y Diagrama Bland-Altman</vt:lpstr>
      <vt:lpstr>Impacto de los casos de prueba: Coeficiente de correlación intraclase</vt:lpstr>
      <vt:lpstr>Impacto de los casos de prueba: Origen de las diferencias</vt:lpstr>
      <vt:lpstr>Impacto de los casos de prueba: Interacción entre la tarea y los casos de prueba</vt:lpstr>
      <vt:lpstr>Impacto de los casos de prueba en los experimentos</vt:lpstr>
      <vt:lpstr>Impacto de los medidores en los experimentos</vt:lpstr>
      <vt:lpstr>Impacto de los Tipos de intervención en los experimentos</vt:lpstr>
      <vt:lpstr>Amenazas a la validez</vt:lpstr>
      <vt:lpstr>Resultados obtenidos</vt:lpstr>
      <vt:lpstr>Problemas que enfrentamos</vt:lpstr>
      <vt:lpstr>CASO AENOR - AQC</vt:lpstr>
      <vt:lpstr>AQC Lab - ISO/IEC 25000</vt:lpstr>
      <vt:lpstr>AQC Lab</vt:lpstr>
      <vt:lpstr>Beneficios de una evaluación de calidad de producto: Desarrolladores</vt:lpstr>
      <vt:lpstr>Beneficios de una evaluación de calidad de producto: Compradores</vt:lpstr>
      <vt:lpstr>Certificación</vt:lpstr>
      <vt:lpstr>Procedimiento seguido durante el piloto de certificación</vt:lpstr>
      <vt:lpstr>Resultados</vt:lpstr>
      <vt:lpstr>EVALUACIÓN DE LA MANTENIBILIDAD</vt:lpstr>
      <vt:lpstr>Tareas a realizar</vt:lpstr>
      <vt:lpstr>Ecosistema</vt:lpstr>
      <vt:lpstr>Ciclo de evaluación y certificación del producto software</vt:lpstr>
      <vt:lpstr>Caso de Evaluación</vt:lpstr>
      <vt:lpstr>Resultados de Primera evaluación</vt:lpstr>
      <vt:lpstr>Primera y segunda evaluación</vt:lpstr>
      <vt:lpstr>Resultados:</vt:lpstr>
      <vt:lpstr>Certificación :</vt:lpstr>
      <vt:lpstr>PROCESO DE EVALUACIÓN</vt:lpstr>
      <vt:lpstr>Cómo usar un modelo de calidad</vt:lpstr>
      <vt:lpstr>ISO/IEC 25040</vt:lpstr>
      <vt:lpstr>Proceso de evaluación: 1. Establecer los requerimientos de evaluación</vt:lpstr>
      <vt:lpstr>Requerimientos de evaluación</vt:lpstr>
      <vt:lpstr>Proceso de evaluación: 2. Especificar la evaluación</vt:lpstr>
      <vt:lpstr>Proceso de evaluación: 3. Diseñar</vt:lpstr>
      <vt:lpstr>Proceso de evaluación: 4. Ejecutar</vt:lpstr>
      <vt:lpstr>Proceso de evaluación: 5. Concluir la evaluación</vt:lpstr>
      <vt:lpstr>Taller N.14 </vt:lpstr>
      <vt:lpstr>CAPÍTULO II  CALIDAD DEL PROCESO SOFTWARE</vt:lpstr>
      <vt:lpstr>MODELOS BASE PARA LA CALIDAD DEL PROCESO</vt:lpstr>
      <vt:lpstr>Conceptos generales 1/3</vt:lpstr>
      <vt:lpstr>Conceptos generales 2/3</vt:lpstr>
      <vt:lpstr>Conceptos generales 3/3</vt:lpstr>
      <vt:lpstr>PROCESOS ESTÁNDARES</vt:lpstr>
      <vt:lpstr>PROCESOS ESTÁNDARES</vt:lpstr>
      <vt:lpstr>PROCESOS ESTÁNDARES</vt:lpstr>
      <vt:lpstr>PROCESOS ESTÁNDARES</vt:lpstr>
      <vt:lpstr>PROCESOS ESTÁNDARES</vt:lpstr>
      <vt:lpstr>Visión estratégica del desarrollo de la organización</vt:lpstr>
      <vt:lpstr> PDCA</vt:lpstr>
      <vt:lpstr>INTRODUCCIÓN 1/2</vt:lpstr>
      <vt:lpstr>INTRODUCCIÓN 2/2</vt:lpstr>
      <vt:lpstr>La gestión de mejora continua en una organización requiere:</vt:lpstr>
      <vt:lpstr>Sistema de gestión de calidad:</vt:lpstr>
      <vt:lpstr>Mejora continua</vt:lpstr>
      <vt:lpstr>CICLO PDCA</vt:lpstr>
      <vt:lpstr>PLANIFICAR</vt:lpstr>
      <vt:lpstr>HACER (DO)</vt:lpstr>
      <vt:lpstr>VERIFICAR (CHECK)</vt:lpstr>
      <vt:lpstr>ACTUAR</vt:lpstr>
      <vt:lpstr>Resumen - PDCA</vt:lpstr>
      <vt:lpstr>Resumen - PDCA</vt:lpstr>
      <vt:lpstr>CASO DE ESTUDIO   PDCA Process Application in the Continuous Improvement of Software  Quality  JingFeng NingI, Zhiyu Chen I , Gang Liul</vt:lpstr>
      <vt:lpstr>LA FAMILIA ISO 9000</vt:lpstr>
      <vt:lpstr>Introducción </vt:lpstr>
      <vt:lpstr>Introducción </vt:lpstr>
      <vt:lpstr>Principios de la gestión de calidad</vt:lpstr>
      <vt:lpstr>Cláusulas en un manual de calidad</vt:lpstr>
      <vt:lpstr>Auditorías y revisiones</vt:lpstr>
      <vt:lpstr>SISTEMA DE GESTIÓN</vt:lpstr>
      <vt:lpstr>Definición</vt:lpstr>
      <vt:lpstr>Notas</vt:lpstr>
      <vt:lpstr>ISO 9001 usa el enfoque PDCA y un enfoque de pensamiento basado en riesgos</vt:lpstr>
      <vt:lpstr>Taller N.15 </vt:lpstr>
      <vt:lpstr>ISO 9001</vt:lpstr>
      <vt:lpstr>Introducción </vt:lpstr>
      <vt:lpstr>ISO 9001</vt:lpstr>
      <vt:lpstr>Formas verbales</vt:lpstr>
      <vt:lpstr>Formas verbales – ejemplo </vt:lpstr>
      <vt:lpstr>ISO 9001 - PDCA</vt:lpstr>
      <vt:lpstr>ISO 9001</vt:lpstr>
      <vt:lpstr>ISO 9001 - requerimientos</vt:lpstr>
      <vt:lpstr>Sistema de gestión de calidad</vt:lpstr>
      <vt:lpstr>1. Identificar los procesos necesarios para el sistema de gestión de calidad</vt:lpstr>
      <vt:lpstr>2. Determinar la secuencia e interacción de los procesos</vt:lpstr>
      <vt:lpstr>3. Determinar los criterios y métodos para asegurarse que tanto la operación como el control de estos procesos sean eficaces</vt:lpstr>
      <vt:lpstr>4. Asegurarse de la disponibilidad de recursos e información necesaria para apoyar la operación y el seguimiento de procesos</vt:lpstr>
      <vt:lpstr>5. Realizar el seguimiento, medición y el análisis de los procesos</vt:lpstr>
      <vt:lpstr>6. Implementar las acciones necesarias para alcanzar los resultados planificados y la mejora continua de los procesos.</vt:lpstr>
      <vt:lpstr>PROCESO EVALUADOR</vt:lpstr>
      <vt:lpstr>Proceso evaluador</vt:lpstr>
      <vt:lpstr>Proceso evaluador</vt:lpstr>
      <vt:lpstr>Proceso evaluador</vt:lpstr>
      <vt:lpstr>Procedimiento evaluador de la certificación ISO 9000</vt:lpstr>
      <vt:lpstr>Técnicas de valoración</vt:lpstr>
      <vt:lpstr>Ejemplos de preguntas utilizadas en la entrevista</vt:lpstr>
      <vt:lpstr>Técnicas de síntesis: Discrepancias</vt:lpstr>
      <vt:lpstr>Técnicas de síntesis – Decisión </vt:lpstr>
      <vt:lpstr>ISO 9001</vt:lpstr>
      <vt:lpstr>ISO 9001</vt:lpstr>
      <vt:lpstr>ISO 9001</vt:lpstr>
      <vt:lpstr>ISO 9001</vt:lpstr>
      <vt:lpstr>ISO 9001</vt:lpstr>
      <vt:lpstr>ISO 9001</vt:lpstr>
      <vt:lpstr>ISO 9001</vt:lpstr>
      <vt:lpstr>ISO 9001</vt:lpstr>
      <vt:lpstr>Taller N.14a </vt:lpstr>
      <vt:lpstr>ISO/IEC 90003  Guía para la aplicación de ISO 9001 al Software</vt:lpstr>
      <vt:lpstr>ISO/IEC 90003</vt:lpstr>
      <vt:lpstr>ISO/IEC 90003</vt:lpstr>
      <vt:lpstr>ISO/IEC 90003 – Requisitos 1/5</vt:lpstr>
      <vt:lpstr>ISO/IEC 90003 – Requisitos 2/5</vt:lpstr>
      <vt:lpstr>ISO/IEC 90003 – Requisitos 3/5</vt:lpstr>
      <vt:lpstr>ISO/IEC 90003 – Requisitos 4/5</vt:lpstr>
      <vt:lpstr>ISO/IEC 90003 – Requisitos 5/5</vt:lpstr>
      <vt:lpstr>NORMATIVIDAD PARA PROCESOS SOFTWARE Y CICLOS DE VIDA</vt:lpstr>
      <vt:lpstr>ISO 12207  Framework para el ciclo de vida del software</vt:lpstr>
      <vt:lpstr>IEEE 12207</vt:lpstr>
      <vt:lpstr>IEEE 12207 - Historia</vt:lpstr>
      <vt:lpstr>IEEE 12207 - Historia</vt:lpstr>
      <vt:lpstr>IEEE 12207 - Intro</vt:lpstr>
      <vt:lpstr>IEEE 12207 - Intro</vt:lpstr>
      <vt:lpstr>ISO/IEC/IEEE 12207 Procesos del ciclo de vida del software</vt:lpstr>
      <vt:lpstr>Encuesta:</vt:lpstr>
      <vt:lpstr>IEEE 12207 – Arquitectura del ciclo de vida</vt:lpstr>
      <vt:lpstr>Procesos, actividades y tareas</vt:lpstr>
      <vt:lpstr>Proceso – Propósito</vt:lpstr>
      <vt:lpstr>Proceso – Resultados</vt:lpstr>
      <vt:lpstr>Proceso – Actividades</vt:lpstr>
      <vt:lpstr>Proceso – Tareas</vt:lpstr>
      <vt:lpstr>Lo que no es 12207</vt:lpstr>
      <vt:lpstr>Evaluación y mejora del proceso</vt:lpstr>
      <vt:lpstr>Grupos de procesos</vt:lpstr>
      <vt:lpstr>Uso de ISO 12207</vt:lpstr>
      <vt:lpstr>Taller N.4.1</vt:lpstr>
      <vt:lpstr>ISO/IEC/IEEE 12207 Procesos del ciclo de vida del software</vt:lpstr>
      <vt:lpstr>Procesos de acuerdos</vt:lpstr>
      <vt:lpstr>Procesos de acuerdos</vt:lpstr>
      <vt:lpstr>Procesos habilitantes de proyectos de la organización</vt:lpstr>
      <vt:lpstr>Procesos habilitantes de proyectos de la organización</vt:lpstr>
      <vt:lpstr>Procesos habilitantes de proyectos de la organización</vt:lpstr>
      <vt:lpstr>Procesos de gestión técnica</vt:lpstr>
      <vt:lpstr>Procesos del proyecto</vt:lpstr>
      <vt:lpstr>Procesos de gestión técnica</vt:lpstr>
      <vt:lpstr>Procesos de gestión técnica</vt:lpstr>
      <vt:lpstr>Procesos técnicos</vt:lpstr>
      <vt:lpstr>Procesos técnicos</vt:lpstr>
      <vt:lpstr>Procesos técnicos</vt:lpstr>
      <vt:lpstr>Procesos técnicos</vt:lpstr>
      <vt:lpstr>Procesos técnicos</vt:lpstr>
      <vt:lpstr>Procesos técnicos</vt:lpstr>
      <vt:lpstr>Procesos técnicos</vt:lpstr>
      <vt:lpstr>Procesos técnicos de software</vt:lpstr>
      <vt:lpstr>Procesos técnicos de software</vt:lpstr>
      <vt:lpstr>Procesos técnicos de software</vt:lpstr>
      <vt:lpstr>Procesos técnicos de software</vt:lpstr>
      <vt:lpstr>Procesos técnicos de software</vt:lpstr>
      <vt:lpstr>Taller N.5.1</vt:lpstr>
      <vt:lpstr>EL COSTO DE LA CALIDAD</vt:lpstr>
      <vt:lpstr>El costo de la calidad</vt:lpstr>
      <vt:lpstr>Costo de corregir defectos</vt:lpstr>
      <vt:lpstr>El costo de la calidad (CoQ)</vt:lpstr>
      <vt:lpstr>Modelos CoQ – Principales aproximaciones</vt:lpstr>
      <vt:lpstr>P-A-F</vt:lpstr>
      <vt:lpstr>P-A-F</vt:lpstr>
      <vt:lpstr>El nivel económico de la calidad</vt:lpstr>
      <vt:lpstr>El nivel económico de la calidad</vt:lpstr>
      <vt:lpstr>Modelos de costo de oportunidad</vt:lpstr>
      <vt:lpstr>Modelos de costo de proceso</vt:lpstr>
      <vt:lpstr>Costeo basado en actividades</vt:lpstr>
      <vt:lpstr>Métricas para CoQ</vt:lpstr>
      <vt:lpstr>Algunos datos de defectos (1/2)</vt:lpstr>
      <vt:lpstr>Algunos datos de defectos (2/2)</vt:lpstr>
      <vt:lpstr>Distribución de la inyección de defectos durante el ciclo de vida</vt:lpstr>
      <vt:lpstr>Taller N.7</vt:lpstr>
      <vt:lpstr>Continuación Taller N.7</vt:lpstr>
      <vt:lpstr>Trabajo autónomo N. 1  – Herramientas básicas de calidad</vt:lpstr>
      <vt:lpstr>ISO/IEC 29110  PERFILES DE CICLO DE VIDA PARA PEQUEÑAS ORGANIZACIONES</vt:lpstr>
      <vt:lpstr>ISO 29110</vt:lpstr>
      <vt:lpstr>Perfiles genéricos</vt:lpstr>
      <vt:lpstr>Gestión e implementación del proceso para el perfil básico</vt:lpstr>
      <vt:lpstr>Actividades del proceso gestión del proyecto</vt:lpstr>
      <vt:lpstr>Actividades del proceso de  implementación</vt:lpstr>
      <vt:lpstr>Descripción de una tarea de la actividad análisis de requerimientos</vt:lpstr>
      <vt:lpstr>Caso de estudio: Peruvian Startup 1/2</vt:lpstr>
      <vt:lpstr>Caso de estudio: Peruvian Startup 2/2</vt:lpstr>
      <vt:lpstr>CAPÍTULO III  </vt:lpstr>
      <vt:lpstr>EVALUACIÓN DE LA CALIDAD </vt:lpstr>
      <vt:lpstr>Concepto  y elementos de la evaluación</vt:lpstr>
      <vt:lpstr>Ejemplo: compra de una computadora (1/2)</vt:lpstr>
      <vt:lpstr>Ejemplo: compra de una computadora (2/2)</vt:lpstr>
      <vt:lpstr>Componentes de la evaluación</vt:lpstr>
      <vt:lpstr>Componentes de la evaluación 1/2</vt:lpstr>
      <vt:lpstr>Componentes de la evaluación 2/2</vt:lpstr>
      <vt:lpstr>El método de evaluación describe lo siguiente:</vt:lpstr>
      <vt:lpstr>Métodos de evaluación</vt:lpstr>
      <vt:lpstr>Perspectiva histórica (1/3)</vt:lpstr>
      <vt:lpstr>Perspectiva histórica (2/3)</vt:lpstr>
      <vt:lpstr>Perspectiva histórica (3/3)</vt:lpstr>
      <vt:lpstr>Sistema de calidad</vt:lpstr>
      <vt:lpstr>Tipos de métodos de evaluación</vt:lpstr>
      <vt:lpstr>Capability Maturity Model Integration  (CMMI)</vt:lpstr>
      <vt:lpstr>Proceso</vt:lpstr>
      <vt:lpstr>Introducción</vt:lpstr>
      <vt:lpstr>CMMI</vt:lpstr>
      <vt:lpstr>Comparación de los niveles de capacidad</vt:lpstr>
      <vt:lpstr>CMMI</vt:lpstr>
      <vt:lpstr>Niveles de madurez </vt:lpstr>
      <vt:lpstr>Niveles de madurez </vt:lpstr>
      <vt:lpstr>La madurez</vt:lpstr>
      <vt:lpstr>Enfoques para la mejora</vt:lpstr>
      <vt:lpstr>Estructura de las representaciones</vt:lpstr>
      <vt:lpstr>Áreas de proceso</vt:lpstr>
      <vt:lpstr>22 áreas de proceso, categorías y niveles de madurez de CMMI</vt:lpstr>
      <vt:lpstr>Niveles de madurez de CMMI</vt:lpstr>
      <vt:lpstr>Representación continua</vt:lpstr>
      <vt:lpstr>Niveles de capacidad 1/2</vt:lpstr>
      <vt:lpstr>Niveles de capacidad 2/2</vt:lpstr>
      <vt:lpstr>Representación continua</vt:lpstr>
      <vt:lpstr>Representación por etapas</vt:lpstr>
      <vt:lpstr>Ejemplo de perfil objetivo y perfil alcanzado</vt:lpstr>
      <vt:lpstr>Representación equivalente</vt:lpstr>
      <vt:lpstr>Representación equivalente: reglas</vt:lpstr>
      <vt:lpstr>Perfiles objetivo y representación equivalente</vt:lpstr>
      <vt:lpstr>Relaciones clave</vt:lpstr>
      <vt:lpstr>AREAS DE PROCESO</vt:lpstr>
      <vt:lpstr>Áreas de proceso</vt:lpstr>
      <vt:lpstr>Áreas de proceso: </vt:lpstr>
      <vt:lpstr>Descripción de áreas de proceso 1/10</vt:lpstr>
      <vt:lpstr>Descripción de áreas de proceso 2/10</vt:lpstr>
      <vt:lpstr>Descripción de áreas de proceso 3/10</vt:lpstr>
      <vt:lpstr>Descripción de áreas de proceso 4/10</vt:lpstr>
      <vt:lpstr>Descripción de áreas de proceso 5/10</vt:lpstr>
      <vt:lpstr>Descripción de áreas de proceso 6/10</vt:lpstr>
      <vt:lpstr>Descripción de áreas de proceso 7/10</vt:lpstr>
      <vt:lpstr>Descripción de áreas de proceso 8/10</vt:lpstr>
      <vt:lpstr>Descripción de áreas de proceso 9/10</vt:lpstr>
      <vt:lpstr>Descripción de áreas de proceso 10/10</vt:lpstr>
      <vt:lpstr>Taller N.8</vt:lpstr>
      <vt:lpstr>Metas Genéricas y Prácticas Genéricas</vt:lpstr>
      <vt:lpstr>Metas genéricas y prácticas genéricas</vt:lpstr>
      <vt:lpstr>Progresión de la institucionalización del proceso</vt:lpstr>
      <vt:lpstr>Proceso realizado</vt:lpstr>
      <vt:lpstr>Proceso gestionado</vt:lpstr>
      <vt:lpstr>Proceso definido</vt:lpstr>
      <vt:lpstr>Ejemplo. GG 2 Institucionalizar un proceso gestionado</vt:lpstr>
      <vt:lpstr>Áreas de Proceso</vt:lpstr>
      <vt:lpstr>Categorías de las áreas de proceso</vt:lpstr>
      <vt:lpstr>Gestión de la configuración</vt:lpstr>
      <vt:lpstr>Medición y análisis</vt:lpstr>
      <vt:lpstr>Planificación de Proyecto</vt:lpstr>
      <vt:lpstr>Monitoreo y control de proyecto</vt:lpstr>
      <vt:lpstr>Aseguramiento de la calidad del proceso y del producto 1/2</vt:lpstr>
      <vt:lpstr>Aseguramiento de la calidad del proceso y del producto 2/2</vt:lpstr>
      <vt:lpstr>Gestión de Requisitos 1/2</vt:lpstr>
      <vt:lpstr>Gestión de acuerdos con proveedores</vt:lpstr>
      <vt:lpstr>Desarrollo de requisitos 1/2</vt:lpstr>
      <vt:lpstr>Desarrollo de requisitos 2/2</vt:lpstr>
      <vt:lpstr>Integración del producto</vt:lpstr>
      <vt:lpstr>Análisis de decisiones y resolución</vt:lpstr>
      <vt:lpstr>AP: Gestión integrada del proyecto</vt:lpstr>
      <vt:lpstr>Definición de procesos de la organización 1/2</vt:lpstr>
      <vt:lpstr>Definición de procesos de la organización 2/2</vt:lpstr>
      <vt:lpstr>Formación en la Organización</vt:lpstr>
      <vt:lpstr>Enfoque de procesos en la organización</vt:lpstr>
      <vt:lpstr>Gestión de riesgos</vt:lpstr>
      <vt:lpstr>Solución técnica 1/2</vt:lpstr>
      <vt:lpstr>Solución técnica 2/2</vt:lpstr>
      <vt:lpstr>Validación</vt:lpstr>
      <vt:lpstr>Verificación</vt:lpstr>
      <vt:lpstr>Rendimiento de la organización</vt:lpstr>
      <vt:lpstr>Gestión cuantitativa del proyecto 1/4</vt:lpstr>
      <vt:lpstr>Gestión cuantitativa del proyecto 2/4</vt:lpstr>
      <vt:lpstr>Gestión cuantitativa del proyecto 3/4</vt:lpstr>
      <vt:lpstr>Gestión cuantitativa del proyecto 4/4</vt:lpstr>
      <vt:lpstr>Gestión del rendimiento de la organización</vt:lpstr>
      <vt:lpstr>Análisis causal y resolución</vt:lpstr>
      <vt:lpstr>SCAMPI  Standard CMMI Appraisal Method for Process Improvement</vt:lpstr>
      <vt:lpstr>SCAMPI</vt:lpstr>
      <vt:lpstr>Método de evaluación</vt:lpstr>
      <vt:lpstr>Proceso de evaluación para un nivel de madurez</vt:lpstr>
      <vt:lpstr>SCAMPI</vt:lpstr>
      <vt:lpstr>Leader Appraiser</vt:lpstr>
      <vt:lpstr>Evaluaciones por nivel de madurez</vt:lpstr>
      <vt:lpstr>Resultados de las evaluaciones</vt:lpstr>
      <vt:lpstr>Practice Implementation Indicators Description (PIID)</vt:lpstr>
      <vt:lpstr>Tipos de PIIs</vt:lpstr>
      <vt:lpstr>Artefactos directos</vt:lpstr>
      <vt:lpstr>Artefactos indirectos</vt:lpstr>
      <vt:lpstr>Afirmaciones</vt:lpstr>
      <vt:lpstr>Ejemplo de PIIs</vt:lpstr>
      <vt:lpstr>Ejemplo de evidencias de prácticas sobre Gestión de la Configuración</vt:lpstr>
      <vt:lpstr>Ejemplo de evidencias de prácticas sobre Gestión de la Configuración</vt:lpstr>
      <vt:lpstr>Ejemplo de evidencias de prácticas sobre Gestión de la Configuración</vt:lpstr>
      <vt:lpstr>Ejemplo de evidencias de prácticas sobre Gestión de la Configuración</vt:lpstr>
      <vt:lpstr>Ejemplo de evidencias de prácticas sobre Gestión de la Configuración</vt:lpstr>
      <vt:lpstr>Hoja de trabajo del evaluador</vt:lpstr>
      <vt:lpstr>Hoja de trabajo del evaluador</vt:lpstr>
      <vt:lpstr>Software para evaluación</vt:lpstr>
      <vt:lpstr>Nivel de implementación de las prácticas</vt:lpstr>
      <vt:lpstr>Nivel de implementación de las prácticas</vt:lpstr>
      <vt:lpstr>Taller N.9</vt:lpstr>
      <vt:lpstr>SCAMPI A - Estructura</vt:lpstr>
      <vt:lpstr>SCAMPI  – Fases </vt:lpstr>
      <vt:lpstr>SCAMPI A – 1. Planificación y preparación de la evaluación</vt:lpstr>
      <vt:lpstr>SCAMPI A – 1. Planificación y preparación de la evaluación</vt:lpstr>
      <vt:lpstr>SCAMPI A – 2. Conducción de la evaluación</vt:lpstr>
      <vt:lpstr>SCAMPI A – 2. Conducción de la evaluación</vt:lpstr>
      <vt:lpstr>SCAMPI A – 3. Reporte de resultados</vt:lpstr>
      <vt:lpstr>Composición del equipo (oficial)</vt:lpstr>
      <vt:lpstr> CASO DE ESTUDIO</vt:lpstr>
      <vt:lpstr>Etapas de desarrollo de Empresa ABC</vt:lpstr>
      <vt:lpstr>Nivel de madurez 2</vt:lpstr>
      <vt:lpstr>Etapas de evaluación del proceso en la Empresa ABC</vt:lpstr>
      <vt:lpstr>Áreas de proceso del nivel 2</vt:lpstr>
      <vt:lpstr>Muestra de proyectos de la empresa ABC</vt:lpstr>
      <vt:lpstr>Ejm. Evaluación de gestión de acuerdos con proveedores</vt:lpstr>
      <vt:lpstr>Ejm. Evaluación de gestión de requerimientos</vt:lpstr>
      <vt:lpstr>Ejm. Evaluación de Planificación de Proyectos</vt:lpstr>
      <vt:lpstr>Ejm. Evaluación de Gestión de Proyecto</vt:lpstr>
      <vt:lpstr>Ejm. Evaluación de Monitoreo y Control de Proyecto</vt:lpstr>
      <vt:lpstr>Ejm. Evaluación de Gestión de la Configuración</vt:lpstr>
      <vt:lpstr>Ejm. Evaluación de Medición y Análisis</vt:lpstr>
      <vt:lpstr>Ejm. Evaluación de Aseguramiento de la Calidad</vt:lpstr>
      <vt:lpstr>Ejm. Evaluación de la práctica genérica </vt:lpstr>
      <vt:lpstr>RESULTADOS: G. de acuerdos con los proveedores</vt:lpstr>
      <vt:lpstr>RESULTADOS: G. de Requisitos</vt:lpstr>
      <vt:lpstr>RESULTADOS: Planificación Proyectos</vt:lpstr>
      <vt:lpstr>RESULTADOS: G. Configuración</vt:lpstr>
      <vt:lpstr>RESULTADOS: Monitoreo y control de proyectos</vt:lpstr>
      <vt:lpstr>RESULTADOS: Medición y análisis</vt:lpstr>
      <vt:lpstr>RESULTADOS: Aseguramiento de la calidad</vt:lpstr>
      <vt:lpstr>Calificación</vt:lpstr>
      <vt:lpstr>Hallazgos</vt:lpstr>
      <vt:lpstr>Hallazgos</vt:lpstr>
      <vt:lpstr>Hallazgos</vt:lpstr>
      <vt:lpstr>FORTALEZAS Y DEBILIDADES</vt:lpstr>
      <vt:lpstr>PLAN DE MEJORA</vt:lpstr>
      <vt:lpstr>Metas e indicadores de mejora</vt:lpstr>
      <vt:lpstr>Metas e indicadores de mejora</vt:lpstr>
      <vt:lpstr>Beneficios de la ejecución del Plan de Mejora</vt:lpstr>
      <vt:lpstr>ISO/IEC 33000</vt:lpstr>
      <vt:lpstr>Introducción</vt:lpstr>
      <vt:lpstr>Familia ISO/IEC 33000</vt:lpstr>
      <vt:lpstr>ISO/IEC 33001:2015 – Information Technology. Process assessment. Conceptos y Terminología</vt:lpstr>
      <vt:lpstr>Taller N.21</vt:lpstr>
      <vt:lpstr>Pasos para los procesos de mejora</vt:lpstr>
      <vt:lpstr>ISO/IEC 33002:2015 – Information Technology. Requerimientos para realizar la evaluación del proceso</vt:lpstr>
      <vt:lpstr>ISO/IEC 33003:2015 – Information Technology. Requerimientos para el framework de medición de procesos</vt:lpstr>
      <vt:lpstr>Niveles de capacidad de proceso según ISO/IEC 15504 y 33000</vt:lpstr>
      <vt:lpstr>ISO/IEC 33004:2015 – Information Technology. Requerimientos para referencia de procesos, evaluación de procesos y modelos de madurez</vt:lpstr>
      <vt:lpstr>ISO/IEC 33014:2013 – Information Technology. Process assesment. Guía para mejora de procesos.</vt:lpstr>
      <vt:lpstr>ISO/IEC 33020:2015 – Information Technology. Process assesment. Framework de medición para la evaluación de la capacidad de proceso</vt:lpstr>
      <vt:lpstr>La norma aborda la mejora de procesos en 3 niveles:</vt:lpstr>
      <vt:lpstr>Mejora de procesos según ISO/IEC 33014</vt:lpstr>
      <vt:lpstr>Marco de medición para la capacidad del proceso</vt:lpstr>
      <vt:lpstr>Atributos de proceso</vt:lpstr>
      <vt:lpstr>Atributos de proceso y prácticas de atributo</vt:lpstr>
      <vt:lpstr>Valores del atributo de proceso</vt:lpstr>
      <vt:lpstr>Escala de calificaciones de los atributos de proceso</vt:lpstr>
      <vt:lpstr>Niveles de capacidad alcanzados y calificaciones de los atributos de proceso 1/2</vt:lpstr>
      <vt:lpstr>Niveles de capacidad alcanzados y calificaciones de los atributos de proceso 2/2</vt:lpstr>
      <vt:lpstr>Categorías de procesos y grupo de procesos</vt:lpstr>
      <vt:lpstr>Taller N.22</vt:lpstr>
      <vt:lpstr>ISO 33014</vt:lpstr>
      <vt:lpstr>Introducción</vt:lpstr>
      <vt:lpstr>Objetivo:</vt:lpstr>
      <vt:lpstr>Proceso de evaluación</vt:lpstr>
      <vt:lpstr>Proceso de evaluación</vt:lpstr>
      <vt:lpstr>Factores de éxito</vt:lpstr>
      <vt:lpstr>Marco de medición</vt:lpstr>
      <vt:lpstr>Modelo de evaluación de procesos</vt:lpstr>
      <vt:lpstr>Elementos principales del proceso de evaluación</vt:lpstr>
      <vt:lpstr>A. Planificación</vt:lpstr>
      <vt:lpstr>B. Recopilación de datos</vt:lpstr>
      <vt:lpstr>C. Validación de datos</vt:lpstr>
      <vt:lpstr>D. Calificación del atributo del proceso</vt:lpstr>
      <vt:lpstr>E. Informes</vt:lpstr>
      <vt:lpstr>FUNCIONES Y RESPONSABILIDADES</vt:lpstr>
      <vt:lpstr>FUNCIONES Y RESPONSABILIDADES</vt:lpstr>
      <vt:lpstr>FUNCIONES Y RESPONSABILIDADES</vt:lpstr>
      <vt:lpstr>Ejemplo de un resultado de evaluación</vt:lpstr>
      <vt:lpstr>Ejemplo de la capacidad meta</vt:lpstr>
      <vt:lpstr>Perfil de proceso meta – proceso evaluado</vt:lpstr>
      <vt:lpstr>Consecuencias potenciales de las brechas</vt:lpstr>
      <vt:lpstr>Pasos en el proceso de mejora</vt:lpstr>
      <vt:lpstr>1. Examinar los objetivos de negocio de la organización</vt:lpstr>
      <vt:lpstr>2. Iniciar el ciclo de mejora de procesos</vt:lpstr>
      <vt:lpstr>3. Evaluar la capacidad actual / Realizar una evaluación de procesos</vt:lpstr>
      <vt:lpstr>4. Desarrollar un plan de acción</vt:lpstr>
      <vt:lpstr>5. Implementar mejoras</vt:lpstr>
      <vt:lpstr>6. Confirmar las mejoras</vt:lpstr>
      <vt:lpstr>7. Mantener las mejoras</vt:lpstr>
      <vt:lpstr>8. Controlar las mejoras</vt:lpstr>
      <vt:lpstr>Modelo de evaluación de procesos</vt:lpstr>
      <vt:lpstr>Tipos de indicadores de evaluación</vt:lpstr>
      <vt:lpstr>Indicadores de capacidad del proceso:</vt:lpstr>
      <vt:lpstr>Indicadores de desempeño del proceso:</vt:lpstr>
      <vt:lpstr>Indicadores de evaluación</vt:lpstr>
      <vt:lpstr>Indicadores de evaluación:</vt:lpstr>
      <vt:lpstr>Indicadores de capacidad del proceso</vt:lpstr>
      <vt:lpstr>Relación entre los indicadores de evaluación y la capacidad de proceso</vt:lpstr>
      <vt:lpstr>Definición de requerimientos de los stakeholders</vt:lpstr>
      <vt:lpstr>Definición de requerimientos de los stakeholders</vt:lpstr>
      <vt:lpstr>Taller N.22</vt:lpstr>
      <vt:lpstr>Ejemplar de un modelo de madurez organizacional</vt:lpstr>
      <vt:lpstr>Ejemplar de un modelo de madurez organizacional 2/3</vt:lpstr>
      <vt:lpstr>Ejemplar de un modelo de madurez organizacional 3/3</vt:lpstr>
      <vt:lpstr>Herramientas</vt:lpstr>
      <vt:lpstr>Herramientas: Appraisal Asistant</vt:lpstr>
      <vt:lpstr>Herramientas: Appraisal Asistant</vt:lpstr>
      <vt:lpstr>Herramientas: Appraisal Asistant</vt:lpstr>
      <vt:lpstr>SPI MANIFESTO </vt:lpstr>
      <vt:lpstr>Introducción</vt:lpstr>
      <vt:lpstr>Valores del SPI</vt:lpstr>
      <vt:lpstr>Principios que apoyan los valores:</vt:lpstr>
      <vt:lpstr>Principios ii</vt:lpstr>
      <vt:lpstr>Principios iii</vt:lpstr>
      <vt:lpstr>CALIDAD DEL PRODUCTO VS. CALIDAD DEL PROCESO</vt:lpstr>
      <vt:lpstr>Calidad del proceso y calidad del producto</vt:lpstr>
      <vt:lpstr>Modelo de referencia</vt:lpstr>
      <vt:lpstr>Calidad del proceso y calidad del producto II</vt:lpstr>
      <vt:lpstr>Calidad del proceso y calidad del producto III</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Fernando Manuel Uyaguari Uyaguari</dc:creator>
  <cp:lastModifiedBy>Caiza Caizabuano Jose Ruben</cp:lastModifiedBy>
  <cp:revision>1</cp:revision>
  <dcterms:modified xsi:type="dcterms:W3CDTF">2025-04-08T12:58:28Z</dcterms:modified>
</cp:coreProperties>
</file>